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317" r:id="rId3"/>
    <p:sldId id="318" r:id="rId4"/>
    <p:sldId id="319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4" r:id="rId35"/>
    <p:sldId id="295" r:id="rId36"/>
    <p:sldId id="296" r:id="rId37"/>
    <p:sldId id="298" r:id="rId38"/>
    <p:sldId id="301" r:id="rId39"/>
    <p:sldId id="316" r:id="rId40"/>
    <p:sldId id="302" r:id="rId41"/>
    <p:sldId id="306" r:id="rId42"/>
    <p:sldId id="307" r:id="rId43"/>
    <p:sldId id="308" r:id="rId44"/>
    <p:sldId id="309" r:id="rId45"/>
    <p:sldId id="310" r:id="rId46"/>
    <p:sldId id="311" r:id="rId47"/>
    <p:sldId id="312" r:id="rId48"/>
    <p:sldId id="313" r:id="rId49"/>
    <p:sldId id="314" r:id="rId50"/>
    <p:sldId id="315" r:id="rId51"/>
    <p:sldId id="320" r:id="rId5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2/16/2017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2/16/2017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17584" y="1656273"/>
            <a:ext cx="11120886" cy="2018580"/>
          </a:xfrm>
        </p:spPr>
        <p:txBody>
          <a:bodyPr>
            <a:normAutofit/>
          </a:bodyPr>
          <a:lstStyle/>
          <a:p>
            <a:pPr algn="ctr"/>
            <a:r>
              <a:rPr lang="hu-HU" sz="6000" dirty="0" smtClean="0"/>
              <a:t>Gyermekkép-ellenpólusok </a:t>
            </a:r>
            <a:br>
              <a:rPr lang="hu-HU" sz="6000" dirty="0" smtClean="0"/>
            </a:br>
            <a:r>
              <a:rPr lang="hu-HU" sz="6000" dirty="0" smtClean="0"/>
              <a:t>a 19-20. században</a:t>
            </a:r>
            <a:endParaRPr lang="hu-HU" sz="6000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3964555" y="4123426"/>
            <a:ext cx="4226944" cy="1026543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hu-HU" dirty="0" smtClean="0"/>
              <a:t>Pukánszky Béla</a:t>
            </a:r>
          </a:p>
          <a:p>
            <a:pPr algn="ctr"/>
            <a:r>
              <a:rPr lang="hu-HU" dirty="0" smtClean="0"/>
              <a:t>SZTE, EKE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59560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ia számának helye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50DD027-B0CA-4CC9-9825-A31F0481B175}" type="slidenum">
              <a:rPr lang="hu-HU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en-US" sz="1200">
              <a:latin typeface="Arial" panose="020B0604020202020204" pitchFamily="34" charset="0"/>
            </a:endParaRPr>
          </a:p>
        </p:txBody>
      </p:sp>
      <p:sp>
        <p:nvSpPr>
          <p:cNvPr id="1495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hu-HU" sz="4000" dirty="0" smtClean="0">
                <a:solidFill>
                  <a:srgbClr val="EEF244"/>
                </a:solidFill>
              </a:rPr>
              <a:t>1. A </a:t>
            </a:r>
            <a:r>
              <a:rPr lang="hu-HU" sz="4000" dirty="0">
                <a:solidFill>
                  <a:srgbClr val="EEF244"/>
                </a:solidFill>
              </a:rPr>
              <a:t>felvilágosodás gyermekképe: </a:t>
            </a:r>
            <a:br>
              <a:rPr lang="hu-HU" sz="4000" dirty="0">
                <a:solidFill>
                  <a:srgbClr val="EEF244"/>
                </a:solidFill>
              </a:rPr>
            </a:br>
            <a:r>
              <a:rPr lang="hu-HU" sz="4000" dirty="0">
                <a:solidFill>
                  <a:srgbClr val="EEF244"/>
                </a:solidFill>
              </a:rPr>
              <a:t>„a gyermek mint hiánylény”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916113"/>
            <a:ext cx="8229600" cy="4210050"/>
          </a:xfrm>
        </p:spPr>
        <p:txBody>
          <a:bodyPr/>
          <a:lstStyle/>
          <a:p>
            <a:pPr eaLnBrk="1" hangingPunct="1">
              <a:defRPr/>
            </a:pPr>
            <a:r>
              <a:rPr lang="hu-HU" dirty="0" smtClean="0"/>
              <a:t>A gyermeket neveli, formálni, oktatni kell, mert különben elsorvadnak a képességei. (Szántóföld-metafora). </a:t>
            </a:r>
          </a:p>
          <a:p>
            <a:pPr eaLnBrk="1" hangingPunct="1">
              <a:defRPr/>
            </a:pPr>
            <a:r>
              <a:rPr lang="hu-HU" dirty="0" smtClean="0"/>
              <a:t>„Az ember csakis a nevelés által válhat emberré. Semmi más, mint amivé a nevelés teszi … </a:t>
            </a:r>
            <a:r>
              <a:rPr lang="hu-HU" i="1" dirty="0" smtClean="0"/>
              <a:t>az </a:t>
            </a:r>
            <a:r>
              <a:rPr lang="hu-HU" i="1" dirty="0" err="1" smtClean="0"/>
              <a:t>educatioban</a:t>
            </a:r>
            <a:r>
              <a:rPr lang="hu-HU" i="1" dirty="0" smtClean="0"/>
              <a:t> rejlik az emberi tökéletesség nagy titka.”</a:t>
            </a:r>
            <a:r>
              <a:rPr lang="hu-HU" dirty="0" smtClean="0"/>
              <a:t> (</a:t>
            </a:r>
            <a:r>
              <a:rPr lang="hu-HU" dirty="0" smtClean="0">
                <a:solidFill>
                  <a:srgbClr val="EEF244"/>
                </a:solidFill>
              </a:rPr>
              <a:t>Immanuel Kant</a:t>
            </a:r>
            <a:r>
              <a:rPr lang="hu-HU" dirty="0" smtClean="0"/>
              <a:t> </a:t>
            </a:r>
            <a:r>
              <a:rPr lang="hu-HU" dirty="0" err="1" smtClean="0"/>
              <a:t>über</a:t>
            </a:r>
            <a:r>
              <a:rPr lang="hu-HU" dirty="0" smtClean="0"/>
              <a:t> </a:t>
            </a:r>
            <a:r>
              <a:rPr lang="hu-HU" dirty="0" err="1" smtClean="0"/>
              <a:t>Pädagogik</a:t>
            </a:r>
            <a:r>
              <a:rPr lang="hu-HU" dirty="0" smtClean="0"/>
              <a:t>. 1901. 71. o.)</a:t>
            </a:r>
          </a:p>
        </p:txBody>
      </p:sp>
    </p:spTree>
    <p:extLst>
      <p:ext uri="{BB962C8B-B14F-4D97-AF65-F5344CB8AC3E}">
        <p14:creationId xmlns:p14="http://schemas.microsoft.com/office/powerpoint/2010/main" val="62834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rgbClr val="FFC000"/>
                </a:solidFill>
              </a:rPr>
              <a:t>2. „Romantikus” gyermekkép</a:t>
            </a:r>
            <a:endParaRPr lang="hu-HU" dirty="0">
              <a:solidFill>
                <a:srgbClr val="FFC0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20000" y="1825624"/>
            <a:ext cx="10233800" cy="4661439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hu-HU" dirty="0" smtClean="0"/>
              <a:t>Ideológiai képződmény, </a:t>
            </a:r>
            <a:r>
              <a:rPr lang="hu-HU" dirty="0"/>
              <a:t>amelyre már a mítoszteremtésbe is átcsapó gyermekeszményítés jellemző. </a:t>
            </a:r>
          </a:p>
          <a:p>
            <a:pPr>
              <a:lnSpc>
                <a:spcPct val="80000"/>
              </a:lnSpc>
            </a:pPr>
            <a:r>
              <a:rPr lang="hu-HU" dirty="0"/>
              <a:t>A felnőttek megmerevedett racionalizmusával szembe állítható nyitottság és </a:t>
            </a:r>
            <a:r>
              <a:rPr lang="hu-HU" i="1" dirty="0"/>
              <a:t>teremtő</a:t>
            </a:r>
            <a:r>
              <a:rPr lang="hu-HU" dirty="0"/>
              <a:t> </a:t>
            </a:r>
            <a:r>
              <a:rPr lang="hu-HU" i="1" dirty="0"/>
              <a:t>fantázia</a:t>
            </a:r>
            <a:r>
              <a:rPr lang="hu-HU" dirty="0"/>
              <a:t>, a világ érzelmi alapokon álló befogadására és megismerésére való képesség, a gyermekvilág mitikus vonásokkal való felruházása, és ráció számára örök talányt jelentő egészleges egységként való felfogása – ezek mind a romantika </a:t>
            </a:r>
            <a:r>
              <a:rPr lang="hu-HU" dirty="0" smtClean="0"/>
              <a:t>toposzai.</a:t>
            </a:r>
          </a:p>
          <a:p>
            <a:pPr>
              <a:lnSpc>
                <a:spcPct val="80000"/>
              </a:lnSpc>
            </a:pPr>
            <a:r>
              <a:rPr lang="hu-HU" dirty="0" smtClean="0"/>
              <a:t>A gyermek belülről </a:t>
            </a:r>
            <a:r>
              <a:rPr lang="hu-HU" dirty="0"/>
              <a:t>fakadó, </a:t>
            </a:r>
            <a:r>
              <a:rPr lang="hu-HU" i="1" dirty="0">
                <a:solidFill>
                  <a:srgbClr val="FFFF00"/>
                </a:solidFill>
              </a:rPr>
              <a:t>spontán</a:t>
            </a:r>
            <a:r>
              <a:rPr lang="hu-HU" dirty="0">
                <a:solidFill>
                  <a:srgbClr val="FFFF00"/>
                </a:solidFill>
              </a:rPr>
              <a:t> </a:t>
            </a:r>
            <a:r>
              <a:rPr lang="hu-HU" i="1" dirty="0">
                <a:solidFill>
                  <a:srgbClr val="FFFF00"/>
                </a:solidFill>
              </a:rPr>
              <a:t>önkibontakozásra</a:t>
            </a:r>
            <a:r>
              <a:rPr lang="hu-HU" dirty="0">
                <a:solidFill>
                  <a:srgbClr val="FFFF00"/>
                </a:solidFill>
              </a:rPr>
              <a:t> való képességét</a:t>
            </a:r>
            <a:r>
              <a:rPr lang="hu-HU" dirty="0"/>
              <a:t>, tudásszomját, kreatív fantáziáját, játékos öntevékenységét; s mindezt egy őseredeti, háborítatlan „teljességgel” hozzák összefüggésbe, amely az újszülött gyermek sajátja.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31002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3. A romantika gyermekképe</a:t>
            </a:r>
            <a:endParaRPr lang="hu-H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Az a felfogás, hogy a gyermekekkel való megértő, empatikus foglalkozás a felnőttet is hozzásegítheti saját alkotóerejének kibontakoztatásához, a világ elveszett teljességének újrafelfedezéséhez, s ezáltal a lélekben való megifjodásához – szerves részét képezi a német romantika gondolatvilágának, amelyet egyebek között </a:t>
            </a:r>
            <a:r>
              <a:rPr lang="hu-HU" i="1" dirty="0">
                <a:solidFill>
                  <a:srgbClr val="FFFF00"/>
                </a:solidFill>
              </a:rPr>
              <a:t>Moritz </a:t>
            </a:r>
            <a:r>
              <a:rPr lang="hu-HU" i="1" dirty="0" err="1">
                <a:solidFill>
                  <a:srgbClr val="FFFF00"/>
                </a:solidFill>
              </a:rPr>
              <a:t>Arndt</a:t>
            </a:r>
            <a:r>
              <a:rPr lang="hu-HU" i="1" dirty="0">
                <a:solidFill>
                  <a:srgbClr val="FFFF00"/>
                </a:solidFill>
              </a:rPr>
              <a:t> (1769 – 1860), Jean Paul Richter (1763-1825) </a:t>
            </a:r>
            <a:r>
              <a:rPr lang="hu-HU" dirty="0">
                <a:solidFill>
                  <a:srgbClr val="FFFF00"/>
                </a:solidFill>
              </a:rPr>
              <a:t>és</a:t>
            </a:r>
            <a:r>
              <a:rPr lang="hu-HU" i="1" dirty="0">
                <a:solidFill>
                  <a:srgbClr val="FFFF00"/>
                </a:solidFill>
              </a:rPr>
              <a:t> Friedrich </a:t>
            </a:r>
            <a:r>
              <a:rPr lang="hu-HU" i="1" dirty="0" err="1">
                <a:solidFill>
                  <a:srgbClr val="FFFF00"/>
                </a:solidFill>
              </a:rPr>
              <a:t>Fröbel</a:t>
            </a:r>
            <a:r>
              <a:rPr lang="hu-HU" i="1" dirty="0">
                <a:solidFill>
                  <a:srgbClr val="FFFF00"/>
                </a:solidFill>
              </a:rPr>
              <a:t> (1782-1852)</a:t>
            </a:r>
            <a:r>
              <a:rPr lang="hu-HU" dirty="0"/>
              <a:t> pedagógiai tárgyú művei jelenítenek meg</a:t>
            </a:r>
          </a:p>
        </p:txBody>
      </p:sp>
    </p:spTree>
    <p:extLst>
      <p:ext uri="{BB962C8B-B14F-4D97-AF65-F5344CB8AC3E}">
        <p14:creationId xmlns:p14="http://schemas.microsoft.com/office/powerpoint/2010/main" val="1788280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546785" y="1785668"/>
            <a:ext cx="5427453" cy="2439292"/>
          </a:xfrm>
        </p:spPr>
        <p:txBody>
          <a:bodyPr>
            <a:normAutofit/>
          </a:bodyPr>
          <a:lstStyle/>
          <a:p>
            <a:r>
              <a:rPr lang="hu-HU" sz="5400" dirty="0"/>
              <a:t>Ernst </a:t>
            </a:r>
            <a:r>
              <a:rPr lang="hu-HU" sz="5400" dirty="0" smtClean="0"/>
              <a:t> Moritz  </a:t>
            </a:r>
            <a:r>
              <a:rPr lang="hu-HU" sz="5400" dirty="0" err="1" smtClean="0"/>
              <a:t>Arndt</a:t>
            </a:r>
            <a:r>
              <a:rPr lang="hu-HU" sz="5400" dirty="0" smtClean="0"/>
              <a:t> </a:t>
            </a:r>
            <a:r>
              <a:rPr lang="hu-HU" sz="5400" dirty="0"/>
              <a:t/>
            </a:r>
            <a:br>
              <a:rPr lang="hu-HU" sz="5400" dirty="0"/>
            </a:br>
            <a:r>
              <a:rPr lang="hu-HU" sz="4200" dirty="0"/>
              <a:t>(1769 – 1860)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611" y="1785668"/>
            <a:ext cx="2905125" cy="404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104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06152" y="724232"/>
            <a:ext cx="6584829" cy="491744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dirty="0"/>
              <a:t>Paraszti családban születik, tíz gyermek közül másodikként Rügen szigetén, amely akkor Svédországhoz tartozott.</a:t>
            </a:r>
          </a:p>
          <a:p>
            <a:pPr>
              <a:lnSpc>
                <a:spcPct val="90000"/>
              </a:lnSpc>
            </a:pPr>
            <a:r>
              <a:rPr lang="hu-HU" dirty="0" smtClean="0"/>
              <a:t>„</a:t>
            </a:r>
            <a:r>
              <a:rPr lang="hu-HU" dirty="0" err="1" smtClean="0"/>
              <a:t>Ich</a:t>
            </a:r>
            <a:r>
              <a:rPr lang="hu-HU" dirty="0" smtClean="0"/>
              <a:t> </a:t>
            </a:r>
            <a:r>
              <a:rPr lang="hu-HU" dirty="0"/>
              <a:t>bin </a:t>
            </a:r>
            <a:r>
              <a:rPr lang="hu-HU" dirty="0" err="1"/>
              <a:t>geboren</a:t>
            </a:r>
            <a:r>
              <a:rPr lang="hu-HU" dirty="0"/>
              <a:t> </a:t>
            </a:r>
            <a:r>
              <a:rPr lang="hu-HU" dirty="0" err="1"/>
              <a:t>aus</a:t>
            </a:r>
            <a:r>
              <a:rPr lang="hu-HU" dirty="0"/>
              <a:t> </a:t>
            </a:r>
            <a:r>
              <a:rPr lang="hu-HU" dirty="0" err="1"/>
              <a:t>dem</a:t>
            </a:r>
            <a:r>
              <a:rPr lang="hu-HU" dirty="0"/>
              <a:t> </a:t>
            </a:r>
            <a:r>
              <a:rPr lang="hu-HU" dirty="0" err="1"/>
              <a:t>kleinen</a:t>
            </a:r>
            <a:r>
              <a:rPr lang="hu-HU" dirty="0"/>
              <a:t> </a:t>
            </a:r>
            <a:r>
              <a:rPr lang="hu-HU" dirty="0" err="1"/>
              <a:t>Volk</a:t>
            </a:r>
            <a:r>
              <a:rPr lang="hu-HU" dirty="0"/>
              <a:t>, </a:t>
            </a:r>
            <a:r>
              <a:rPr lang="hu-HU" dirty="0" err="1"/>
              <a:t>dicht</a:t>
            </a:r>
            <a:r>
              <a:rPr lang="hu-HU" dirty="0"/>
              <a:t> an der </a:t>
            </a:r>
            <a:r>
              <a:rPr lang="hu-HU" dirty="0" err="1"/>
              <a:t>Erde</a:t>
            </a:r>
            <a:r>
              <a:rPr lang="hu-HU" dirty="0"/>
              <a:t>.”</a:t>
            </a:r>
          </a:p>
          <a:p>
            <a:pPr>
              <a:lnSpc>
                <a:spcPct val="90000"/>
              </a:lnSpc>
            </a:pPr>
            <a:r>
              <a:rPr lang="hu-HU" dirty="0"/>
              <a:t>Otthoni tanulmányok, majd középiskolai osztályok </a:t>
            </a:r>
            <a:r>
              <a:rPr lang="hu-HU" dirty="0" err="1"/>
              <a:t>Stralsundban</a:t>
            </a:r>
            <a:r>
              <a:rPr lang="hu-HU" dirty="0"/>
              <a:t>. </a:t>
            </a:r>
          </a:p>
          <a:p>
            <a:pPr>
              <a:lnSpc>
                <a:spcPct val="90000"/>
              </a:lnSpc>
            </a:pPr>
            <a:r>
              <a:rPr lang="hu-HU" dirty="0"/>
              <a:t>A </a:t>
            </a:r>
            <a:r>
              <a:rPr lang="hu-HU" dirty="0" err="1"/>
              <a:t>greifswaldi</a:t>
            </a:r>
            <a:r>
              <a:rPr lang="hu-HU" dirty="0"/>
              <a:t> egyetemen teológiát, irodalomtörténetet és természettudományokat tanul.</a:t>
            </a:r>
          </a:p>
        </p:txBody>
      </p:sp>
    </p:spTree>
    <p:extLst>
      <p:ext uri="{BB962C8B-B14F-4D97-AF65-F5344CB8AC3E}">
        <p14:creationId xmlns:p14="http://schemas.microsoft.com/office/powerpoint/2010/main" val="380434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948906"/>
            <a:ext cx="8229600" cy="5070895"/>
          </a:xfrm>
        </p:spPr>
        <p:txBody>
          <a:bodyPr/>
          <a:lstStyle/>
          <a:p>
            <a:r>
              <a:rPr lang="hu-HU" sz="3400" dirty="0"/>
              <a:t>Utazás: Itália, Franciaország. Romantikus hazafias hevület, „Sturm und </a:t>
            </a:r>
            <a:r>
              <a:rPr lang="hu-HU" sz="3400" dirty="0" err="1"/>
              <a:t>Drang</a:t>
            </a:r>
            <a:r>
              <a:rPr lang="hu-HU" sz="3400" dirty="0"/>
              <a:t>”.</a:t>
            </a:r>
          </a:p>
          <a:p>
            <a:r>
              <a:rPr lang="hu-HU" sz="3400" dirty="0"/>
              <a:t>Feleségül veszi fiatalkori szerelmét (Charlotte </a:t>
            </a:r>
            <a:r>
              <a:rPr lang="hu-HU" sz="3400" dirty="0" err="1"/>
              <a:t>Quistorn</a:t>
            </a:r>
            <a:r>
              <a:rPr lang="hu-HU" sz="3400" dirty="0"/>
              <a:t>), egy </a:t>
            </a:r>
            <a:r>
              <a:rPr lang="hu-HU" sz="3400" dirty="0" err="1"/>
              <a:t>greifswaldi</a:t>
            </a:r>
            <a:r>
              <a:rPr lang="hu-HU" sz="3400" dirty="0"/>
              <a:t> professzor lányát, aki négy hónappal az esküvő után belehal a szülésbe.</a:t>
            </a:r>
          </a:p>
          <a:p>
            <a:r>
              <a:rPr lang="hu-HU" sz="3400" dirty="0" err="1"/>
              <a:t>Arndt</a:t>
            </a:r>
            <a:r>
              <a:rPr lang="hu-HU" sz="3400" dirty="0"/>
              <a:t> egyedül neveli fiát, miközben pedagógiai előadásokat tart a </a:t>
            </a:r>
            <a:r>
              <a:rPr lang="hu-HU" sz="3400" dirty="0" err="1"/>
              <a:t>greifswaldi</a:t>
            </a:r>
            <a:r>
              <a:rPr lang="hu-HU" sz="3400" dirty="0"/>
              <a:t> egyetemen. </a:t>
            </a:r>
          </a:p>
          <a:p>
            <a:endParaRPr lang="hu-HU" sz="3400" dirty="0"/>
          </a:p>
        </p:txBody>
      </p:sp>
    </p:spTree>
    <p:extLst>
      <p:ext uri="{BB962C8B-B14F-4D97-AF65-F5344CB8AC3E}">
        <p14:creationId xmlns:p14="http://schemas.microsoft.com/office/powerpoint/2010/main" val="885834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620713"/>
            <a:ext cx="8229600" cy="56880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dirty="0">
                <a:solidFill>
                  <a:srgbClr val="FFFF00"/>
                </a:solidFill>
              </a:rPr>
              <a:t>Pedagógiai írása: „</a:t>
            </a:r>
            <a:r>
              <a:rPr lang="hu-HU" dirty="0" err="1">
                <a:solidFill>
                  <a:srgbClr val="FFFF00"/>
                </a:solidFill>
              </a:rPr>
              <a:t>Fragmente</a:t>
            </a:r>
            <a:r>
              <a:rPr lang="hu-HU" dirty="0">
                <a:solidFill>
                  <a:srgbClr val="FFFF00"/>
                </a:solidFill>
              </a:rPr>
              <a:t>” (Töredékek), </a:t>
            </a:r>
            <a:r>
              <a:rPr lang="hu-HU" dirty="0" smtClean="0">
                <a:solidFill>
                  <a:srgbClr val="FFFF00"/>
                </a:solidFill>
              </a:rPr>
              <a:t>1805</a:t>
            </a:r>
            <a:endParaRPr lang="hu-HU" dirty="0">
              <a:solidFill>
                <a:srgbClr val="FFFF00"/>
              </a:solidFill>
            </a:endParaRPr>
          </a:p>
          <a:p>
            <a:pPr>
              <a:lnSpc>
                <a:spcPct val="90000"/>
              </a:lnSpc>
            </a:pPr>
            <a:r>
              <a:rPr lang="hu-HU" dirty="0"/>
              <a:t>Radikális kultúrakritika – Rousseau hatása. Lázadás a „korszellem” (</a:t>
            </a:r>
            <a:r>
              <a:rPr lang="hu-HU" dirty="0" err="1"/>
              <a:t>Geist</a:t>
            </a:r>
            <a:r>
              <a:rPr lang="hu-HU" dirty="0"/>
              <a:t> der Zeit) ellen: „</a:t>
            </a:r>
            <a:r>
              <a:rPr lang="hu-HU" dirty="0" err="1"/>
              <a:t>Maschinenleben</a:t>
            </a:r>
            <a:r>
              <a:rPr lang="hu-HU" dirty="0"/>
              <a:t>”, „</a:t>
            </a:r>
            <a:r>
              <a:rPr lang="hu-HU" dirty="0" err="1"/>
              <a:t>Maschinenglauben</a:t>
            </a:r>
            <a:r>
              <a:rPr lang="hu-HU" dirty="0"/>
              <a:t>”, „Die Welt </a:t>
            </a:r>
            <a:r>
              <a:rPr lang="hu-HU" dirty="0" err="1"/>
              <a:t>ist</a:t>
            </a:r>
            <a:r>
              <a:rPr lang="hu-HU" dirty="0"/>
              <a:t> </a:t>
            </a:r>
            <a:r>
              <a:rPr lang="hu-HU" dirty="0" err="1"/>
              <a:t>bis</a:t>
            </a:r>
            <a:r>
              <a:rPr lang="hu-HU" dirty="0"/>
              <a:t> </a:t>
            </a:r>
            <a:r>
              <a:rPr lang="hu-HU" dirty="0" err="1"/>
              <a:t>jetzt</a:t>
            </a:r>
            <a:r>
              <a:rPr lang="hu-HU" dirty="0"/>
              <a:t> </a:t>
            </a:r>
            <a:r>
              <a:rPr lang="hu-HU" dirty="0" err="1"/>
              <a:t>verdorben</a:t>
            </a:r>
            <a:r>
              <a:rPr lang="hu-HU" dirty="0"/>
              <a:t> </a:t>
            </a:r>
            <a:r>
              <a:rPr lang="hu-HU" dirty="0" err="1"/>
              <a:t>durch</a:t>
            </a:r>
            <a:r>
              <a:rPr lang="hu-HU" dirty="0"/>
              <a:t> </a:t>
            </a:r>
            <a:r>
              <a:rPr lang="hu-HU" dirty="0" err="1"/>
              <a:t>Klügelei</a:t>
            </a:r>
            <a:r>
              <a:rPr lang="hu-HU" dirty="0"/>
              <a:t> und </a:t>
            </a:r>
            <a:r>
              <a:rPr lang="hu-HU" dirty="0" err="1"/>
              <a:t>Vielwissen</a:t>
            </a:r>
            <a:r>
              <a:rPr lang="hu-HU" dirty="0"/>
              <a:t>, </a:t>
            </a:r>
            <a:r>
              <a:rPr lang="hu-HU" dirty="0" err="1"/>
              <a:t>sie</a:t>
            </a:r>
            <a:r>
              <a:rPr lang="hu-HU" dirty="0"/>
              <a:t> </a:t>
            </a:r>
            <a:r>
              <a:rPr lang="hu-HU" dirty="0" err="1"/>
              <a:t>ist</a:t>
            </a:r>
            <a:r>
              <a:rPr lang="hu-HU" dirty="0"/>
              <a:t> </a:t>
            </a:r>
            <a:r>
              <a:rPr lang="hu-HU" dirty="0" err="1"/>
              <a:t>breit</a:t>
            </a:r>
            <a:r>
              <a:rPr lang="hu-HU" dirty="0"/>
              <a:t> </a:t>
            </a:r>
            <a:r>
              <a:rPr lang="hu-HU" dirty="0" err="1"/>
              <a:t>und</a:t>
            </a:r>
            <a:r>
              <a:rPr lang="hu-HU" dirty="0"/>
              <a:t> </a:t>
            </a:r>
            <a:r>
              <a:rPr lang="hu-HU" dirty="0" err="1"/>
              <a:t>flach</a:t>
            </a:r>
            <a:r>
              <a:rPr lang="hu-HU" dirty="0"/>
              <a:t> </a:t>
            </a:r>
            <a:r>
              <a:rPr lang="hu-HU" dirty="0" err="1"/>
              <a:t>geworden</a:t>
            </a:r>
            <a:r>
              <a:rPr lang="hu-HU" dirty="0"/>
              <a:t> </a:t>
            </a:r>
            <a:r>
              <a:rPr lang="hu-HU" dirty="0" err="1"/>
              <a:t>und</a:t>
            </a:r>
            <a:r>
              <a:rPr lang="hu-HU" dirty="0"/>
              <a:t> hat </a:t>
            </a:r>
            <a:r>
              <a:rPr lang="hu-HU" dirty="0" err="1"/>
              <a:t>ihre</a:t>
            </a:r>
            <a:r>
              <a:rPr lang="hu-HU" dirty="0"/>
              <a:t> </a:t>
            </a:r>
            <a:r>
              <a:rPr lang="hu-HU" dirty="0" err="1"/>
              <a:t>Täler</a:t>
            </a:r>
            <a:r>
              <a:rPr lang="hu-HU" dirty="0"/>
              <a:t> und </a:t>
            </a:r>
            <a:r>
              <a:rPr lang="hu-HU" dirty="0" err="1"/>
              <a:t>Berge</a:t>
            </a:r>
            <a:r>
              <a:rPr lang="hu-HU" dirty="0"/>
              <a:t> </a:t>
            </a:r>
            <a:r>
              <a:rPr lang="hu-HU" dirty="0" err="1"/>
              <a:t>verloren</a:t>
            </a:r>
            <a:r>
              <a:rPr lang="hu-HU" dirty="0"/>
              <a:t>…”</a:t>
            </a:r>
          </a:p>
          <a:p>
            <a:pPr>
              <a:lnSpc>
                <a:spcPct val="90000"/>
              </a:lnSpc>
            </a:pPr>
            <a:r>
              <a:rPr lang="hu-HU" dirty="0"/>
              <a:t>A felvilágosodás intellektualizmusa „mítosztalanította” (</a:t>
            </a:r>
            <a:r>
              <a:rPr lang="hu-HU" dirty="0" err="1"/>
              <a:t>entmytholigisieren</a:t>
            </a:r>
            <a:r>
              <a:rPr lang="hu-HU" dirty="0"/>
              <a:t>) a világot, az ember elidegenedett a közvetlen élettől, gyökértelenné vált. A „gondolat” győzelmét a bibliai bűnbeeséshez hasonlítja: A „rossz szándékkal és bűnnel teli világ” ellen emel szót. </a:t>
            </a:r>
          </a:p>
        </p:txBody>
      </p:sp>
    </p:spTree>
    <p:extLst>
      <p:ext uri="{BB962C8B-B14F-4D97-AF65-F5344CB8AC3E}">
        <p14:creationId xmlns:p14="http://schemas.microsoft.com/office/powerpoint/2010/main" val="278484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620714"/>
            <a:ext cx="8229600" cy="53990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dirty="0"/>
              <a:t>Die </a:t>
            </a:r>
            <a:r>
              <a:rPr lang="hu-HU" dirty="0" err="1"/>
              <a:t>Sünde</a:t>
            </a:r>
            <a:r>
              <a:rPr lang="hu-HU" dirty="0"/>
              <a:t> </a:t>
            </a:r>
            <a:r>
              <a:rPr lang="hu-HU" dirty="0" err="1"/>
              <a:t>wird</a:t>
            </a:r>
            <a:r>
              <a:rPr lang="hu-HU" dirty="0"/>
              <a:t> </a:t>
            </a:r>
            <a:r>
              <a:rPr lang="hu-HU" dirty="0" err="1"/>
              <a:t>gezeugt</a:t>
            </a:r>
            <a:r>
              <a:rPr lang="hu-HU" dirty="0"/>
              <a:t> </a:t>
            </a:r>
            <a:r>
              <a:rPr lang="hu-HU" dirty="0" err="1"/>
              <a:t>durch</a:t>
            </a:r>
            <a:r>
              <a:rPr lang="hu-HU" dirty="0"/>
              <a:t> den </a:t>
            </a:r>
            <a:r>
              <a:rPr lang="hu-HU" dirty="0" err="1"/>
              <a:t>Gedanken</a:t>
            </a:r>
            <a:r>
              <a:rPr lang="hu-HU" dirty="0"/>
              <a:t>.” </a:t>
            </a:r>
          </a:p>
          <a:p>
            <a:pPr>
              <a:lnSpc>
                <a:spcPct val="90000"/>
              </a:lnSpc>
            </a:pPr>
            <a:r>
              <a:rPr lang="hu-HU" dirty="0">
                <a:solidFill>
                  <a:srgbClr val="FFFF00"/>
                </a:solidFill>
              </a:rPr>
              <a:t>Kivezető út: a lét „csodálatos életének” „</a:t>
            </a:r>
            <a:r>
              <a:rPr lang="hu-HU" dirty="0" err="1">
                <a:solidFill>
                  <a:srgbClr val="FFFF00"/>
                </a:solidFill>
              </a:rPr>
              <a:t>Wunderleben</a:t>
            </a:r>
            <a:r>
              <a:rPr lang="hu-HU" dirty="0">
                <a:solidFill>
                  <a:srgbClr val="FFFF00"/>
                </a:solidFill>
              </a:rPr>
              <a:t> des </a:t>
            </a:r>
            <a:r>
              <a:rPr lang="hu-HU" dirty="0" err="1">
                <a:solidFill>
                  <a:srgbClr val="FFFF00"/>
                </a:solidFill>
              </a:rPr>
              <a:t>Seins</a:t>
            </a:r>
            <a:r>
              <a:rPr lang="hu-HU" dirty="0">
                <a:solidFill>
                  <a:srgbClr val="FFFF00"/>
                </a:solidFill>
              </a:rPr>
              <a:t>” újra felfedezése</a:t>
            </a:r>
            <a:r>
              <a:rPr lang="hu-HU" dirty="0"/>
              <a:t>. A gondolat öntudat nélküli szendergése. Sötétség és világosság ellentéte. A „lélek hajnalhasadása” (</a:t>
            </a:r>
            <a:r>
              <a:rPr lang="hu-HU" dirty="0" err="1"/>
              <a:t>Morgendämmerung</a:t>
            </a:r>
            <a:r>
              <a:rPr lang="hu-HU" dirty="0"/>
              <a:t> der </a:t>
            </a:r>
            <a:r>
              <a:rPr lang="hu-HU" dirty="0" err="1"/>
              <a:t>Seele</a:t>
            </a:r>
            <a:r>
              <a:rPr lang="hu-HU" dirty="0"/>
              <a:t>).</a:t>
            </a:r>
          </a:p>
          <a:p>
            <a:pPr>
              <a:lnSpc>
                <a:spcPct val="90000"/>
              </a:lnSpc>
            </a:pPr>
            <a:r>
              <a:rPr lang="hu-HU" dirty="0"/>
              <a:t>Ennek a „</a:t>
            </a:r>
            <a:r>
              <a:rPr lang="hu-HU" dirty="0">
                <a:solidFill>
                  <a:srgbClr val="FFFF00"/>
                </a:solidFill>
              </a:rPr>
              <a:t>hajnalhasadásnak</a:t>
            </a:r>
            <a:r>
              <a:rPr lang="hu-HU" dirty="0"/>
              <a:t>” felel meg az életkorok között a </a:t>
            </a:r>
            <a:r>
              <a:rPr lang="hu-HU" dirty="0">
                <a:solidFill>
                  <a:srgbClr val="FFFF00"/>
                </a:solidFill>
              </a:rPr>
              <a:t>gyermekkor</a:t>
            </a:r>
            <a:r>
              <a:rPr lang="hu-HU" dirty="0"/>
              <a:t>. „…</a:t>
            </a:r>
            <a:r>
              <a:rPr lang="hu-HU" dirty="0" err="1"/>
              <a:t>Halblichter</a:t>
            </a:r>
            <a:r>
              <a:rPr lang="hu-HU" dirty="0"/>
              <a:t> und </a:t>
            </a:r>
            <a:r>
              <a:rPr lang="hu-HU" dirty="0" err="1"/>
              <a:t>Halbschatten</a:t>
            </a:r>
            <a:r>
              <a:rPr lang="hu-HU" dirty="0"/>
              <a:t> hat die </a:t>
            </a:r>
            <a:r>
              <a:rPr lang="hu-HU" dirty="0" err="1"/>
              <a:t>Kindheit</a:t>
            </a:r>
            <a:r>
              <a:rPr lang="hu-HU" dirty="0"/>
              <a:t> und </a:t>
            </a:r>
            <a:r>
              <a:rPr lang="hu-HU" dirty="0" err="1"/>
              <a:t>Jugend</a:t>
            </a:r>
            <a:r>
              <a:rPr lang="hu-HU" dirty="0"/>
              <a:t>. Die </a:t>
            </a:r>
            <a:r>
              <a:rPr lang="hu-HU" dirty="0" err="1"/>
              <a:t>Kindheit</a:t>
            </a:r>
            <a:r>
              <a:rPr lang="hu-HU" dirty="0"/>
              <a:t> </a:t>
            </a:r>
            <a:r>
              <a:rPr lang="hu-HU" dirty="0" err="1"/>
              <a:t>ist</a:t>
            </a:r>
            <a:r>
              <a:rPr lang="hu-HU" dirty="0"/>
              <a:t> </a:t>
            </a:r>
            <a:r>
              <a:rPr lang="hu-HU" dirty="0" err="1"/>
              <a:t>die</a:t>
            </a:r>
            <a:r>
              <a:rPr lang="hu-HU" dirty="0"/>
              <a:t> </a:t>
            </a:r>
            <a:r>
              <a:rPr lang="hu-HU" dirty="0" err="1"/>
              <a:t>Blume</a:t>
            </a:r>
            <a:r>
              <a:rPr lang="hu-HU" dirty="0"/>
              <a:t> </a:t>
            </a:r>
            <a:r>
              <a:rPr lang="hu-HU" dirty="0" err="1"/>
              <a:t>fast</a:t>
            </a:r>
            <a:r>
              <a:rPr lang="hu-HU" dirty="0"/>
              <a:t> </a:t>
            </a:r>
            <a:r>
              <a:rPr lang="hu-HU" dirty="0" err="1"/>
              <a:t>ganz</a:t>
            </a:r>
            <a:r>
              <a:rPr lang="hu-HU" dirty="0"/>
              <a:t> </a:t>
            </a:r>
            <a:r>
              <a:rPr lang="hu-HU" dirty="0" err="1"/>
              <a:t>unter</a:t>
            </a:r>
            <a:r>
              <a:rPr lang="hu-HU" dirty="0"/>
              <a:t> der </a:t>
            </a:r>
            <a:r>
              <a:rPr lang="hu-HU" dirty="0" err="1"/>
              <a:t>Knospenhülle</a:t>
            </a:r>
            <a:r>
              <a:rPr lang="hu-HU" dirty="0"/>
              <a:t>; </a:t>
            </a:r>
            <a:r>
              <a:rPr lang="hu-HU" dirty="0" err="1"/>
              <a:t>der</a:t>
            </a:r>
            <a:r>
              <a:rPr lang="hu-HU" dirty="0"/>
              <a:t> </a:t>
            </a:r>
            <a:r>
              <a:rPr lang="hu-HU" dirty="0" err="1"/>
              <a:t>Knabe</a:t>
            </a:r>
            <a:r>
              <a:rPr lang="hu-HU" dirty="0"/>
              <a:t> </a:t>
            </a:r>
            <a:r>
              <a:rPr lang="hu-HU" dirty="0" err="1"/>
              <a:t>sprengt</a:t>
            </a:r>
            <a:r>
              <a:rPr lang="hu-HU" dirty="0"/>
              <a:t> </a:t>
            </a:r>
            <a:r>
              <a:rPr lang="hu-HU" dirty="0" err="1"/>
              <a:t>einige</a:t>
            </a:r>
            <a:r>
              <a:rPr lang="hu-HU" dirty="0"/>
              <a:t> </a:t>
            </a:r>
            <a:r>
              <a:rPr lang="hu-HU" dirty="0" err="1"/>
              <a:t>Blä</a:t>
            </a:r>
            <a:r>
              <a:rPr lang="hu-HU" altLang="ko-KR" dirty="0" err="1"/>
              <a:t>ttchen</a:t>
            </a:r>
            <a:r>
              <a:rPr lang="hu-HU" altLang="ko-KR" dirty="0"/>
              <a:t> und hat </a:t>
            </a:r>
            <a:r>
              <a:rPr lang="hu-HU" altLang="ko-KR" dirty="0" err="1"/>
              <a:t>ein</a:t>
            </a:r>
            <a:r>
              <a:rPr lang="hu-HU" altLang="ko-KR" dirty="0"/>
              <a:t> </a:t>
            </a:r>
            <a:r>
              <a:rPr lang="hu-HU" altLang="ko-KR" dirty="0" err="1"/>
              <a:t>dämmerndes</a:t>
            </a:r>
            <a:r>
              <a:rPr lang="hu-HU" altLang="ko-KR" dirty="0"/>
              <a:t> </a:t>
            </a:r>
            <a:r>
              <a:rPr lang="hu-HU" altLang="ko-KR" dirty="0" err="1"/>
              <a:t>Licht</a:t>
            </a:r>
            <a:r>
              <a:rPr lang="hu-HU" altLang="ko-KR" dirty="0"/>
              <a:t>; der </a:t>
            </a:r>
            <a:r>
              <a:rPr lang="hu-HU" altLang="ko-KR" dirty="0" err="1"/>
              <a:t>Jüngling</a:t>
            </a:r>
            <a:r>
              <a:rPr lang="hu-HU" altLang="ko-KR" dirty="0"/>
              <a:t> </a:t>
            </a:r>
            <a:r>
              <a:rPr lang="hu-HU" altLang="ko-KR" dirty="0" err="1"/>
              <a:t>streift</a:t>
            </a:r>
            <a:r>
              <a:rPr lang="hu-HU" altLang="ko-KR" dirty="0"/>
              <a:t> die </a:t>
            </a:r>
            <a:r>
              <a:rPr lang="hu-HU" altLang="ko-KR" dirty="0" err="1"/>
              <a:t>ganze</a:t>
            </a:r>
            <a:r>
              <a:rPr lang="hu-HU" altLang="ko-KR" dirty="0"/>
              <a:t> </a:t>
            </a:r>
            <a:r>
              <a:rPr lang="hu-HU" altLang="ko-KR" dirty="0" err="1"/>
              <a:t>Hülle</a:t>
            </a:r>
            <a:r>
              <a:rPr lang="hu-HU" altLang="ko-KR" dirty="0"/>
              <a:t> ab...”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6631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54679" y="1207698"/>
            <a:ext cx="8356121" cy="4812102"/>
          </a:xfrm>
        </p:spPr>
        <p:txBody>
          <a:bodyPr/>
          <a:lstStyle/>
          <a:p>
            <a:r>
              <a:rPr lang="hu-HU" altLang="ko-KR" dirty="0"/>
              <a:t>Az emberi fejlődés organikus-növényi fejlődésmetaforája.</a:t>
            </a:r>
          </a:p>
          <a:p>
            <a:r>
              <a:rPr lang="hu-HU" altLang="ko-KR" dirty="0"/>
              <a:t>A rügy minden későbbi képesség kezdeményét magában hordva előre vetíti a fejlődés lehetőségét, a hajnalhasadás a gyermekkor öntudatlan, titokzatos, isteni eredetű mitikus jellegére utal. </a:t>
            </a:r>
          </a:p>
          <a:p>
            <a:r>
              <a:rPr lang="hu-HU" altLang="ko-KR" dirty="0"/>
              <a:t>A nevelésnek éppen ezért „negatív”</a:t>
            </a:r>
            <a:r>
              <a:rPr lang="hu-HU" altLang="ko-KR" dirty="0" err="1"/>
              <a:t>-nak</a:t>
            </a:r>
            <a:r>
              <a:rPr lang="hu-HU" altLang="ko-KR" dirty="0"/>
              <a:t> kell lennie (Rousseau), hogy segítse a gyermek zavartalan önkibontakozását.</a:t>
            </a:r>
          </a:p>
          <a:p>
            <a:r>
              <a:rPr lang="hu-HU" altLang="ko-KR" dirty="0"/>
              <a:t>Őrizzük meg a gyermekben szunnyadó titokzatos, őseredeti vonásokat!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83304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664234"/>
            <a:ext cx="8586158" cy="5934974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hu-HU" altLang="ko-KR" dirty="0"/>
              <a:t>A nevelés során a felnőtt is részesülhet a gyermekiből, visszatalálhat az őseredeti létforma egészlegességéhez, teljességéhez. „</a:t>
            </a:r>
            <a:r>
              <a:rPr lang="hu-HU" altLang="ko-KR" dirty="0" err="1"/>
              <a:t>Wie</a:t>
            </a:r>
            <a:r>
              <a:rPr lang="hu-HU" altLang="ko-KR" dirty="0"/>
              <a:t> </a:t>
            </a:r>
            <a:r>
              <a:rPr lang="hu-HU" altLang="ko-KR" dirty="0" err="1"/>
              <a:t>würden</a:t>
            </a:r>
            <a:r>
              <a:rPr lang="hu-HU" altLang="ko-KR" dirty="0"/>
              <a:t> </a:t>
            </a:r>
            <a:r>
              <a:rPr lang="hu-HU" altLang="ko-KR" dirty="0" err="1"/>
              <a:t>wir</a:t>
            </a:r>
            <a:r>
              <a:rPr lang="hu-HU" altLang="ko-KR" dirty="0"/>
              <a:t> </a:t>
            </a:r>
            <a:r>
              <a:rPr lang="hu-HU" altLang="ko-KR" dirty="0" err="1"/>
              <a:t>selber</a:t>
            </a:r>
            <a:r>
              <a:rPr lang="hu-HU" altLang="ko-KR" dirty="0"/>
              <a:t> </a:t>
            </a:r>
            <a:r>
              <a:rPr lang="hu-HU" altLang="ko-KR" dirty="0" err="1"/>
              <a:t>wieder</a:t>
            </a:r>
            <a:r>
              <a:rPr lang="hu-HU" altLang="ko-KR" dirty="0"/>
              <a:t> </a:t>
            </a:r>
            <a:r>
              <a:rPr lang="hu-HU" altLang="ko-KR" dirty="0" err="1"/>
              <a:t>natürlicher</a:t>
            </a:r>
            <a:r>
              <a:rPr lang="hu-HU" altLang="ko-KR" dirty="0"/>
              <a:t>, </a:t>
            </a:r>
            <a:r>
              <a:rPr lang="hu-HU" altLang="ko-KR" dirty="0" err="1"/>
              <a:t>frommer</a:t>
            </a:r>
            <a:r>
              <a:rPr lang="hu-HU" altLang="ko-KR" dirty="0"/>
              <a:t>, </a:t>
            </a:r>
            <a:r>
              <a:rPr lang="hu-HU" altLang="ko-KR" dirty="0" err="1"/>
              <a:t>kühner</a:t>
            </a:r>
            <a:r>
              <a:rPr lang="hu-HU" altLang="ko-KR" dirty="0"/>
              <a:t> </a:t>
            </a:r>
            <a:r>
              <a:rPr lang="hu-HU" altLang="ko-KR" dirty="0" err="1"/>
              <a:t>werden</a:t>
            </a:r>
            <a:r>
              <a:rPr lang="hu-HU" altLang="ko-KR" dirty="0"/>
              <a:t> </a:t>
            </a:r>
            <a:r>
              <a:rPr lang="hu-HU" altLang="ko-KR" dirty="0" err="1"/>
              <a:t>im</a:t>
            </a:r>
            <a:r>
              <a:rPr lang="hu-HU" altLang="ko-KR" dirty="0"/>
              <a:t> </a:t>
            </a:r>
            <a:r>
              <a:rPr lang="hu-HU" altLang="ko-KR" dirty="0" err="1"/>
              <a:t>Leben</a:t>
            </a:r>
            <a:r>
              <a:rPr lang="hu-HU" altLang="ko-KR" dirty="0"/>
              <a:t>, </a:t>
            </a:r>
            <a:r>
              <a:rPr lang="hu-HU" altLang="ko-KR" dirty="0" err="1"/>
              <a:t>wenn</a:t>
            </a:r>
            <a:r>
              <a:rPr lang="hu-HU" altLang="ko-KR" dirty="0"/>
              <a:t> </a:t>
            </a:r>
            <a:r>
              <a:rPr lang="hu-HU" altLang="ko-KR" dirty="0" err="1"/>
              <a:t>wir</a:t>
            </a:r>
            <a:r>
              <a:rPr lang="hu-HU" altLang="ko-KR" dirty="0"/>
              <a:t> </a:t>
            </a:r>
            <a:r>
              <a:rPr lang="hu-HU" altLang="ko-KR" dirty="0" err="1"/>
              <a:t>aus</a:t>
            </a:r>
            <a:r>
              <a:rPr lang="hu-HU" altLang="ko-KR" dirty="0"/>
              <a:t> den </a:t>
            </a:r>
            <a:r>
              <a:rPr lang="hu-HU" altLang="ko-KR" dirty="0" err="1"/>
              <a:t>Keimen</a:t>
            </a:r>
            <a:r>
              <a:rPr lang="hu-HU" altLang="ko-KR" dirty="0"/>
              <a:t> der </a:t>
            </a:r>
            <a:r>
              <a:rPr lang="hu-HU" altLang="ko-KR" dirty="0" err="1"/>
              <a:t>Jugend</a:t>
            </a:r>
            <a:r>
              <a:rPr lang="hu-HU" altLang="ko-KR" dirty="0"/>
              <a:t>, die </a:t>
            </a:r>
            <a:r>
              <a:rPr lang="hu-HU" altLang="ko-KR" dirty="0" err="1"/>
              <a:t>wir</a:t>
            </a:r>
            <a:r>
              <a:rPr lang="hu-HU" altLang="ko-KR" dirty="0"/>
              <a:t> </a:t>
            </a:r>
            <a:r>
              <a:rPr lang="hu-HU" altLang="ko-KR" dirty="0" err="1"/>
              <a:t>still</a:t>
            </a:r>
            <a:r>
              <a:rPr lang="hu-HU" altLang="ko-KR" dirty="0"/>
              <a:t> und </a:t>
            </a:r>
            <a:r>
              <a:rPr lang="hu-HU" altLang="ko-KR" dirty="0" err="1"/>
              <a:t>unschuldig</a:t>
            </a:r>
            <a:r>
              <a:rPr lang="hu-HU" altLang="ko-KR" dirty="0"/>
              <a:t> </a:t>
            </a:r>
            <a:r>
              <a:rPr lang="hu-HU" altLang="ko-KR" dirty="0" err="1"/>
              <a:t>pflegten</a:t>
            </a:r>
            <a:r>
              <a:rPr lang="hu-HU" altLang="ko-KR" dirty="0"/>
              <a:t>, </a:t>
            </a:r>
            <a:r>
              <a:rPr lang="hu-HU" altLang="ko-KR" dirty="0" err="1"/>
              <a:t>alle</a:t>
            </a:r>
            <a:r>
              <a:rPr lang="hu-HU" altLang="ko-KR" dirty="0"/>
              <a:t> </a:t>
            </a:r>
            <a:r>
              <a:rPr lang="hu-HU" altLang="ko-KR" dirty="0" err="1"/>
              <a:t>Göttergeheimnisse</a:t>
            </a:r>
            <a:r>
              <a:rPr lang="hu-HU" altLang="ko-KR" dirty="0"/>
              <a:t> </a:t>
            </a:r>
            <a:r>
              <a:rPr lang="hu-HU" altLang="ko-KR" dirty="0" err="1"/>
              <a:t>sich</a:t>
            </a:r>
            <a:r>
              <a:rPr lang="hu-HU" altLang="ko-KR" dirty="0"/>
              <a:t> </a:t>
            </a:r>
            <a:r>
              <a:rPr lang="hu-HU" altLang="ko-KR" dirty="0" err="1"/>
              <a:t>uns</a:t>
            </a:r>
            <a:r>
              <a:rPr lang="hu-HU" altLang="ko-KR" dirty="0"/>
              <a:t> </a:t>
            </a:r>
            <a:r>
              <a:rPr lang="hu-HU" altLang="ko-KR" dirty="0" err="1"/>
              <a:t>wieder</a:t>
            </a:r>
            <a:r>
              <a:rPr lang="hu-HU" altLang="ko-KR" dirty="0"/>
              <a:t> </a:t>
            </a:r>
            <a:r>
              <a:rPr lang="hu-HU" altLang="ko-KR" dirty="0" err="1"/>
              <a:t>aufschlössen</a:t>
            </a:r>
            <a:r>
              <a:rPr lang="hu-HU" altLang="ko-KR" dirty="0"/>
              <a:t>!”</a:t>
            </a:r>
          </a:p>
          <a:p>
            <a:pPr>
              <a:lnSpc>
                <a:spcPct val="80000"/>
              </a:lnSpc>
            </a:pPr>
            <a:r>
              <a:rPr lang="hu-HU" altLang="ko-KR" dirty="0" err="1"/>
              <a:t>Ein</a:t>
            </a:r>
            <a:r>
              <a:rPr lang="hu-HU" altLang="ko-KR" dirty="0"/>
              <a:t> </a:t>
            </a:r>
            <a:r>
              <a:rPr lang="hu-HU" altLang="ko-KR" dirty="0" err="1"/>
              <a:t>Mikrokosmos</a:t>
            </a:r>
            <a:r>
              <a:rPr lang="hu-HU" altLang="ko-KR" dirty="0"/>
              <a:t> </a:t>
            </a:r>
            <a:r>
              <a:rPr lang="hu-HU" altLang="ko-KR" dirty="0" err="1"/>
              <a:t>ist</a:t>
            </a:r>
            <a:r>
              <a:rPr lang="hu-HU" altLang="ko-KR" dirty="0"/>
              <a:t> der </a:t>
            </a:r>
            <a:r>
              <a:rPr lang="hu-HU" altLang="ko-KR" dirty="0" err="1"/>
              <a:t>Mensch</a:t>
            </a:r>
            <a:r>
              <a:rPr lang="hu-HU" altLang="ko-KR" dirty="0"/>
              <a:t>…” (Az ember egy mikrokozmosz) </a:t>
            </a:r>
            <a:r>
              <a:rPr lang="hu-HU" altLang="ko-KR" dirty="0">
                <a:solidFill>
                  <a:srgbClr val="FFFF00"/>
                </a:solidFill>
              </a:rPr>
              <a:t>Leibniz</a:t>
            </a:r>
            <a:r>
              <a:rPr lang="hu-HU" altLang="ko-KR" dirty="0"/>
              <a:t> </a:t>
            </a:r>
            <a:r>
              <a:rPr lang="hu-HU" altLang="ko-KR" dirty="0" err="1"/>
              <a:t>monadológiájának</a:t>
            </a:r>
            <a:r>
              <a:rPr lang="hu-HU" altLang="ko-KR" dirty="0"/>
              <a:t> hatása.   </a:t>
            </a:r>
          </a:p>
          <a:p>
            <a:pPr>
              <a:lnSpc>
                <a:spcPct val="80000"/>
              </a:lnSpc>
            </a:pPr>
            <a:r>
              <a:rPr lang="hu-HU" altLang="ko-KR" dirty="0"/>
              <a:t>„</a:t>
            </a:r>
            <a:r>
              <a:rPr lang="hu-HU" altLang="ko-KR" dirty="0" err="1"/>
              <a:t>Menschenbildung</a:t>
            </a:r>
            <a:r>
              <a:rPr lang="hu-HU" altLang="ko-KR" dirty="0"/>
              <a:t>, </a:t>
            </a:r>
            <a:r>
              <a:rPr lang="hu-HU" altLang="ko-KR" dirty="0" err="1"/>
              <a:t>Nichtstörung</a:t>
            </a:r>
            <a:r>
              <a:rPr lang="hu-HU" altLang="ko-KR" dirty="0"/>
              <a:t> der </a:t>
            </a:r>
            <a:r>
              <a:rPr lang="hu-HU" altLang="ko-KR" dirty="0" err="1"/>
              <a:t>Entwicklung</a:t>
            </a:r>
            <a:r>
              <a:rPr lang="hu-HU" altLang="ko-KR" dirty="0"/>
              <a:t>…” – a </a:t>
            </a:r>
            <a:r>
              <a:rPr lang="hu-HU" altLang="ko-KR" dirty="0">
                <a:solidFill>
                  <a:srgbClr val="FFFF00"/>
                </a:solidFill>
              </a:rPr>
              <a:t>fejlődés meg nem zavarása</a:t>
            </a:r>
            <a:r>
              <a:rPr lang="hu-HU" altLang="ko-KR" dirty="0"/>
              <a:t>…</a:t>
            </a:r>
          </a:p>
          <a:p>
            <a:pPr>
              <a:lnSpc>
                <a:spcPct val="80000"/>
              </a:lnSpc>
            </a:pPr>
            <a:r>
              <a:rPr lang="hu-HU" altLang="ko-KR" dirty="0"/>
              <a:t>Az emberi fejlődés (</a:t>
            </a:r>
            <a:r>
              <a:rPr lang="hu-HU" altLang="ko-KR" dirty="0" err="1">
                <a:solidFill>
                  <a:srgbClr val="FFFF00"/>
                </a:solidFill>
              </a:rPr>
              <a:t>Herdernél</a:t>
            </a:r>
            <a:r>
              <a:rPr lang="hu-HU" altLang="ko-KR" dirty="0"/>
              <a:t> már jelentkező) </a:t>
            </a:r>
            <a:r>
              <a:rPr lang="hu-HU" altLang="ko-KR" dirty="0">
                <a:solidFill>
                  <a:srgbClr val="FFFF00"/>
                </a:solidFill>
              </a:rPr>
              <a:t>rekapitulációs</a:t>
            </a:r>
            <a:r>
              <a:rPr lang="hu-HU" altLang="ko-KR" dirty="0"/>
              <a:t> felfogása itt újra felbukkan.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4806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549276"/>
            <a:ext cx="8229600" cy="54705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altLang="ko-KR" sz="2600" dirty="0">
                <a:solidFill>
                  <a:srgbClr val="FFFF00"/>
                </a:solidFill>
              </a:rPr>
              <a:t>Romantikus-retrográd fordulat: az ösztönös mozgatóerők felmagasztalása az ésszel, a rációval szemben.</a:t>
            </a:r>
          </a:p>
          <a:p>
            <a:pPr>
              <a:lnSpc>
                <a:spcPct val="90000"/>
              </a:lnSpc>
            </a:pPr>
            <a:r>
              <a:rPr lang="hu-HU" altLang="ko-KR" sz="2600" dirty="0"/>
              <a:t>A gyermeki ártatlanság a paradicsomi állapotok letéteményese, megőrzője. „</a:t>
            </a:r>
            <a:r>
              <a:rPr lang="hu-HU" altLang="ko-KR" sz="2600" dirty="0" err="1"/>
              <a:t>Paradies</a:t>
            </a:r>
            <a:r>
              <a:rPr lang="hu-HU" altLang="ko-KR" sz="2600" dirty="0"/>
              <a:t> der </a:t>
            </a:r>
            <a:r>
              <a:rPr lang="hu-HU" altLang="ko-KR" sz="2600" dirty="0" err="1"/>
              <a:t>Unschuld</a:t>
            </a:r>
            <a:r>
              <a:rPr lang="hu-HU" altLang="ko-KR" sz="2600" dirty="0"/>
              <a:t>”</a:t>
            </a:r>
          </a:p>
          <a:p>
            <a:pPr>
              <a:lnSpc>
                <a:spcPct val="90000"/>
              </a:lnSpc>
            </a:pPr>
            <a:r>
              <a:rPr lang="hu-HU" altLang="ko-KR" sz="2600" dirty="0"/>
              <a:t>A polgári nevelés „művi manipulációjával” szemben ezt kell megőrizni. </a:t>
            </a:r>
          </a:p>
          <a:p>
            <a:pPr>
              <a:lnSpc>
                <a:spcPct val="90000"/>
              </a:lnSpc>
            </a:pPr>
            <a:r>
              <a:rPr lang="hu-HU" altLang="ko-KR" sz="2600" dirty="0"/>
              <a:t>A gyermekkor </a:t>
            </a:r>
            <a:r>
              <a:rPr lang="hu-HU" altLang="ko-KR" sz="2600" dirty="0">
                <a:solidFill>
                  <a:srgbClr val="FFFF00"/>
                </a:solidFill>
              </a:rPr>
              <a:t>két</a:t>
            </a:r>
            <a:r>
              <a:rPr lang="hu-HU" altLang="ko-KR" sz="2600" dirty="0"/>
              <a:t> </a:t>
            </a:r>
            <a:r>
              <a:rPr lang="hu-HU" altLang="ko-KR" sz="2600" dirty="0">
                <a:solidFill>
                  <a:srgbClr val="FFFF00"/>
                </a:solidFill>
              </a:rPr>
              <a:t>szakasza</a:t>
            </a:r>
            <a:r>
              <a:rPr lang="hu-HU" altLang="ko-KR" sz="2600" dirty="0"/>
              <a:t>: korai és késői szakasz. </a:t>
            </a:r>
          </a:p>
          <a:p>
            <a:pPr>
              <a:lnSpc>
                <a:spcPct val="90000"/>
              </a:lnSpc>
            </a:pPr>
            <a:r>
              <a:rPr lang="hu-HU" altLang="ko-KR" sz="2600" dirty="0">
                <a:solidFill>
                  <a:srgbClr val="FFFF00"/>
                </a:solidFill>
              </a:rPr>
              <a:t>Korai gyermekkor</a:t>
            </a:r>
            <a:r>
              <a:rPr lang="hu-HU" altLang="ko-KR" sz="2600" dirty="0"/>
              <a:t>: „</a:t>
            </a:r>
            <a:r>
              <a:rPr lang="hu-HU" altLang="ko-KR" sz="2600" dirty="0" err="1"/>
              <a:t>Knospenzeit</a:t>
            </a:r>
            <a:r>
              <a:rPr lang="hu-HU" altLang="ko-KR" sz="2600" dirty="0"/>
              <a:t> </a:t>
            </a:r>
            <a:r>
              <a:rPr lang="hu-HU" altLang="ko-KR" sz="2600" dirty="0" err="1"/>
              <a:t>auf</a:t>
            </a:r>
            <a:r>
              <a:rPr lang="hu-HU" altLang="ko-KR" sz="2600" dirty="0"/>
              <a:t> der Welt.” A gyermeket még sejtelmes félhomály veszi körül.</a:t>
            </a:r>
          </a:p>
          <a:p>
            <a:pPr>
              <a:lnSpc>
                <a:spcPct val="90000"/>
              </a:lnSpc>
            </a:pPr>
            <a:r>
              <a:rPr lang="hu-HU" altLang="ko-KR" sz="2600" dirty="0"/>
              <a:t>A korabeli „művi” („</a:t>
            </a:r>
            <a:r>
              <a:rPr lang="hu-HU" altLang="ko-KR" sz="2600" dirty="0" err="1"/>
              <a:t>künstlich</a:t>
            </a:r>
            <a:r>
              <a:rPr lang="hu-HU" altLang="ko-KR" sz="2600" dirty="0"/>
              <a:t>”) nevelés megrontja a gyermek eredendő ártatlanságát. (A rousseau-i mitikus ártatlanság toposza.)</a:t>
            </a:r>
            <a:endParaRPr lang="hu-HU" sz="2600" dirty="0"/>
          </a:p>
        </p:txBody>
      </p:sp>
    </p:spTree>
    <p:extLst>
      <p:ext uri="{BB962C8B-B14F-4D97-AF65-F5344CB8AC3E}">
        <p14:creationId xmlns:p14="http://schemas.microsoft.com/office/powerpoint/2010/main" val="3124925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476250"/>
            <a:ext cx="8229600" cy="55435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hu-HU" altLang="ko-KR">
                <a:solidFill>
                  <a:srgbClr val="FFFF00"/>
                </a:solidFill>
              </a:rPr>
              <a:t>Szembehelyezkedik a felvilágosodás gyermekképével, amely a gyermeket az igazi emberi lét egy még durva, fegyelmezésre, civilizálásra szoruló állatias előkészítő szakaszának tartja.</a:t>
            </a:r>
          </a:p>
          <a:p>
            <a:pPr>
              <a:lnSpc>
                <a:spcPct val="80000"/>
              </a:lnSpc>
            </a:pPr>
            <a:r>
              <a:rPr lang="hu-HU" altLang="ko-KR"/>
              <a:t>Még a gyermek akaratosságát, önfejűségét is megőrzendőnek tartja: ez az individualitás kifejeződése (ld. dackorszak!!).</a:t>
            </a:r>
          </a:p>
          <a:p>
            <a:pPr>
              <a:lnSpc>
                <a:spcPct val="80000"/>
              </a:lnSpc>
            </a:pPr>
            <a:r>
              <a:rPr lang="hu-HU" altLang="ko-KR"/>
              <a:t>A gyermek önzése sem más, mint  a természetjogra alapozott birtoklásvágy.</a:t>
            </a:r>
          </a:p>
          <a:p>
            <a:pPr>
              <a:lnSpc>
                <a:spcPct val="80000"/>
              </a:lnSpc>
            </a:pPr>
            <a:r>
              <a:rPr lang="hu-HU" altLang="ko-KR"/>
              <a:t>A kései gyermekkor teljessége nem más, mint az „isteni élet földi mása” („Götterleben auf dem Ede”). Teljes harmóniában a természettel. Az eredeti természetközeli létállapot isteni teljességélménye.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2593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549276"/>
            <a:ext cx="8229600" cy="54705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altLang="ko-KR"/>
              <a:t>A </a:t>
            </a:r>
            <a:r>
              <a:rPr lang="hu-HU" altLang="ko-KR">
                <a:solidFill>
                  <a:srgbClr val="FFFF00"/>
                </a:solidFill>
              </a:rPr>
              <a:t>játék és a mese szerepe</a:t>
            </a:r>
            <a:r>
              <a:rPr lang="hu-HU" altLang="ko-KR"/>
              <a:t> ennek az állapotnak a megőrzésében. „…hineinspielen in das weite, unendliche und unverwerkliche Leben, welches sie noch haben…” A </a:t>
            </a:r>
            <a:r>
              <a:rPr lang="hu-HU" altLang="ko-KR">
                <a:solidFill>
                  <a:srgbClr val="FFFF00"/>
                </a:solidFill>
              </a:rPr>
              <a:t>nevelő, a felnőtt is teljesebbé válhat ebben a folyamatban.</a:t>
            </a:r>
            <a:r>
              <a:rPr lang="hu-HU" altLang="ko-KR"/>
              <a:t> </a:t>
            </a:r>
          </a:p>
          <a:p>
            <a:pPr>
              <a:lnSpc>
                <a:spcPct val="90000"/>
              </a:lnSpc>
            </a:pPr>
            <a:r>
              <a:rPr lang="hu-HU" altLang="ko-KR"/>
              <a:t>Sőt: a </a:t>
            </a:r>
            <a:r>
              <a:rPr lang="hu-HU" altLang="ko-KR">
                <a:solidFill>
                  <a:srgbClr val="FFFF00"/>
                </a:solidFill>
              </a:rPr>
              <a:t>felnőtt megifjodhat</a:t>
            </a:r>
            <a:r>
              <a:rPr lang="hu-HU" altLang="ko-KR"/>
              <a:t> a gyermekkel való foglalkozás során.</a:t>
            </a:r>
          </a:p>
          <a:p>
            <a:pPr>
              <a:lnSpc>
                <a:spcPct val="90000"/>
              </a:lnSpc>
            </a:pPr>
            <a:r>
              <a:rPr lang="hu-HU" altLang="ko-KR"/>
              <a:t>– Milyen nevelésre van szükség? Nem előíró, racionalizáló, a tudást tölcsérrel töltögető, hanem a gyermek sajátosságaiból kiinduló, azt követő nevelésre. „Nachgehende Erziehung” – </a:t>
            </a:r>
            <a:r>
              <a:rPr lang="hu-HU" altLang="ko-KR" i="1">
                <a:solidFill>
                  <a:srgbClr val="FFFF00"/>
                </a:solidFill>
              </a:rPr>
              <a:t>türelmes,</a:t>
            </a:r>
            <a:r>
              <a:rPr lang="hu-HU" altLang="ko-KR">
                <a:solidFill>
                  <a:srgbClr val="FFFF00"/>
                </a:solidFill>
              </a:rPr>
              <a:t> </a:t>
            </a:r>
            <a:r>
              <a:rPr lang="hu-HU" altLang="ko-KR" i="1">
                <a:solidFill>
                  <a:srgbClr val="FFFF00"/>
                </a:solidFill>
              </a:rPr>
              <a:t>követő</a:t>
            </a:r>
            <a:r>
              <a:rPr lang="hu-HU" altLang="ko-KR">
                <a:solidFill>
                  <a:srgbClr val="FFFF00"/>
                </a:solidFill>
              </a:rPr>
              <a:t> </a:t>
            </a:r>
            <a:r>
              <a:rPr lang="hu-HU" altLang="ko-KR" i="1">
                <a:solidFill>
                  <a:srgbClr val="FFFF00"/>
                </a:solidFill>
              </a:rPr>
              <a:t>nevelés!</a:t>
            </a:r>
            <a:endParaRPr lang="hu-HU" altLang="ko-KR">
              <a:solidFill>
                <a:srgbClr val="FFFF00"/>
              </a:solidFill>
            </a:endParaRPr>
          </a:p>
          <a:p>
            <a:pPr algn="ctr">
              <a:lnSpc>
                <a:spcPct val="90000"/>
              </a:lnSpc>
              <a:buFontTx/>
              <a:buNone/>
            </a:pPr>
            <a:r>
              <a:rPr lang="hu-HU"/>
              <a:t>* * *</a:t>
            </a:r>
          </a:p>
        </p:txBody>
      </p:sp>
    </p:spTree>
    <p:extLst>
      <p:ext uri="{BB962C8B-B14F-4D97-AF65-F5344CB8AC3E}">
        <p14:creationId xmlns:p14="http://schemas.microsoft.com/office/powerpoint/2010/main" val="3515278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001328" y="4502987"/>
            <a:ext cx="9040480" cy="1690779"/>
          </a:xfrm>
        </p:spPr>
        <p:txBody>
          <a:bodyPr>
            <a:noAutofit/>
          </a:bodyPr>
          <a:lstStyle/>
          <a:p>
            <a:r>
              <a:rPr lang="hu-HU" sz="4800" dirty="0"/>
              <a:t>Jean </a:t>
            </a:r>
            <a:r>
              <a:rPr lang="hu-HU" sz="4800" dirty="0" smtClean="0"/>
              <a:t> Paul </a:t>
            </a:r>
            <a:r>
              <a:rPr lang="hu-HU" sz="4800" dirty="0"/>
              <a:t/>
            </a:r>
            <a:br>
              <a:rPr lang="hu-HU" sz="4800" dirty="0"/>
            </a:br>
            <a:r>
              <a:rPr lang="hu-HU" sz="4800" dirty="0"/>
              <a:t>(Jean </a:t>
            </a:r>
            <a:r>
              <a:rPr lang="hu-HU" sz="4800" dirty="0" smtClean="0"/>
              <a:t> Paul  Friedrich  </a:t>
            </a:r>
            <a:r>
              <a:rPr lang="hu-HU" sz="4800" dirty="0"/>
              <a:t>Richter) (1763-1825)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1328" y="1003058"/>
            <a:ext cx="3827253" cy="3189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66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1660" y="1414732"/>
            <a:ext cx="8255479" cy="4856672"/>
          </a:xfrm>
        </p:spPr>
        <p:txBody>
          <a:bodyPr>
            <a:noAutofit/>
          </a:bodyPr>
          <a:lstStyle/>
          <a:p>
            <a:r>
              <a:rPr lang="hu-HU" sz="3200" dirty="0" err="1"/>
              <a:t>Wunsiedelben</a:t>
            </a:r>
            <a:r>
              <a:rPr lang="hu-HU" sz="3200" dirty="0"/>
              <a:t> született, Lipcsében teológiát és filozófiát tanult, </a:t>
            </a:r>
            <a:r>
              <a:rPr lang="hu-HU" sz="3200" dirty="0" smtClean="0"/>
              <a:t> </a:t>
            </a:r>
            <a:r>
              <a:rPr lang="hu-HU" sz="3200" dirty="0"/>
              <a:t>1790-94 között </a:t>
            </a:r>
            <a:r>
              <a:rPr lang="hu-HU" sz="3200" dirty="0" err="1"/>
              <a:t>Schwarzenbachban</a:t>
            </a:r>
            <a:r>
              <a:rPr lang="hu-HU" sz="3200" dirty="0"/>
              <a:t> magániskolát nyitott. </a:t>
            </a:r>
          </a:p>
          <a:p>
            <a:r>
              <a:rPr lang="hu-HU" sz="3200" dirty="0"/>
              <a:t>Ebben az időben jelentek meg első pedagógiai művei (</a:t>
            </a:r>
            <a:r>
              <a:rPr lang="hu-HU" sz="3200" dirty="0" err="1"/>
              <a:t>Schulmeisterlein</a:t>
            </a:r>
            <a:r>
              <a:rPr lang="hu-HU" sz="3200" dirty="0"/>
              <a:t> Maria </a:t>
            </a:r>
            <a:r>
              <a:rPr lang="hu-HU" sz="3200" dirty="0" err="1"/>
              <a:t>Wuz</a:t>
            </a:r>
            <a:r>
              <a:rPr lang="hu-HU" sz="3200" dirty="0"/>
              <a:t>, </a:t>
            </a:r>
            <a:r>
              <a:rPr lang="hu-HU" sz="3200" dirty="0" err="1"/>
              <a:t>Leben</a:t>
            </a:r>
            <a:r>
              <a:rPr lang="hu-HU" sz="3200" dirty="0"/>
              <a:t> des </a:t>
            </a:r>
            <a:r>
              <a:rPr lang="hu-HU" sz="3200" dirty="0" err="1"/>
              <a:t>Quintus</a:t>
            </a:r>
            <a:r>
              <a:rPr lang="hu-HU" sz="3200" dirty="0"/>
              <a:t> </a:t>
            </a:r>
            <a:r>
              <a:rPr lang="hu-HU" sz="3200" dirty="0" err="1"/>
              <a:t>Fixlein</a:t>
            </a:r>
            <a:r>
              <a:rPr lang="hu-HU" sz="3200" dirty="0"/>
              <a:t>), </a:t>
            </a:r>
          </a:p>
          <a:p>
            <a:r>
              <a:rPr lang="hu-HU" sz="3200" dirty="0"/>
              <a:t>Regényei (Die </a:t>
            </a:r>
            <a:r>
              <a:rPr lang="hu-HU" sz="3200" dirty="0" err="1"/>
              <a:t>unsichtbare</a:t>
            </a:r>
            <a:r>
              <a:rPr lang="hu-HU" sz="3200" dirty="0"/>
              <a:t> </a:t>
            </a:r>
            <a:r>
              <a:rPr lang="hu-HU" sz="3200" dirty="0" err="1"/>
              <a:t>Loge</a:t>
            </a:r>
            <a:r>
              <a:rPr lang="hu-HU" sz="3200" dirty="0"/>
              <a:t>, 1793; </a:t>
            </a:r>
            <a:r>
              <a:rPr lang="hu-HU" sz="3200" dirty="0" err="1"/>
              <a:t>Hesperus</a:t>
            </a:r>
            <a:r>
              <a:rPr lang="hu-HU" sz="3200" dirty="0"/>
              <a:t>, 1795; </a:t>
            </a:r>
            <a:r>
              <a:rPr lang="hu-HU" sz="3200" dirty="0" err="1"/>
              <a:t>Titan</a:t>
            </a:r>
            <a:r>
              <a:rPr lang="hu-HU" sz="3200" dirty="0"/>
              <a:t>, 1803; </a:t>
            </a:r>
            <a:r>
              <a:rPr lang="hu-HU" sz="3200" dirty="0" err="1"/>
              <a:t>Flegelsjahre</a:t>
            </a:r>
            <a:r>
              <a:rPr lang="hu-HU" sz="3200" dirty="0"/>
              <a:t>, 1804) </a:t>
            </a:r>
            <a:endParaRPr lang="hu-HU" sz="3200" dirty="0" smtClean="0"/>
          </a:p>
          <a:p>
            <a:r>
              <a:rPr lang="hu-HU" sz="3200" dirty="0" smtClean="0"/>
              <a:t>Könyveinek fogadtatása vegyes.</a:t>
            </a:r>
            <a:endParaRPr lang="hu-HU" sz="3200" dirty="0"/>
          </a:p>
        </p:txBody>
      </p:sp>
    </p:spTree>
    <p:extLst>
      <p:ext uri="{BB962C8B-B14F-4D97-AF65-F5344CB8AC3E}">
        <p14:creationId xmlns:p14="http://schemas.microsoft.com/office/powerpoint/2010/main" val="178922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2027208"/>
            <a:ext cx="8229600" cy="4210081"/>
          </a:xfrm>
        </p:spPr>
        <p:txBody>
          <a:bodyPr/>
          <a:lstStyle/>
          <a:p>
            <a:r>
              <a:rPr lang="hu-HU" dirty="0" smtClean="0"/>
              <a:t>1807</a:t>
            </a:r>
            <a:r>
              <a:rPr lang="hu-HU" dirty="0"/>
              <a:t>. </a:t>
            </a:r>
            <a:r>
              <a:rPr lang="hu-HU" dirty="0" err="1">
                <a:solidFill>
                  <a:srgbClr val="FFFF00"/>
                </a:solidFill>
              </a:rPr>
              <a:t>Levana</a:t>
            </a:r>
            <a:r>
              <a:rPr lang="hu-HU" dirty="0">
                <a:solidFill>
                  <a:srgbClr val="FFFF00"/>
                </a:solidFill>
              </a:rPr>
              <a:t> </a:t>
            </a:r>
            <a:r>
              <a:rPr lang="hu-HU" dirty="0" err="1">
                <a:solidFill>
                  <a:srgbClr val="FFFF00"/>
                </a:solidFill>
              </a:rPr>
              <a:t>oder</a:t>
            </a:r>
            <a:r>
              <a:rPr lang="hu-HU" dirty="0">
                <a:solidFill>
                  <a:srgbClr val="FFFF00"/>
                </a:solidFill>
              </a:rPr>
              <a:t> </a:t>
            </a:r>
            <a:r>
              <a:rPr lang="hu-HU" dirty="0" err="1">
                <a:solidFill>
                  <a:srgbClr val="FFFF00"/>
                </a:solidFill>
              </a:rPr>
              <a:t>Erziehungslehre</a:t>
            </a:r>
            <a:r>
              <a:rPr lang="hu-HU" dirty="0"/>
              <a:t> (</a:t>
            </a:r>
            <a:r>
              <a:rPr lang="hu-HU" dirty="0" err="1"/>
              <a:t>Levana</a:t>
            </a:r>
            <a:r>
              <a:rPr lang="hu-HU" dirty="0"/>
              <a:t> vagy neveléstan). Nagy sikert arat, számtalan kiadást ér meg.  </a:t>
            </a:r>
          </a:p>
          <a:p>
            <a:r>
              <a:rPr lang="hu-HU" dirty="0"/>
              <a:t>A </a:t>
            </a:r>
            <a:r>
              <a:rPr lang="hu-HU" dirty="0" err="1"/>
              <a:t>Levanában</a:t>
            </a:r>
            <a:r>
              <a:rPr lang="hu-HU" dirty="0"/>
              <a:t> megfogalmazódó pedagógiai gondolataira a romantika és a késő-felvilágosodás egyaránt hatást gyakorol.</a:t>
            </a:r>
          </a:p>
        </p:txBody>
      </p:sp>
    </p:spTree>
    <p:extLst>
      <p:ext uri="{BB962C8B-B14F-4D97-AF65-F5344CB8AC3E}">
        <p14:creationId xmlns:p14="http://schemas.microsoft.com/office/powerpoint/2010/main" val="3087381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476250"/>
            <a:ext cx="8229600" cy="59769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/>
              <a:t>A könyv </a:t>
            </a:r>
            <a:r>
              <a:rPr lang="hu-HU">
                <a:solidFill>
                  <a:srgbClr val="FFFF00"/>
                </a:solidFill>
              </a:rPr>
              <a:t>három nagy fejezetéből</a:t>
            </a:r>
            <a:r>
              <a:rPr lang="hu-HU"/>
              <a:t> az első része gyermek </a:t>
            </a:r>
            <a:r>
              <a:rPr lang="hu-HU">
                <a:solidFill>
                  <a:srgbClr val="FFFF00"/>
                </a:solidFill>
              </a:rPr>
              <a:t>bimbókorával</a:t>
            </a:r>
            <a:r>
              <a:rPr lang="hu-HU"/>
              <a:t> (Knospenzeit), a kisgyermekkorral foglalkozik. – Ez az időszak a nevelés szempontjából a legfontosabb: „A csírát vető magot, nem a virágzó fát kell a leggondosabban ápolni.”  </a:t>
            </a:r>
          </a:p>
          <a:p>
            <a:pPr>
              <a:lnSpc>
                <a:spcPct val="90000"/>
              </a:lnSpc>
            </a:pPr>
            <a:r>
              <a:rPr lang="hu-HU"/>
              <a:t>„Az első hibák következményeikben mindig a legvégzetesebbek. A szellemi betegségek minél korábbi keletűek, annál károsabbak. Minden nevelő kevesebbet tehet elődjénél, s ha az egész világot egy óriási nevelőintézetnek tekintjük, tény, hogy aki a Földet körülhajózza, egész útja során sem nyer nevelődés tekintetében annyit, mint dajkájától.”</a:t>
            </a:r>
          </a:p>
        </p:txBody>
      </p:sp>
    </p:spTree>
    <p:extLst>
      <p:ext uri="{BB962C8B-B14F-4D97-AF65-F5344CB8AC3E}">
        <p14:creationId xmlns:p14="http://schemas.microsoft.com/office/powerpoint/2010/main" val="3866554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47645" y="1043796"/>
            <a:ext cx="9023230" cy="5158596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dirty="0"/>
              <a:t>A könyv </a:t>
            </a:r>
            <a:r>
              <a:rPr lang="hu-HU" dirty="0">
                <a:solidFill>
                  <a:srgbClr val="FFFF00"/>
                </a:solidFill>
              </a:rPr>
              <a:t>második és harmadik </a:t>
            </a:r>
            <a:r>
              <a:rPr lang="hu-HU" dirty="0"/>
              <a:t>fejezete a gyermekek</a:t>
            </a:r>
            <a:r>
              <a:rPr lang="hu-HU" dirty="0">
                <a:solidFill>
                  <a:srgbClr val="FFFF00"/>
                </a:solidFill>
              </a:rPr>
              <a:t> virágkorával</a:t>
            </a:r>
            <a:r>
              <a:rPr lang="hu-HU" dirty="0"/>
              <a:t> (</a:t>
            </a:r>
            <a:r>
              <a:rPr lang="hu-HU" dirty="0" err="1"/>
              <a:t>Blütenzeit</a:t>
            </a:r>
            <a:r>
              <a:rPr lang="hu-HU" dirty="0"/>
              <a:t>) foglalkozik (külön a fiú- és külön a lányneveléssel). </a:t>
            </a:r>
          </a:p>
          <a:p>
            <a:pPr>
              <a:lnSpc>
                <a:spcPct val="90000"/>
              </a:lnSpc>
            </a:pPr>
            <a:r>
              <a:rPr lang="hu-HU" dirty="0"/>
              <a:t>Jean Paul szerint ebben a szakaszban a nevelés már felesleges, illetve arra csak „ellennevelés” formájában, a nevelődés természetes hibáinak kijavításaként van szükség. </a:t>
            </a:r>
          </a:p>
          <a:p>
            <a:pPr>
              <a:lnSpc>
                <a:spcPct val="90000"/>
              </a:lnSpc>
            </a:pPr>
            <a:r>
              <a:rPr lang="hu-HU" dirty="0"/>
              <a:t>Rousseau felfogásából kiindulva azt vallotta, hogy az ember természetéből adódóan </a:t>
            </a:r>
            <a:r>
              <a:rPr lang="hu-HU" dirty="0">
                <a:solidFill>
                  <a:srgbClr val="FFFF00"/>
                </a:solidFill>
              </a:rPr>
              <a:t>jó,</a:t>
            </a:r>
            <a:r>
              <a:rPr lang="hu-HU" dirty="0"/>
              <a:t> ezért a gyermek – Isten legtisztább teremtménye – szent dolog. </a:t>
            </a:r>
          </a:p>
        </p:txBody>
      </p:sp>
    </p:spTree>
    <p:extLst>
      <p:ext uri="{BB962C8B-B14F-4D97-AF65-F5344CB8AC3E}">
        <p14:creationId xmlns:p14="http://schemas.microsoft.com/office/powerpoint/2010/main" val="183082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2313" y="404813"/>
            <a:ext cx="8229600" cy="590391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hu-HU" sz="3000"/>
              <a:t>A nevelésnek ezért nem lehet fontosabb feladata, mint ezen a romlatlan állapot minél zavartalanabb kibontakozásának elősegítése. A negatív nevelés szellemében úgy vélte, hogy a nevelő tevékenységének legfeljebb a gyermeki önművelődés elősegítésére szabad irányulnia. Követni kell a gyermek  </a:t>
            </a:r>
            <a:r>
              <a:rPr lang="hu-HU" sz="3000">
                <a:solidFill>
                  <a:srgbClr val="FFFF00"/>
                </a:solidFill>
              </a:rPr>
              <a:t>természetes ösztöneit</a:t>
            </a:r>
            <a:r>
              <a:rPr lang="hu-HU" sz="3000"/>
              <a:t>, egyediségének  megnyilvánulásait. </a:t>
            </a:r>
          </a:p>
          <a:p>
            <a:pPr>
              <a:lnSpc>
                <a:spcPct val="80000"/>
              </a:lnSpc>
            </a:pPr>
            <a:r>
              <a:rPr lang="hu-HU" sz="3000">
                <a:solidFill>
                  <a:srgbClr val="FFFF00"/>
                </a:solidFill>
              </a:rPr>
              <a:t>A gyermek lelke egyediségben megnyilvánuló individuális organikus egység.</a:t>
            </a:r>
          </a:p>
          <a:p>
            <a:pPr>
              <a:lnSpc>
                <a:spcPct val="80000"/>
              </a:lnSpc>
            </a:pPr>
            <a:r>
              <a:rPr lang="hu-HU" sz="3000"/>
              <a:t>Minden ember énjében hordozza saját művelődésének, nevelődésének céljait, mindenkiben ott rejtőzik egy </a:t>
            </a:r>
            <a:r>
              <a:rPr lang="hu-HU" sz="3000">
                <a:solidFill>
                  <a:srgbClr val="FFFF00"/>
                </a:solidFill>
              </a:rPr>
              <a:t>emberideál,</a:t>
            </a:r>
            <a:r>
              <a:rPr lang="hu-HU" sz="3000"/>
              <a:t> amelynek megvalósítására törekszik. (Leibniz hatása, monadológia.)</a:t>
            </a:r>
          </a:p>
          <a:p>
            <a:pPr>
              <a:lnSpc>
                <a:spcPct val="80000"/>
              </a:lnSpc>
            </a:pPr>
            <a:endParaRPr lang="hu-HU" sz="3000"/>
          </a:p>
        </p:txBody>
      </p:sp>
    </p:spTree>
    <p:extLst>
      <p:ext uri="{BB962C8B-B14F-4D97-AF65-F5344CB8AC3E}">
        <p14:creationId xmlns:p14="http://schemas.microsoft.com/office/powerpoint/2010/main" val="326065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2313" y="620714"/>
            <a:ext cx="8229600" cy="58324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/>
              <a:t>Ennek az emberideálnak a csírái individuális lehetőségként élnek az emberben, mint a márványtömbben a kész szobor: „Az ideális ember egy »</a:t>
            </a:r>
            <a:r>
              <a:rPr lang="hu-HU">
                <a:solidFill>
                  <a:srgbClr val="FFFF00"/>
                </a:solidFill>
              </a:rPr>
              <a:t>antropolit</a:t>
            </a:r>
            <a:r>
              <a:rPr lang="hu-HU"/>
              <a:t>« formájában születik e világra, akinek testrészeiről le kell törni az őket fogva tartó kőgyűrűket, azért, hogy azok maradékától magától is meg tudjon szabadulni.” </a:t>
            </a:r>
            <a:endParaRPr lang="hu-HU" b="1" i="1"/>
          </a:p>
          <a:p>
            <a:pPr>
              <a:lnSpc>
                <a:spcPct val="90000"/>
              </a:lnSpc>
            </a:pPr>
            <a:r>
              <a:rPr lang="hu-HU" i="1">
                <a:solidFill>
                  <a:srgbClr val="FFFF00"/>
                </a:solidFill>
              </a:rPr>
              <a:t>A nevelés tehát </a:t>
            </a:r>
          </a:p>
          <a:p>
            <a:pPr>
              <a:lnSpc>
                <a:spcPct val="90000"/>
              </a:lnSpc>
            </a:pPr>
            <a:r>
              <a:rPr lang="hu-HU" i="1">
                <a:solidFill>
                  <a:srgbClr val="FFFF00"/>
                </a:solidFill>
              </a:rPr>
              <a:t>1. az ideális ember megszabadítása az őt antropolit formájában fogva tartó gátjaitól;</a:t>
            </a:r>
          </a:p>
          <a:p>
            <a:pPr>
              <a:lnSpc>
                <a:spcPct val="90000"/>
              </a:lnSpc>
            </a:pPr>
            <a:r>
              <a:rPr lang="hu-HU" i="1">
                <a:solidFill>
                  <a:srgbClr val="FFFF00"/>
                </a:solidFill>
              </a:rPr>
              <a:t>2. azoknak a gyermekben szunnyadó erőknek a kibontakoztatása, amelyeknek maguk is kifejlődésre törnek</a:t>
            </a:r>
            <a:r>
              <a:rPr lang="hu-HU">
                <a:solidFill>
                  <a:srgbClr val="FFFF00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495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549276"/>
            <a:ext cx="8229600" cy="5470525"/>
          </a:xfrm>
        </p:spPr>
        <p:txBody>
          <a:bodyPr/>
          <a:lstStyle/>
          <a:p>
            <a:r>
              <a:rPr lang="hu-HU"/>
              <a:t>Gyermek-antropológiai felfogása romantikus: a gyermek a természetes embert testesíti meg – Rousseau értelmében. Ez a tisztaság, a jóság, az </a:t>
            </a:r>
            <a:r>
              <a:rPr lang="hu-HU">
                <a:solidFill>
                  <a:srgbClr val="FFFF00"/>
                </a:solidFill>
              </a:rPr>
              <a:t>ártatlanság </a:t>
            </a:r>
            <a:r>
              <a:rPr lang="hu-HU"/>
              <a:t>állapota. Másfelől a gyermek még jóval közelebb áll a szellemi-isteni világhoz, mint a felnőtt. </a:t>
            </a:r>
          </a:p>
          <a:p>
            <a:r>
              <a:rPr lang="hu-HU"/>
              <a:t>„A gyermekben test és lélek még mézesheteiket élik, amikor a felhőtlenül boldog lélek önfeledten szökdécsel a vidám test után. Később azonban elválnak ágytól-asztaltól, és végleg búcsút mondanak egymásnak.”</a:t>
            </a:r>
          </a:p>
        </p:txBody>
      </p:sp>
    </p:spTree>
    <p:extLst>
      <p:ext uri="{BB962C8B-B14F-4D97-AF65-F5344CB8AC3E}">
        <p14:creationId xmlns:p14="http://schemas.microsoft.com/office/powerpoint/2010/main" val="240525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476250"/>
            <a:ext cx="8229600" cy="55435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hu-HU"/>
              <a:t>A gyermek – az emberiség korai, misztikus, primitív kultúrfokához hasonlóan – </a:t>
            </a:r>
            <a:r>
              <a:rPr lang="hu-HU">
                <a:solidFill>
                  <a:srgbClr val="FFFF00"/>
                </a:solidFill>
              </a:rPr>
              <a:t>egy bimbóhoz hasonlatos bezártságban él</a:t>
            </a:r>
            <a:r>
              <a:rPr lang="hu-HU"/>
              <a:t>. „A gyermek a legrosszabb napjain is képes akár hússzor is önfeledten örülni valaminek. Ennek az állapotnak az édes, isteni szendergéséből nem riasztja fel semmi, még a legnagyobb csatazaj sem éppúgy, mint ahogyan a bimbó sem feslik ki a külvilág lármájától.” A gyermekkorban tehát az emberiség őseredeti tudati állapota ismétlődik meg.      </a:t>
            </a:r>
          </a:p>
          <a:p>
            <a:pPr>
              <a:lnSpc>
                <a:spcPct val="80000"/>
              </a:lnSpc>
            </a:pPr>
            <a:r>
              <a:rPr lang="hu-HU"/>
              <a:t>A gyermeki </a:t>
            </a:r>
            <a:r>
              <a:rPr lang="hu-HU">
                <a:solidFill>
                  <a:srgbClr val="FFFF00"/>
                </a:solidFill>
              </a:rPr>
              <a:t>fantázia </a:t>
            </a:r>
            <a:r>
              <a:rPr lang="hu-HU"/>
              <a:t>apoteózisa. A fantázia „szinte korlátlan uralma valósul meg a még gyengén fejlett józanság és valóságérzék fölött”.</a:t>
            </a:r>
          </a:p>
        </p:txBody>
      </p:sp>
    </p:spTree>
    <p:extLst>
      <p:ext uri="{BB962C8B-B14F-4D97-AF65-F5344CB8AC3E}">
        <p14:creationId xmlns:p14="http://schemas.microsoft.com/office/powerpoint/2010/main" val="229032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404814"/>
            <a:ext cx="8229600" cy="5614987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hu-HU" dirty="0"/>
              <a:t>A gyermekkor egy </a:t>
            </a:r>
            <a:r>
              <a:rPr lang="hu-HU" dirty="0">
                <a:solidFill>
                  <a:srgbClr val="FFFF00"/>
                </a:solidFill>
              </a:rPr>
              <a:t>„költői létforma”,</a:t>
            </a:r>
            <a:r>
              <a:rPr lang="hu-HU" dirty="0"/>
              <a:t> s ennek leghétköznapibb megvalósulása a játék, amely </a:t>
            </a:r>
            <a:r>
              <a:rPr lang="hu-HU" dirty="0">
                <a:solidFill>
                  <a:srgbClr val="FFFF00"/>
                </a:solidFill>
              </a:rPr>
              <a:t>„az ember első poézise”.</a:t>
            </a:r>
          </a:p>
          <a:p>
            <a:pPr>
              <a:lnSpc>
                <a:spcPct val="80000"/>
              </a:lnSpc>
            </a:pPr>
            <a:r>
              <a:rPr lang="hu-HU" dirty="0"/>
              <a:t>Jean Paul szerint a </a:t>
            </a:r>
            <a:r>
              <a:rPr lang="hu-HU" dirty="0">
                <a:solidFill>
                  <a:srgbClr val="FFFF00"/>
                </a:solidFill>
              </a:rPr>
              <a:t>játék</a:t>
            </a:r>
            <a:r>
              <a:rPr lang="hu-HU" dirty="0"/>
              <a:t> a gyermekben túlcsorduló isteni erő megnyilvánulási formája, egyfajta szabad alkotó tevékenység. </a:t>
            </a:r>
          </a:p>
          <a:p>
            <a:pPr>
              <a:lnSpc>
                <a:spcPct val="80000"/>
              </a:lnSpc>
            </a:pPr>
            <a:r>
              <a:rPr lang="hu-HU" dirty="0"/>
              <a:t>A gyermek ugyan rá van utalva a felnőtt nevelésére, mégis a spirituális dimenzióban, az isteni világhoz való kötődése miatt magasabb szinten él, mint a felnőtt. </a:t>
            </a:r>
          </a:p>
          <a:p>
            <a:pPr>
              <a:lnSpc>
                <a:spcPct val="80000"/>
              </a:lnSpc>
            </a:pPr>
            <a:r>
              <a:rPr lang="hu-HU" dirty="0"/>
              <a:t>Ebben a dimenzióban újra megvalósul a </a:t>
            </a:r>
            <a:r>
              <a:rPr lang="hu-HU" dirty="0">
                <a:solidFill>
                  <a:srgbClr val="FFFF00"/>
                </a:solidFill>
              </a:rPr>
              <a:t>paradicsomi kezdet</a:t>
            </a:r>
            <a:r>
              <a:rPr lang="hu-HU" dirty="0"/>
              <a:t>, amelyet a következő életkorok „bűnbeesése” követ. </a:t>
            </a:r>
          </a:p>
          <a:p>
            <a:pPr>
              <a:lnSpc>
                <a:spcPct val="80000"/>
              </a:lnSpc>
            </a:pPr>
            <a:r>
              <a:rPr lang="hu-HU" dirty="0">
                <a:solidFill>
                  <a:srgbClr val="FFFF00"/>
                </a:solidFill>
              </a:rPr>
              <a:t>A nevelés célja ennek a paradicsomi létállapotnak a megőrzése az emberben.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hu-HU" dirty="0" smtClean="0">
                <a:solidFill>
                  <a:schemeClr val="tx1"/>
                </a:solidFill>
              </a:rPr>
              <a:t>* * *</a:t>
            </a:r>
            <a:endParaRPr lang="hu-H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997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243383" y="3686596"/>
            <a:ext cx="7772400" cy="1431925"/>
          </a:xfrm>
        </p:spPr>
        <p:txBody>
          <a:bodyPr>
            <a:normAutofit/>
          </a:bodyPr>
          <a:lstStyle/>
          <a:p>
            <a:r>
              <a:rPr lang="hu-HU" sz="4800" dirty="0"/>
              <a:t>Friedrich </a:t>
            </a:r>
            <a:r>
              <a:rPr lang="hu-HU" sz="4800" dirty="0" smtClean="0"/>
              <a:t> Wilhelm  </a:t>
            </a:r>
            <a:r>
              <a:rPr lang="hu-HU" sz="4800" dirty="0" err="1" smtClean="0"/>
              <a:t>Fröbel</a:t>
            </a:r>
            <a:r>
              <a:rPr lang="hu-HU" sz="4800" dirty="0" smtClean="0"/>
              <a:t> </a:t>
            </a:r>
            <a:br>
              <a:rPr lang="hu-HU" sz="4800" dirty="0" smtClean="0"/>
            </a:br>
            <a:r>
              <a:rPr lang="hu-HU" sz="4800" dirty="0" smtClean="0"/>
              <a:t>(</a:t>
            </a:r>
            <a:r>
              <a:rPr lang="hu-HU" sz="4800" dirty="0"/>
              <a:t>1782-1852)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071" y="1021554"/>
            <a:ext cx="2674620" cy="3503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581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64566" y="1250830"/>
            <a:ext cx="9963510" cy="68580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hu-HU" sz="3000" dirty="0" smtClean="0"/>
              <a:t>Tanulmányok </a:t>
            </a:r>
            <a:r>
              <a:rPr lang="hu-HU" sz="3000" dirty="0"/>
              <a:t>a göttingeni és berlini egyetemen.</a:t>
            </a:r>
          </a:p>
          <a:p>
            <a:pPr>
              <a:lnSpc>
                <a:spcPct val="90000"/>
              </a:lnSpc>
            </a:pPr>
            <a:r>
              <a:rPr lang="hu-HU" sz="3000" dirty="0"/>
              <a:t>1808-1810 </a:t>
            </a:r>
            <a:r>
              <a:rPr lang="hu-HU" sz="3000" dirty="0" err="1"/>
              <a:t>Yverdonban</a:t>
            </a:r>
            <a:r>
              <a:rPr lang="hu-HU" sz="3000" dirty="0"/>
              <a:t> tartózkodik Pestalozzinál.</a:t>
            </a:r>
          </a:p>
          <a:p>
            <a:pPr>
              <a:lnSpc>
                <a:spcPct val="90000"/>
              </a:lnSpc>
            </a:pPr>
            <a:r>
              <a:rPr lang="hu-HU" sz="3000" dirty="0"/>
              <a:t>Megpróbálja Pestalozzi elveit átültetni a német iskolaügy gyakorlatába.</a:t>
            </a:r>
          </a:p>
          <a:p>
            <a:pPr>
              <a:lnSpc>
                <a:spcPct val="90000"/>
              </a:lnSpc>
            </a:pPr>
            <a:r>
              <a:rPr lang="hu-HU" sz="3000" dirty="0"/>
              <a:t>Létrehozza az </a:t>
            </a:r>
            <a:r>
              <a:rPr lang="hu-HU" sz="3000" dirty="0">
                <a:solidFill>
                  <a:srgbClr val="FFFF00"/>
                </a:solidFill>
              </a:rPr>
              <a:t>Általános Német Nevelőintézetet</a:t>
            </a:r>
            <a:r>
              <a:rPr lang="hu-HU" sz="3000" dirty="0"/>
              <a:t> (Allgemeine Deutsche </a:t>
            </a:r>
            <a:r>
              <a:rPr lang="hu-HU" sz="3000" dirty="0" err="1"/>
              <a:t>Erziehungsanstalt</a:t>
            </a:r>
            <a:r>
              <a:rPr lang="hu-HU" sz="3000" dirty="0"/>
              <a:t>)</a:t>
            </a:r>
          </a:p>
          <a:p>
            <a:pPr>
              <a:lnSpc>
                <a:spcPct val="90000"/>
              </a:lnSpc>
            </a:pPr>
            <a:r>
              <a:rPr lang="hu-HU" sz="3000" dirty="0"/>
              <a:t>Svájcban próbálkozik nevelőintézetek szervezésével (1831-36). </a:t>
            </a:r>
          </a:p>
          <a:p>
            <a:pPr>
              <a:lnSpc>
                <a:spcPct val="90000"/>
              </a:lnSpc>
            </a:pPr>
            <a:r>
              <a:rPr lang="hu-HU" sz="3000" dirty="0"/>
              <a:t>Kidolgozza foglalkoztató-eszközeinek rendszerét.</a:t>
            </a:r>
          </a:p>
        </p:txBody>
      </p:sp>
    </p:spTree>
    <p:extLst>
      <p:ext uri="{BB962C8B-B14F-4D97-AF65-F5344CB8AC3E}">
        <p14:creationId xmlns:p14="http://schemas.microsoft.com/office/powerpoint/2010/main" val="1391064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549276"/>
            <a:ext cx="8229600" cy="5903913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hu-HU" dirty="0"/>
              <a:t>1840-től létrehozza a </a:t>
            </a:r>
            <a:r>
              <a:rPr lang="hu-HU" dirty="0">
                <a:solidFill>
                  <a:srgbClr val="FFFF00"/>
                </a:solidFill>
              </a:rPr>
              <a:t>gyermekkerteket </a:t>
            </a:r>
            <a:r>
              <a:rPr lang="hu-HU" dirty="0"/>
              <a:t>(Allgemeine Deutsche </a:t>
            </a:r>
            <a:r>
              <a:rPr lang="hu-HU" dirty="0" err="1"/>
              <a:t>Kindergarten</a:t>
            </a:r>
            <a:r>
              <a:rPr lang="hu-HU" dirty="0"/>
              <a:t>) </a:t>
            </a:r>
          </a:p>
          <a:p>
            <a:pPr>
              <a:lnSpc>
                <a:spcPct val="80000"/>
              </a:lnSpc>
            </a:pPr>
            <a:r>
              <a:rPr lang="hu-HU" dirty="0"/>
              <a:t>1851-ben a porosz belügyminiszter betiltja a gyermekkerteket, a tilalom 1860-ig áll fenn.</a:t>
            </a:r>
          </a:p>
          <a:p>
            <a:pPr>
              <a:lnSpc>
                <a:spcPct val="80000"/>
              </a:lnSpc>
            </a:pPr>
            <a:r>
              <a:rPr lang="hu-HU" dirty="0"/>
              <a:t>Gondolkodásmódjára hat a német romantika eszmevilága.</a:t>
            </a:r>
          </a:p>
          <a:p>
            <a:pPr>
              <a:lnSpc>
                <a:spcPct val="80000"/>
              </a:lnSpc>
            </a:pPr>
            <a:r>
              <a:rPr lang="hu-HU" dirty="0"/>
              <a:t>Olvassa </a:t>
            </a:r>
            <a:r>
              <a:rPr lang="hu-HU" dirty="0" err="1">
                <a:solidFill>
                  <a:srgbClr val="FFFF00"/>
                </a:solidFill>
              </a:rPr>
              <a:t>Arndt</a:t>
            </a:r>
            <a:r>
              <a:rPr lang="hu-HU" dirty="0">
                <a:solidFill>
                  <a:srgbClr val="FFFF00"/>
                </a:solidFill>
              </a:rPr>
              <a:t> és Jean Paul</a:t>
            </a:r>
            <a:r>
              <a:rPr lang="hu-HU" dirty="0"/>
              <a:t> műveit.</a:t>
            </a:r>
          </a:p>
          <a:p>
            <a:pPr>
              <a:lnSpc>
                <a:spcPct val="80000"/>
              </a:lnSpc>
            </a:pPr>
            <a:r>
              <a:rPr lang="hu-HU" dirty="0"/>
              <a:t>Újjászületés-igény, vágyódás az emberiség </a:t>
            </a:r>
            <a:r>
              <a:rPr lang="hu-HU" dirty="0">
                <a:solidFill>
                  <a:srgbClr val="FFFF00"/>
                </a:solidFill>
              </a:rPr>
              <a:t>„tavasza”</a:t>
            </a:r>
            <a:r>
              <a:rPr lang="hu-HU" dirty="0"/>
              <a:t> iránt – gyermekkertek.</a:t>
            </a:r>
          </a:p>
          <a:p>
            <a:pPr>
              <a:lnSpc>
                <a:spcPct val="80000"/>
              </a:lnSpc>
            </a:pPr>
            <a:r>
              <a:rPr lang="hu-HU" dirty="0"/>
              <a:t>Kidolgozza a német romantikus pedagógia átfogó koncepcióját.</a:t>
            </a:r>
          </a:p>
          <a:p>
            <a:pPr>
              <a:lnSpc>
                <a:spcPct val="80000"/>
              </a:lnSpc>
            </a:pPr>
            <a:r>
              <a:rPr lang="hu-HU" dirty="0"/>
              <a:t>Az egyes emberben az egész emberiség rejtőzik </a:t>
            </a:r>
            <a:endParaRPr lang="hu-HU" dirty="0" smtClean="0"/>
          </a:p>
          <a:p>
            <a:pPr>
              <a:lnSpc>
                <a:spcPct val="80000"/>
              </a:lnSpc>
            </a:pPr>
            <a:r>
              <a:rPr lang="hu-HU" dirty="0" smtClean="0"/>
              <a:t>„… </a:t>
            </a:r>
            <a:r>
              <a:rPr lang="hu-HU" dirty="0" err="1"/>
              <a:t>in</a:t>
            </a:r>
            <a:r>
              <a:rPr lang="hu-HU" dirty="0"/>
              <a:t> </a:t>
            </a:r>
            <a:r>
              <a:rPr lang="hu-HU" dirty="0" err="1"/>
              <a:t>jedem</a:t>
            </a:r>
            <a:r>
              <a:rPr lang="hu-HU" dirty="0"/>
              <a:t> </a:t>
            </a:r>
            <a:r>
              <a:rPr lang="hu-HU" dirty="0" err="1"/>
              <a:t>Menschen</a:t>
            </a:r>
            <a:r>
              <a:rPr lang="hu-HU" dirty="0"/>
              <a:t>, </a:t>
            </a:r>
            <a:r>
              <a:rPr lang="hu-HU" dirty="0" err="1"/>
              <a:t>als</a:t>
            </a:r>
            <a:r>
              <a:rPr lang="hu-HU" dirty="0"/>
              <a:t> </a:t>
            </a:r>
            <a:r>
              <a:rPr lang="hu-HU" dirty="0" err="1"/>
              <a:t>Glied</a:t>
            </a:r>
            <a:r>
              <a:rPr lang="hu-HU" dirty="0"/>
              <a:t> der </a:t>
            </a:r>
            <a:r>
              <a:rPr lang="hu-HU" dirty="0" err="1"/>
              <a:t>Menschheit</a:t>
            </a:r>
            <a:r>
              <a:rPr lang="hu-HU" dirty="0"/>
              <a:t> und </a:t>
            </a:r>
            <a:r>
              <a:rPr lang="hu-HU" dirty="0" err="1"/>
              <a:t>Kind</a:t>
            </a:r>
            <a:r>
              <a:rPr lang="hu-HU" dirty="0"/>
              <a:t> </a:t>
            </a:r>
            <a:r>
              <a:rPr lang="hu-HU" dirty="0" err="1"/>
              <a:t>Gottes</a:t>
            </a:r>
            <a:r>
              <a:rPr lang="hu-HU" dirty="0"/>
              <a:t>, </a:t>
            </a:r>
            <a:r>
              <a:rPr lang="hu-HU" dirty="0" err="1"/>
              <a:t>liegt</a:t>
            </a:r>
            <a:r>
              <a:rPr lang="hu-HU" dirty="0"/>
              <a:t> </a:t>
            </a:r>
            <a:r>
              <a:rPr lang="hu-HU" dirty="0" err="1"/>
              <a:t>und</a:t>
            </a:r>
            <a:r>
              <a:rPr lang="hu-HU" dirty="0"/>
              <a:t> </a:t>
            </a:r>
            <a:r>
              <a:rPr lang="hu-HU" dirty="0" err="1"/>
              <a:t>ist</a:t>
            </a:r>
            <a:r>
              <a:rPr lang="hu-HU" dirty="0"/>
              <a:t> die </a:t>
            </a:r>
            <a:r>
              <a:rPr lang="hu-HU" dirty="0" err="1"/>
              <a:t>ganze</a:t>
            </a:r>
            <a:r>
              <a:rPr lang="hu-HU" dirty="0"/>
              <a:t> </a:t>
            </a:r>
            <a:r>
              <a:rPr lang="hu-HU" dirty="0" err="1"/>
              <a:t>Menschheit</a:t>
            </a:r>
            <a:r>
              <a:rPr lang="hu-HU" dirty="0"/>
              <a:t>… </a:t>
            </a:r>
            <a:r>
              <a:rPr lang="hu-HU" dirty="0" err="1"/>
              <a:t>dargestellt</a:t>
            </a:r>
            <a:r>
              <a:rPr lang="hu-HU" dirty="0"/>
              <a:t>.” </a:t>
            </a:r>
          </a:p>
        </p:txBody>
      </p:sp>
    </p:spTree>
    <p:extLst>
      <p:ext uri="{BB962C8B-B14F-4D97-AF65-F5344CB8AC3E}">
        <p14:creationId xmlns:p14="http://schemas.microsoft.com/office/powerpoint/2010/main" val="179745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549276"/>
            <a:ext cx="8229600" cy="590391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dirty="0"/>
              <a:t>Az egyes emberben szunnyadó isteni felfedezése: „</a:t>
            </a:r>
            <a:r>
              <a:rPr lang="hu-HU" dirty="0" err="1"/>
              <a:t>Freier</a:t>
            </a:r>
            <a:r>
              <a:rPr lang="hu-HU" dirty="0"/>
              <a:t> </a:t>
            </a:r>
            <a:r>
              <a:rPr lang="hu-HU" dirty="0" err="1"/>
              <a:t>Darstellung</a:t>
            </a:r>
            <a:r>
              <a:rPr lang="hu-HU" dirty="0"/>
              <a:t> des </a:t>
            </a:r>
            <a:r>
              <a:rPr lang="hu-HU" dirty="0" err="1"/>
              <a:t>in</a:t>
            </a:r>
            <a:r>
              <a:rPr lang="hu-HU" dirty="0"/>
              <a:t> </a:t>
            </a:r>
            <a:r>
              <a:rPr lang="hu-HU" dirty="0" err="1"/>
              <a:t>ihm</a:t>
            </a:r>
            <a:r>
              <a:rPr lang="hu-HU" dirty="0"/>
              <a:t> </a:t>
            </a:r>
            <a:r>
              <a:rPr lang="hu-HU" dirty="0" err="1"/>
              <a:t>wirkenden</a:t>
            </a:r>
            <a:r>
              <a:rPr lang="hu-HU" dirty="0"/>
              <a:t> </a:t>
            </a:r>
            <a:r>
              <a:rPr lang="hu-HU" dirty="0" err="1"/>
              <a:t>Göttlichen</a:t>
            </a:r>
            <a:r>
              <a:rPr lang="hu-HU" dirty="0" smtClean="0"/>
              <a:t>”.</a:t>
            </a:r>
          </a:p>
          <a:p>
            <a:pPr>
              <a:lnSpc>
                <a:spcPct val="90000"/>
              </a:lnSpc>
            </a:pPr>
            <a:r>
              <a:rPr lang="hu-HU" dirty="0" smtClean="0"/>
              <a:t>A gyermek eredendően jó. </a:t>
            </a:r>
            <a:endParaRPr lang="hu-HU" dirty="0"/>
          </a:p>
          <a:p>
            <a:pPr>
              <a:lnSpc>
                <a:spcPct val="90000"/>
              </a:lnSpc>
            </a:pPr>
            <a:r>
              <a:rPr lang="hu-HU" dirty="0" smtClean="0"/>
              <a:t> A </a:t>
            </a:r>
            <a:r>
              <a:rPr lang="hu-HU" dirty="0"/>
              <a:t>rossz abból keletkezik, ha megbomlik az egyensúly ember és természet között.</a:t>
            </a:r>
          </a:p>
          <a:p>
            <a:pPr>
              <a:lnSpc>
                <a:spcPct val="90000"/>
              </a:lnSpc>
            </a:pPr>
            <a:r>
              <a:rPr lang="hu-HU" dirty="0"/>
              <a:t>Radikálisan új gondolat: a gyermeki és ifjúkori hibák elkerülése érdekében a nevelőnek </a:t>
            </a:r>
            <a:r>
              <a:rPr lang="hu-HU" dirty="0">
                <a:solidFill>
                  <a:srgbClr val="FFFF00"/>
                </a:solidFill>
              </a:rPr>
              <a:t>az emberben rejlő jó forrásait kell feltárnia.</a:t>
            </a:r>
          </a:p>
          <a:p>
            <a:pPr>
              <a:lnSpc>
                <a:spcPct val="90000"/>
              </a:lnSpc>
            </a:pPr>
            <a:r>
              <a:rPr lang="hu-HU" dirty="0"/>
              <a:t>Az </a:t>
            </a:r>
            <a:r>
              <a:rPr lang="hu-HU" dirty="0">
                <a:solidFill>
                  <a:srgbClr val="FFFF00"/>
                </a:solidFill>
              </a:rPr>
              <a:t>előíró jellegű</a:t>
            </a:r>
            <a:r>
              <a:rPr lang="hu-HU" dirty="0"/>
              <a:t>, beavatkozásra építő nevelés </a:t>
            </a:r>
            <a:r>
              <a:rPr lang="hu-HU" dirty="0" err="1">
                <a:solidFill>
                  <a:srgbClr val="FFFF00"/>
                </a:solidFill>
              </a:rPr>
              <a:t>gátlóan</a:t>
            </a:r>
            <a:r>
              <a:rPr lang="hu-HU" dirty="0">
                <a:solidFill>
                  <a:srgbClr val="FFFF00"/>
                </a:solidFill>
              </a:rPr>
              <a:t>, zavaróan hat</a:t>
            </a:r>
            <a:r>
              <a:rPr lang="hu-HU" dirty="0"/>
              <a:t> a gyermeki fejlődés isteni törvények által meghatározott folyamatára.</a:t>
            </a:r>
          </a:p>
          <a:p>
            <a:pPr>
              <a:lnSpc>
                <a:spcPct val="90000"/>
              </a:lnSpc>
            </a:pPr>
            <a:r>
              <a:rPr lang="hu-HU" dirty="0">
                <a:solidFill>
                  <a:srgbClr val="FFFF00"/>
                </a:solidFill>
              </a:rPr>
              <a:t>A fejlődés visszatérés az ősi egészlegességhez</a:t>
            </a:r>
            <a:r>
              <a:rPr lang="hu-H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45376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476250"/>
            <a:ext cx="8229600" cy="597693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hu-HU"/>
              <a:t>Átveszi Herder rekapitulációs elméletét.</a:t>
            </a:r>
          </a:p>
          <a:p>
            <a:pPr>
              <a:lnSpc>
                <a:spcPct val="80000"/>
              </a:lnSpc>
            </a:pPr>
            <a:r>
              <a:rPr lang="hu-HU"/>
              <a:t>Minden egyes fokozat sajátos önértékkel rendelkezik. „Das Kind, der Knabe, der Mensch überhaupt, soll kein anderes Streben haben, als auf jeder Stufe ganz das zu sein, was diese Stufe fordert; darum wird jede folgende Stufe wie ein neuer Schuß aus einer gesunden Knospe hervorschießen…”</a:t>
            </a:r>
          </a:p>
          <a:p>
            <a:pPr>
              <a:lnSpc>
                <a:spcPct val="80000"/>
              </a:lnSpc>
            </a:pPr>
            <a:r>
              <a:rPr lang="hu-HU">
                <a:solidFill>
                  <a:srgbClr val="FFFF00"/>
                </a:solidFill>
              </a:rPr>
              <a:t>Nincs minőségi különbség</a:t>
            </a:r>
            <a:r>
              <a:rPr lang="hu-HU"/>
              <a:t> a fejlődés egyes fokozatai között!</a:t>
            </a:r>
          </a:p>
          <a:p>
            <a:pPr>
              <a:lnSpc>
                <a:spcPct val="80000"/>
              </a:lnSpc>
            </a:pPr>
            <a:r>
              <a:rPr lang="hu-HU"/>
              <a:t>A </a:t>
            </a:r>
            <a:r>
              <a:rPr lang="hu-HU">
                <a:solidFill>
                  <a:srgbClr val="FFFF00"/>
                </a:solidFill>
              </a:rPr>
              <a:t>korai gyermekkor</a:t>
            </a:r>
            <a:r>
              <a:rPr lang="hu-HU"/>
              <a:t> fokozatát Fröbel különös figyelemben részesíti, számára a „legkorábbi a legfontosabb”.</a:t>
            </a:r>
          </a:p>
          <a:p>
            <a:pPr>
              <a:lnSpc>
                <a:spcPct val="80000"/>
              </a:lnSpc>
            </a:pPr>
            <a:r>
              <a:rPr lang="hu-HU"/>
              <a:t>A kisgyermek ekkor még </a:t>
            </a:r>
            <a:r>
              <a:rPr lang="hu-HU">
                <a:solidFill>
                  <a:srgbClr val="FFFF00"/>
                </a:solidFill>
              </a:rPr>
              <a:t>az eredendő egység</a:t>
            </a:r>
            <a:r>
              <a:rPr lang="hu-HU"/>
              <a:t> </a:t>
            </a:r>
            <a:r>
              <a:rPr lang="hu-HU">
                <a:solidFill>
                  <a:srgbClr val="FFFF00"/>
                </a:solidFill>
              </a:rPr>
              <a:t>isteni teremtőerejét</a:t>
            </a:r>
            <a:r>
              <a:rPr lang="hu-HU"/>
              <a:t> birtokolja, s ez az erő később alábbhagy.</a:t>
            </a:r>
          </a:p>
        </p:txBody>
      </p:sp>
    </p:spTree>
    <p:extLst>
      <p:ext uri="{BB962C8B-B14F-4D97-AF65-F5344CB8AC3E}">
        <p14:creationId xmlns:p14="http://schemas.microsoft.com/office/powerpoint/2010/main" val="1329482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88913"/>
            <a:ext cx="8229600" cy="63357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>
                <a:solidFill>
                  <a:srgbClr val="FFFF00"/>
                </a:solidFill>
              </a:rPr>
              <a:t>A fejlődés ugyanis nemcsak gyarapodás, hanem veszteség is.</a:t>
            </a:r>
            <a:r>
              <a:rPr lang="hu-HU"/>
              <a:t> „Az egységesítő, éltető erő csökken, a kifelé ható, extenzív, kiterjeszkedést elősegítő erő növekszik.  </a:t>
            </a:r>
          </a:p>
          <a:p>
            <a:pPr>
              <a:lnSpc>
                <a:spcPct val="90000"/>
              </a:lnSpc>
            </a:pPr>
            <a:r>
              <a:rPr lang="hu-HU">
                <a:solidFill>
                  <a:srgbClr val="FFFF00"/>
                </a:solidFill>
              </a:rPr>
              <a:t>Csökken a beleélő-képesség</a:t>
            </a:r>
            <a:r>
              <a:rPr lang="hu-HU"/>
              <a:t>, a képzelőerő.</a:t>
            </a:r>
          </a:p>
          <a:p>
            <a:pPr>
              <a:lnSpc>
                <a:spcPct val="90000"/>
              </a:lnSpc>
            </a:pPr>
            <a:r>
              <a:rPr lang="hu-HU"/>
              <a:t>A gyermekkor metafizikája.</a:t>
            </a:r>
          </a:p>
          <a:p>
            <a:pPr>
              <a:lnSpc>
                <a:spcPct val="90000"/>
              </a:lnSpc>
            </a:pPr>
            <a:r>
              <a:rPr lang="hu-HU"/>
              <a:t>Az abszolút kezdet megtestesülése, az eredeti isteni teremtőerő emberi formában való megjelenése.</a:t>
            </a:r>
          </a:p>
          <a:p>
            <a:pPr>
              <a:lnSpc>
                <a:spcPct val="90000"/>
              </a:lnSpc>
            </a:pPr>
            <a:r>
              <a:rPr lang="hu-HU">
                <a:solidFill>
                  <a:srgbClr val="FFFF00"/>
                </a:solidFill>
              </a:rPr>
              <a:t>Messianisztikus hevület</a:t>
            </a:r>
            <a:r>
              <a:rPr lang="hu-HU"/>
              <a:t>: „Gyermek! – már ez a szó is felemelően hat az emberre és boldoggá teszi, mint ahogy egy egészséges gyermek megpillantása boldogsággal tölt el mindenkit, és ahogyan a „tiszta gyermek” fogalma reménységet ébreszt bennünk.”</a:t>
            </a:r>
          </a:p>
        </p:txBody>
      </p:sp>
    </p:spTree>
    <p:extLst>
      <p:ext uri="{BB962C8B-B14F-4D97-AF65-F5344CB8AC3E}">
        <p14:creationId xmlns:p14="http://schemas.microsoft.com/office/powerpoint/2010/main" val="714968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476250"/>
            <a:ext cx="8229600" cy="59769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>
                <a:solidFill>
                  <a:srgbClr val="FFFF00"/>
                </a:solidFill>
              </a:rPr>
              <a:t>A gyermek az elveszett paradicsom megtestesítője.</a:t>
            </a:r>
          </a:p>
          <a:p>
            <a:pPr>
              <a:lnSpc>
                <a:spcPct val="90000"/>
              </a:lnSpc>
            </a:pPr>
            <a:r>
              <a:rPr lang="hu-HU"/>
              <a:t>„Első mosolyában a környezetével való mélyreható, harmonikus egység fejeződik ki.”</a:t>
            </a:r>
          </a:p>
          <a:p>
            <a:pPr>
              <a:lnSpc>
                <a:spcPct val="90000"/>
              </a:lnSpc>
            </a:pPr>
            <a:r>
              <a:rPr lang="hu-HU"/>
              <a:t>A gyermeki alkotófolyamat három dologban nyilvánul meg: a </a:t>
            </a:r>
            <a:r>
              <a:rPr lang="hu-HU">
                <a:solidFill>
                  <a:srgbClr val="FFFF00"/>
                </a:solidFill>
              </a:rPr>
              <a:t>beszédben, a játékban és a képzeletben.</a:t>
            </a:r>
          </a:p>
          <a:p>
            <a:pPr>
              <a:lnSpc>
                <a:spcPct val="90000"/>
              </a:lnSpc>
            </a:pPr>
            <a:r>
              <a:rPr lang="hu-HU"/>
              <a:t>A </a:t>
            </a:r>
            <a:r>
              <a:rPr lang="hu-HU">
                <a:solidFill>
                  <a:srgbClr val="FFFF00"/>
                </a:solidFill>
              </a:rPr>
              <a:t>játék</a:t>
            </a:r>
            <a:r>
              <a:rPr lang="hu-HU"/>
              <a:t> mint az önmagunkra találás, a „hazatérés” (Beheimatung) eszköze.</a:t>
            </a:r>
          </a:p>
          <a:p>
            <a:pPr>
              <a:lnSpc>
                <a:spcPct val="90000"/>
              </a:lnSpc>
            </a:pPr>
            <a:r>
              <a:rPr lang="hu-HU"/>
              <a:t>A nevelő legyen </a:t>
            </a:r>
            <a:r>
              <a:rPr lang="hu-HU">
                <a:solidFill>
                  <a:srgbClr val="FFFF00"/>
                </a:solidFill>
              </a:rPr>
              <a:t>„játékvezető”,</a:t>
            </a:r>
            <a:r>
              <a:rPr lang="hu-HU"/>
              <a:t> de engedje, hogy a gyermek is válhasson az ő vezetőjévé.</a:t>
            </a:r>
          </a:p>
          <a:p>
            <a:pPr>
              <a:lnSpc>
                <a:spcPct val="90000"/>
              </a:lnSpc>
            </a:pPr>
            <a:r>
              <a:rPr lang="hu-HU"/>
              <a:t>Az újkori ember metafizikai otthontalanságára gyógyírt jelenthet a gyermek.</a:t>
            </a:r>
          </a:p>
        </p:txBody>
      </p:sp>
    </p:spTree>
    <p:extLst>
      <p:ext uri="{BB962C8B-B14F-4D97-AF65-F5344CB8AC3E}">
        <p14:creationId xmlns:p14="http://schemas.microsoft.com/office/powerpoint/2010/main" val="2412214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549276"/>
            <a:ext cx="8229600" cy="5470525"/>
          </a:xfrm>
        </p:spPr>
        <p:txBody>
          <a:bodyPr/>
          <a:lstStyle/>
          <a:p>
            <a:r>
              <a:rPr lang="hu-HU" dirty="0"/>
              <a:t>„Halottak vagyunk, minden halott, ami körülvesz bennünket, üresen kong minden tudásunk, üresek vagyunk gyermekeink számára, majdnem minden amit kimondunk kong az ürességtől, tartalmatlan, élettelen…”</a:t>
            </a:r>
          </a:p>
          <a:p>
            <a:r>
              <a:rPr lang="hu-HU" dirty="0">
                <a:solidFill>
                  <a:srgbClr val="FFFF00"/>
                </a:solidFill>
              </a:rPr>
              <a:t>„Siessünk! Engedjük magunkat eljutni </a:t>
            </a:r>
            <a:r>
              <a:rPr lang="hu-HU" dirty="0" err="1">
                <a:solidFill>
                  <a:srgbClr val="FFFF00"/>
                </a:solidFill>
              </a:rPr>
              <a:t>gyemekeinkhez</a:t>
            </a:r>
            <a:r>
              <a:rPr lang="hu-HU" dirty="0">
                <a:solidFill>
                  <a:srgbClr val="FFFF00"/>
                </a:solidFill>
              </a:rPr>
              <a:t>! Engedjük, hogy megtöltsenek bennünket élettel! Éljünk velük, és engedjük, hogy velünk éljenek. … Tanuljunk gyermekeinktől … Éljünk a gyermekeinknek: így hoznak ők számunkra békét és boldogságot.</a:t>
            </a:r>
            <a:r>
              <a:rPr lang="hu-HU" dirty="0"/>
              <a:t> („</a:t>
            </a:r>
            <a:r>
              <a:rPr lang="hu-HU" dirty="0" err="1"/>
              <a:t>Laßt</a:t>
            </a:r>
            <a:r>
              <a:rPr lang="hu-HU" dirty="0"/>
              <a:t> </a:t>
            </a:r>
            <a:r>
              <a:rPr lang="hu-HU" dirty="0" err="1"/>
              <a:t>uns</a:t>
            </a:r>
            <a:r>
              <a:rPr lang="hu-HU" dirty="0"/>
              <a:t> </a:t>
            </a:r>
            <a:r>
              <a:rPr lang="hu-HU" dirty="0" err="1"/>
              <a:t>unseren</a:t>
            </a:r>
            <a:r>
              <a:rPr lang="hu-HU" dirty="0"/>
              <a:t> </a:t>
            </a:r>
            <a:r>
              <a:rPr lang="hu-HU" dirty="0" err="1"/>
              <a:t>Kindern</a:t>
            </a:r>
            <a:r>
              <a:rPr lang="hu-HU" dirty="0"/>
              <a:t> </a:t>
            </a:r>
            <a:r>
              <a:rPr lang="hu-HU" dirty="0" err="1"/>
              <a:t>leben</a:t>
            </a:r>
            <a:r>
              <a:rPr lang="hu-HU" dirty="0"/>
              <a:t>…”) </a:t>
            </a:r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52856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765176"/>
            <a:ext cx="8229600" cy="5254625"/>
          </a:xfrm>
        </p:spPr>
        <p:txBody>
          <a:bodyPr/>
          <a:lstStyle/>
          <a:p>
            <a:r>
              <a:rPr lang="hu-HU" dirty="0"/>
              <a:t>A család mint érzelmi közösség apoteózisa.</a:t>
            </a:r>
          </a:p>
          <a:p>
            <a:r>
              <a:rPr lang="hu-HU" dirty="0"/>
              <a:t>A családi élet: menny a földön! </a:t>
            </a:r>
          </a:p>
          <a:p>
            <a:r>
              <a:rPr lang="hu-HU" dirty="0" err="1">
                <a:solidFill>
                  <a:srgbClr val="FFFF00"/>
                </a:solidFill>
              </a:rPr>
              <a:t>Kindergarten</a:t>
            </a:r>
            <a:r>
              <a:rPr lang="hu-HU" dirty="0">
                <a:solidFill>
                  <a:srgbClr val="FFFF00"/>
                </a:solidFill>
              </a:rPr>
              <a:t>: ideális állapot, amely a gyermekek harmonikus családi körben zajló életét jelenti.</a:t>
            </a:r>
          </a:p>
          <a:p>
            <a:r>
              <a:rPr lang="hu-HU" dirty="0"/>
              <a:t>A nevelés lehet – végső soron – </a:t>
            </a:r>
            <a:r>
              <a:rPr lang="hu-HU" dirty="0">
                <a:solidFill>
                  <a:srgbClr val="FFFF00"/>
                </a:solidFill>
              </a:rPr>
              <a:t>a felnőtt nevelése a gyermek által.</a:t>
            </a:r>
            <a:r>
              <a:rPr lang="hu-HU" dirty="0"/>
              <a:t> A generációs lánc megfordítása</a:t>
            </a:r>
            <a:r>
              <a:rPr lang="hu-HU" dirty="0" smtClean="0"/>
              <a:t>.</a:t>
            </a:r>
          </a:p>
          <a:p>
            <a:endParaRPr lang="hu-HU" dirty="0"/>
          </a:p>
          <a:p>
            <a:pPr marL="0" indent="0" algn="ctr">
              <a:buNone/>
            </a:pPr>
            <a:r>
              <a:rPr lang="hu-HU" dirty="0" smtClean="0"/>
              <a:t>* * * </a:t>
            </a:r>
            <a:endParaRPr lang="hu-HU" dirty="0"/>
          </a:p>
          <a:p>
            <a:pPr algn="just">
              <a:buFontTx/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75900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" y="1277557"/>
            <a:ext cx="11617570" cy="1826128"/>
          </a:xfrm>
        </p:spPr>
        <p:txBody>
          <a:bodyPr>
            <a:normAutofit/>
          </a:bodyPr>
          <a:lstStyle/>
          <a:p>
            <a:r>
              <a:rPr lang="hu-HU" sz="5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4. Mitikus elemek </a:t>
            </a:r>
            <a:br>
              <a:rPr lang="hu-HU" sz="5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r>
              <a:rPr lang="hu-HU" sz="5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a fogyatékos gyermekről alkotott képben</a:t>
            </a:r>
            <a:endParaRPr lang="hu-HU" sz="54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93632" y="3587262"/>
            <a:ext cx="9340360" cy="1424353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Esettanulmány: Amerikai Egyesült Államok, 20. század</a:t>
            </a:r>
            <a:endParaRPr lang="hu-HU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02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4000"/>
              <a:t>Félelem a fogyatékosok „támadó hordáitól”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 sz="2400" dirty="0"/>
              <a:t>Az Amerikai Egyesült Államokban a 19-20. század fordulóját követő években megváltozott a fogyatékos emberek társadalmi és gyógypedagógiai-szakmai megítélése. </a:t>
            </a:r>
          </a:p>
          <a:p>
            <a:pPr>
              <a:lnSpc>
                <a:spcPct val="90000"/>
              </a:lnSpc>
            </a:pPr>
            <a:r>
              <a:rPr lang="hu-HU" sz="2400" dirty="0"/>
              <a:t>Elterjedt az a felfogás, hogy az értelmi fogyatékosság különböző fajtái genetikailag determináltak, amin neveléssel nem lehet változtatni. </a:t>
            </a:r>
          </a:p>
          <a:p>
            <a:pPr>
              <a:lnSpc>
                <a:spcPct val="90000"/>
              </a:lnSpc>
            </a:pPr>
            <a:r>
              <a:rPr lang="hu-HU" sz="2400" dirty="0"/>
              <a:t>A közvéleményben egyre jobban fokozódott a félelem az értelmi fogyatékos (korabeli nevén „gyengeelméjű”) populáció számának növekedésétől. Kialakult az a tévhit, hogy moralitás és az intelligencia egymással korreláló fogalmak. </a:t>
            </a:r>
          </a:p>
          <a:p>
            <a:pPr>
              <a:lnSpc>
                <a:spcPct val="90000"/>
              </a:lnSpc>
            </a:pPr>
            <a:r>
              <a:rPr lang="hu-HU" sz="2400" dirty="0"/>
              <a:t>E felfogás szerint a mentális retardáció és a bűnözés között szoros kapcsolat van, és mindkettő örökletesen meghatározott.</a:t>
            </a:r>
          </a:p>
        </p:txBody>
      </p:sp>
    </p:spTree>
    <p:extLst>
      <p:ext uri="{BB962C8B-B14F-4D97-AF65-F5344CB8AC3E}">
        <p14:creationId xmlns:p14="http://schemas.microsoft.com/office/powerpoint/2010/main" val="399030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1" y="1341439"/>
            <a:ext cx="3908425" cy="4713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6383338" y="4868864"/>
            <a:ext cx="3744912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2000" b="1"/>
              <a:t>Társadalmi sztereotípia: félelem a genetikai torzszülöttektől (Frankenstein, Hook kapitány, Qasimodo, Farkasember stb.) </a:t>
            </a:r>
          </a:p>
        </p:txBody>
      </p:sp>
    </p:spTree>
    <p:extLst>
      <p:ext uri="{BB962C8B-B14F-4D97-AF65-F5344CB8AC3E}">
        <p14:creationId xmlns:p14="http://schemas.microsoft.com/office/powerpoint/2010/main" val="380109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476250"/>
            <a:ext cx="8229600" cy="5905500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A szorongásból fakadó rossz társadalmi közérzet két ellenségképet teremtett magának a közgondolkodásban. </a:t>
            </a:r>
          </a:p>
          <a:p>
            <a:r>
              <a:rPr lang="hu-HU" dirty="0"/>
              <a:t>Egyfelől megrettentek a felületesen alkalmazott IQ-tesztek eredményei alapján értelmileg alacsonyabb rendűnek tartott külföldi bevándorlók „támadó hordáitól”  (</a:t>
            </a:r>
            <a:r>
              <a:rPr lang="hu-HU" dirty="0" err="1"/>
              <a:t>Winzer</a:t>
            </a:r>
            <a:r>
              <a:rPr lang="hu-HU" dirty="0"/>
              <a:t>, 1993). </a:t>
            </a:r>
            <a:endParaRPr lang="hu-HU" dirty="0" smtClean="0"/>
          </a:p>
          <a:p>
            <a:r>
              <a:rPr lang="hu-HU" dirty="0"/>
              <a:t>Másfelől pedig megrendült a gyógypedagógiai fejlesztés hatékonyságába vetett – a korábbi évtizedekben még túlzóan derűlátó – bizalom. </a:t>
            </a:r>
          </a:p>
          <a:p>
            <a:r>
              <a:rPr lang="hu-HU" dirty="0"/>
              <a:t>Egyre több szakember fogalmazta meg „társadalomféltő” aggodalmait a siketek, a vakok és főleg a gyengeelméjűek számának növekedése miatt. A század első évtizedeiben mindezek következményeképpen megerősödtek a korábban már létrehozott speciális, </a:t>
            </a:r>
            <a:r>
              <a:rPr lang="hu-HU" dirty="0" err="1"/>
              <a:t>szegregált</a:t>
            </a:r>
            <a:r>
              <a:rPr lang="hu-HU" dirty="0"/>
              <a:t> intézmények, amelyek egyes fogyatékosság-típusok szerint foglalkoztak a gyerekekkel.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06011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Szülői mozgalmak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harmincas években újabb fejlemény következett be. </a:t>
            </a:r>
            <a:endParaRPr lang="hu-HU" dirty="0" smtClean="0"/>
          </a:p>
          <a:p>
            <a:r>
              <a:rPr lang="hu-HU" dirty="0" smtClean="0"/>
              <a:t>Az </a:t>
            </a:r>
            <a:r>
              <a:rPr lang="hu-HU" dirty="0"/>
              <a:t>értelmileg akadályozott kisgyermekek szülei kiléptek a közélet nyilvánossága elé, és civil mozgalmakat hoztak létre. </a:t>
            </a:r>
            <a:endParaRPr lang="hu-HU" dirty="0" smtClean="0"/>
          </a:p>
          <a:p>
            <a:r>
              <a:rPr lang="hu-HU" dirty="0" smtClean="0"/>
              <a:t>Gyermekeik </a:t>
            </a:r>
            <a:r>
              <a:rPr lang="hu-HU" dirty="0"/>
              <a:t>optimális, minél fiatalabb életkorban elkezdendő fejlesztése érdekében intézményes segítségnyújtást követeltek az illetékesektől. </a:t>
            </a:r>
          </a:p>
        </p:txBody>
      </p:sp>
    </p:spTree>
    <p:extLst>
      <p:ext uri="{BB962C8B-B14F-4D97-AF65-F5344CB8AC3E}">
        <p14:creationId xmlns:p14="http://schemas.microsoft.com/office/powerpoint/2010/main" val="292708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4200" y="836613"/>
            <a:ext cx="4287838" cy="511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1847850" y="3500439"/>
            <a:ext cx="3816350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2000" b="1"/>
              <a:t>Elizabeth Boggs volt az egyik vezetője a fogyatékkal élő gyerekek jogaiért harcoló korai szülői mozgalmaknak. Az ő nevéhez kötődik a "developmental disabilities„ (fejlődési rendellenesség) fogalmának megalkotása. </a:t>
            </a:r>
          </a:p>
        </p:txBody>
      </p:sp>
    </p:spTree>
    <p:extLst>
      <p:ext uri="{BB962C8B-B14F-4D97-AF65-F5344CB8AC3E}">
        <p14:creationId xmlns:p14="http://schemas.microsoft.com/office/powerpoint/2010/main" val="1227865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908051"/>
            <a:ext cx="8229600" cy="5616575"/>
          </a:xfrm>
        </p:spPr>
        <p:txBody>
          <a:bodyPr/>
          <a:lstStyle/>
          <a:p>
            <a:r>
              <a:rPr lang="hu-HU"/>
              <a:t>A fogyatékkal élő gyerekek jogaiért harcoló szülői mozgalmak egyikének vezetője </a:t>
            </a:r>
            <a:r>
              <a:rPr lang="hu-HU" i="1"/>
              <a:t>Elizabeth Monroe Boggs</a:t>
            </a:r>
            <a:r>
              <a:rPr lang="hu-HU"/>
              <a:t> (1913-1996) természettudós volt. Matematika szakot végzett, majd kémiából szerzett doktori fokozatot 1941-ben. </a:t>
            </a:r>
          </a:p>
          <a:p>
            <a:r>
              <a:rPr lang="hu-HU"/>
              <a:t>Fia, David kisgyermekkori betegsége agykárosodással járt, amelynek következménye a gyermek értelmi fejlődésének sérülése lett. </a:t>
            </a:r>
          </a:p>
        </p:txBody>
      </p:sp>
    </p:spTree>
    <p:extLst>
      <p:ext uri="{BB962C8B-B14F-4D97-AF65-F5344CB8AC3E}">
        <p14:creationId xmlns:p14="http://schemas.microsoft.com/office/powerpoint/2010/main" val="2260024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4000"/>
              <a:t>Emblematikus könyvek, publikációk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Egyre több publikáció jelent meg róluk. Társadalmi helyzetük, nevelésük mind gyakrabban lett a szakmai és politikai diskurzusok témája. </a:t>
            </a:r>
          </a:p>
          <a:p>
            <a:r>
              <a:rPr lang="hu-HU"/>
              <a:t>Fokozatosan oldódtak a társadalmi gátlások és tabuk: a kíváncsi szemek elől korábban még otthon vagy speciális intézetekben rejtegetett fogyatékos gyerekek kezdtek egyre nagyobb számban „láthatóvá válni” a társadalom szövetében. </a:t>
            </a:r>
          </a:p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74876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4000"/>
              <a:t>„Retarded children can be helped”, 1949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2313" y="1628775"/>
            <a:ext cx="8229600" cy="48958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/>
              <a:t>A szülői önszerveződés tipikusan amerikai folyamatát érzékletesen mutatja be </a:t>
            </a:r>
            <a:r>
              <a:rPr lang="hu-HU" i="1"/>
              <a:t>Cornell Capa</a:t>
            </a:r>
            <a:r>
              <a:rPr lang="hu-HU"/>
              <a:t> és </a:t>
            </a:r>
            <a:r>
              <a:rPr lang="hu-HU" i="1"/>
              <a:t>Maya Pines</a:t>
            </a:r>
            <a:r>
              <a:rPr lang="hu-HU"/>
              <a:t>: „Az értelmi fogyatékos gyermekeken lehet segíteni” (Retarded children can be helped) című könyve. A szerzők egy újsághirdetés szövegének felidézésével kezdik művüket, amely 1949-ben jelent meg New Yorkban. </a:t>
            </a:r>
          </a:p>
          <a:p>
            <a:pPr>
              <a:lnSpc>
                <a:spcPct val="90000"/>
              </a:lnSpc>
            </a:pPr>
            <a:r>
              <a:rPr lang="hu-HU"/>
              <a:t>Szövege így szólt: „Édesanyja vagyok egy szelíd és szeretetre méltó gyermeknek, akit az orvosok a »reménytelenül gyengeelméjű« kategóriába soroltak. Fiamnak nincsen játszópajtása, és nem részesül semmiféle intézményes oktatásban. </a:t>
            </a:r>
          </a:p>
        </p:txBody>
      </p:sp>
    </p:spTree>
    <p:extLst>
      <p:ext uri="{BB962C8B-B14F-4D97-AF65-F5344CB8AC3E}">
        <p14:creationId xmlns:p14="http://schemas.microsoft.com/office/powerpoint/2010/main" val="202799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1" y="836613"/>
            <a:ext cx="5267325" cy="5289550"/>
          </a:xfrm>
        </p:spPr>
        <p:txBody>
          <a:bodyPr/>
          <a:lstStyle/>
          <a:p>
            <a:r>
              <a:rPr lang="hu-HU"/>
              <a:t>Biztosan vannak más szülők is az enyémhez hasonló helyzetben. Hol vagytok? Fogjunk össze, és tegyünk valamit a gyermekeinkért!” A hirdetésre csak egy tucat szülő jelentkezett, de az újság egy riportert küldött az első találkozójukra, amelyről cikk jelent meg. Ennek következtében a következő szülői összejövetelen már több mint kétszázan voltak… (Capa és Pines, 1957) </a:t>
            </a:r>
          </a:p>
          <a:p>
            <a:endParaRPr lang="hu-HU"/>
          </a:p>
        </p:txBody>
      </p:sp>
      <p:pic>
        <p:nvPicPr>
          <p:cNvPr id="19461" name="Picture 5" descr="Els&amp;odblac; borító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325" y="981075"/>
            <a:ext cx="2279650" cy="338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4221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4000"/>
              <a:t>„The Child, Who Newer Grew”, 1950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600201"/>
            <a:ext cx="5194300" cy="4525963"/>
          </a:xfrm>
        </p:spPr>
        <p:txBody>
          <a:bodyPr/>
          <a:lstStyle/>
          <a:p>
            <a:r>
              <a:rPr lang="hu-HU"/>
              <a:t>A fogyatékos gyerekek „láthatóvá válását”, a nyilvánosság figyelmének rájuk irányulását nagymértékben elősegítették azok a könyvek is, amelyeket maguk az érintett szülők írtak. Ezekben a művekben saját fogyatékos gyermekük élettörténetét és egyéni küzdelmeiket tárták a nagyközönség elé. </a:t>
            </a:r>
          </a:p>
        </p:txBody>
      </p:sp>
      <p:pic>
        <p:nvPicPr>
          <p:cNvPr id="20484" name="Picture 191" descr="Pearl Bu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326" y="1773238"/>
            <a:ext cx="2562225" cy="392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9113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692151"/>
            <a:ext cx="8229600" cy="5434013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hu-HU"/>
              <a:t>Az első emblematikus könyv ebben a sorozatban </a:t>
            </a:r>
            <a:r>
              <a:rPr lang="hu-HU" i="1"/>
              <a:t>Pearl S. Buck</a:t>
            </a:r>
            <a:r>
              <a:rPr lang="hu-HU"/>
              <a:t> (1892-1973) „A soha fel nem növő gyermek” (The Child, Who Newer Grew, 1950) című kötete volt. </a:t>
            </a:r>
          </a:p>
          <a:p>
            <a:pPr>
              <a:lnSpc>
                <a:spcPct val="90000"/>
              </a:lnSpc>
            </a:pPr>
            <a:r>
              <a:rPr lang="hu-HU"/>
              <a:t>A szerző volt az első Nobel-díjas amerikai írónő. Anyagcserezavar (fenilketonuria) miatt értelmileg fogyatékos leánya, Caroline Grace Buck 1920 májusában született. </a:t>
            </a:r>
          </a:p>
          <a:p>
            <a:pPr>
              <a:lnSpc>
                <a:spcPct val="90000"/>
              </a:lnSpc>
            </a:pPr>
            <a:r>
              <a:rPr lang="hu-HU"/>
              <a:t>A gyermeket édesanyja kezdetben még rejtegette a nyilvánosság elől. „Két kis leányunk van – nyilatkozta egyszer – az egyik iskolában, a másik otthon, velünk.” (Buck sorait idézi: Conn, 1996, 111-112.) </a:t>
            </a:r>
          </a:p>
          <a:p>
            <a:pPr>
              <a:lnSpc>
                <a:spcPct val="90000"/>
              </a:lnSpc>
            </a:pPr>
            <a:r>
              <a:rPr lang="hu-HU"/>
              <a:t>Később Pearl Buck még három gyermeket fogadott örökbe, köztük színes bőrűeket is. </a:t>
            </a:r>
          </a:p>
        </p:txBody>
      </p:sp>
    </p:spTree>
    <p:extLst>
      <p:ext uri="{BB962C8B-B14F-4D97-AF65-F5344CB8AC3E}">
        <p14:creationId xmlns:p14="http://schemas.microsoft.com/office/powerpoint/2010/main" val="18624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765175"/>
            <a:ext cx="8229600" cy="53609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/>
              <a:t>Az ötvenes években saját, örökbefogadást segítő intézetet alapított azért, hogy megkönnyítse a színes bőrű gyermekek adoptálását. </a:t>
            </a:r>
          </a:p>
          <a:p>
            <a:pPr>
              <a:lnSpc>
                <a:spcPct val="90000"/>
              </a:lnSpc>
            </a:pPr>
            <a:r>
              <a:rPr lang="hu-HU"/>
              <a:t>1929-ben Carol a fogyatékos gyermekek nevelésével foglalkozó híres Vineland Intézetbe (Vineland Training School) került, ahol haláláig élt. </a:t>
            </a:r>
          </a:p>
          <a:p>
            <a:pPr>
              <a:lnSpc>
                <a:spcPct val="90000"/>
              </a:lnSpc>
            </a:pPr>
            <a:r>
              <a:rPr lang="hu-HU"/>
              <a:t>„A soha fel nem növő gyermek” című életrajzi regény nagy sikert aratott, és ezzel jelentős mértékben hozzájárult a fogyatékosokra irányuló figyelem felkeltéséhez. </a:t>
            </a:r>
          </a:p>
        </p:txBody>
      </p:sp>
    </p:spTree>
    <p:extLst>
      <p:ext uri="{BB962C8B-B14F-4D97-AF65-F5344CB8AC3E}">
        <p14:creationId xmlns:p14="http://schemas.microsoft.com/office/powerpoint/2010/main" val="19476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„</a:t>
            </a:r>
            <a:r>
              <a:rPr lang="hu-HU" dirty="0" err="1" smtClean="0"/>
              <a:t>Angel</a:t>
            </a:r>
            <a:r>
              <a:rPr lang="hu-HU" dirty="0" smtClean="0"/>
              <a:t> </a:t>
            </a:r>
            <a:r>
              <a:rPr lang="hu-HU" dirty="0" err="1" smtClean="0"/>
              <a:t>Unaware</a:t>
            </a:r>
            <a:r>
              <a:rPr lang="hu-HU" dirty="0" smtClean="0"/>
              <a:t>”, </a:t>
            </a:r>
            <a:r>
              <a:rPr lang="hu-HU" dirty="0"/>
              <a:t>1953 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600201"/>
            <a:ext cx="41148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sz="2400" dirty="0"/>
              <a:t>A korszak másik híres amerikai bestsellere </a:t>
            </a:r>
            <a:r>
              <a:rPr lang="hu-HU" sz="2400" i="1" dirty="0"/>
              <a:t>Dale Evans-Rogers</a:t>
            </a:r>
            <a:r>
              <a:rPr lang="hu-HU" sz="2400" dirty="0"/>
              <a:t> (eredeti nevén </a:t>
            </a:r>
            <a:r>
              <a:rPr lang="hu-HU" sz="2400" dirty="0" err="1"/>
              <a:t>Lucille</a:t>
            </a:r>
            <a:r>
              <a:rPr lang="hu-HU" sz="2400" dirty="0"/>
              <a:t> Wood Smith, 1912-2001) „Angyali tudatlanság” (</a:t>
            </a:r>
            <a:r>
              <a:rPr lang="hu-HU" sz="2400" dirty="0" err="1"/>
              <a:t>Angel</a:t>
            </a:r>
            <a:r>
              <a:rPr lang="hu-HU" sz="2400" dirty="0"/>
              <a:t> </a:t>
            </a:r>
            <a:r>
              <a:rPr lang="hu-HU" sz="2400" dirty="0" err="1"/>
              <a:t>unaware</a:t>
            </a:r>
            <a:r>
              <a:rPr lang="hu-HU" sz="2400" dirty="0"/>
              <a:t>, 1953) című könyve volt.</a:t>
            </a:r>
            <a:r>
              <a:rPr lang="hu-HU" sz="2400" i="1" dirty="0"/>
              <a:t> </a:t>
            </a:r>
          </a:p>
          <a:p>
            <a:pPr>
              <a:lnSpc>
                <a:spcPct val="90000"/>
              </a:lnSpc>
            </a:pPr>
            <a:r>
              <a:rPr lang="hu-HU" sz="2400" dirty="0"/>
              <a:t>A szerző közismert amerikai színésznő és </a:t>
            </a:r>
            <a:r>
              <a:rPr lang="hu-HU" sz="2400" dirty="0" smtClean="0"/>
              <a:t>énekesnő, férje szintén színészként </a:t>
            </a:r>
            <a:r>
              <a:rPr lang="hu-HU" sz="2400" dirty="0"/>
              <a:t>lett közismert. </a:t>
            </a:r>
          </a:p>
        </p:txBody>
      </p:sp>
      <p:pic>
        <p:nvPicPr>
          <p:cNvPr id="2355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626" y="1628776"/>
            <a:ext cx="2868613" cy="432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27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549275"/>
            <a:ext cx="8229600" cy="557688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u-HU" dirty="0"/>
              <a:t>Közös karrierjük az ötvenes évek elején kezdődött és a nyolcvanas évekig tartott.) </a:t>
            </a:r>
          </a:p>
          <a:p>
            <a:pPr>
              <a:lnSpc>
                <a:spcPct val="90000"/>
              </a:lnSpc>
            </a:pPr>
            <a:r>
              <a:rPr lang="hu-HU" dirty="0"/>
              <a:t>Az Evans-Rogers házaspár Down-szindrómás leánya, Robin </a:t>
            </a:r>
            <a:r>
              <a:rPr lang="hu-HU" dirty="0" err="1"/>
              <a:t>Elisabeth</a:t>
            </a:r>
            <a:r>
              <a:rPr lang="hu-HU" dirty="0"/>
              <a:t> 1950 augusztusában született. Édesanyja úgy írta meg róla szóló könyvét, mintha maga a gyermek mesélné el élete történetét születés pillanatától kezdve. </a:t>
            </a:r>
          </a:p>
          <a:p>
            <a:pPr>
              <a:lnSpc>
                <a:spcPct val="90000"/>
              </a:lnSpc>
            </a:pPr>
            <a:r>
              <a:rPr lang="hu-HU" dirty="0"/>
              <a:t>Ez a könyv volt az Egyesült Államokban a Down-szindrómás gyermekek sorsának első irodalmi megjelenítése. Robin kis könyvének megjelenéséig – írja a szerző –, a Down-szindrómás gyermekek ritkán vagy egyáltalán nem jelentek meg a nyilvánosság kíváncsi szemei előtt</a:t>
            </a:r>
            <a:r>
              <a:rPr lang="hu-HU" dirty="0" smtClean="0"/>
              <a:t>.”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61304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038" y="620714"/>
            <a:ext cx="5332412" cy="583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1919289" y="620714"/>
            <a:ext cx="2663825" cy="573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hu-HU" sz="2000">
                <a:latin typeface="Times New Roman" panose="02020603050405020304" pitchFamily="18" charset="0"/>
                <a:cs typeface="Times New Roman" panose="02020603050405020304" pitchFamily="18" charset="0"/>
              </a:rPr>
              <a:t>Fivére kívánságára Eunice Kennedy Shriver cikket írt a Saturday Evening Post című lapba arról, hogyan élnek együtt mentálisan retardált lánytestvérükkel, Rose-zal. </a:t>
            </a:r>
          </a:p>
          <a:p>
            <a:pPr>
              <a:spcBef>
                <a:spcPct val="50000"/>
              </a:spcBef>
            </a:pPr>
            <a:r>
              <a:rPr lang="hu-HU" sz="2000">
                <a:latin typeface="Times New Roman" panose="02020603050405020304" pitchFamily="18" charset="0"/>
                <a:cs typeface="Times New Roman" panose="02020603050405020304" pitchFamily="18" charset="0"/>
              </a:rPr>
              <a:t>A cikk, amelyet milliók olvastak, jelentősen hozzájárult ahhoz, hogy az értelmileg fogyatékos gyermekek szülei ne érezzék magukat bűnösnek és ne szégyelljék gyermeküket. (1962)</a:t>
            </a:r>
          </a:p>
        </p:txBody>
      </p:sp>
    </p:spTree>
    <p:extLst>
      <p:ext uri="{BB962C8B-B14F-4D97-AF65-F5344CB8AC3E}">
        <p14:creationId xmlns:p14="http://schemas.microsoft.com/office/powerpoint/2010/main" val="2609928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836613"/>
            <a:ext cx="8229600" cy="5289550"/>
          </a:xfrm>
        </p:spPr>
        <p:txBody>
          <a:bodyPr/>
          <a:lstStyle/>
          <a:p>
            <a:endParaRPr lang="hu-HU" dirty="0"/>
          </a:p>
          <a:p>
            <a:r>
              <a:rPr lang="hu-HU" dirty="0" smtClean="0"/>
              <a:t>Az amerikai </a:t>
            </a:r>
            <a:r>
              <a:rPr lang="hu-HU" dirty="0"/>
              <a:t>közgondolkodásban </a:t>
            </a:r>
            <a:r>
              <a:rPr lang="hu-HU" dirty="0" smtClean="0"/>
              <a:t>fokozatosan felerősödött „a </a:t>
            </a:r>
            <a:r>
              <a:rPr lang="hu-HU" dirty="0"/>
              <a:t>soha fel nem </a:t>
            </a:r>
            <a:r>
              <a:rPr lang="hu-HU" dirty="0" smtClean="0"/>
              <a:t>növő”, </a:t>
            </a:r>
            <a:r>
              <a:rPr lang="hu-HU" dirty="0"/>
              <a:t>örökké angyali ártatlanságban élő értelmi fogyatékos gyermek képe, </a:t>
            </a:r>
            <a:r>
              <a:rPr lang="hu-HU" dirty="0" smtClean="0"/>
              <a:t>aki </a:t>
            </a:r>
            <a:r>
              <a:rPr lang="hu-HU" dirty="0"/>
              <a:t>„a legközelebb </a:t>
            </a:r>
            <a:r>
              <a:rPr lang="hu-HU" dirty="0" smtClean="0"/>
              <a:t>van </a:t>
            </a:r>
            <a:r>
              <a:rPr lang="hu-HU" dirty="0"/>
              <a:t>Isten szívéhez” (Dale Evans-Rogers</a:t>
            </a:r>
            <a:r>
              <a:rPr lang="hu-HU" dirty="0" smtClean="0"/>
              <a:t>).</a:t>
            </a:r>
          </a:p>
          <a:p>
            <a:endParaRPr lang="hu-HU" dirty="0"/>
          </a:p>
          <a:p>
            <a:pPr marL="0" indent="0" algn="ctr">
              <a:buNone/>
            </a:pPr>
            <a:r>
              <a:rPr lang="hu-HU" dirty="0" smtClean="0"/>
              <a:t>* * *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2922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3600" dirty="0" smtClean="0"/>
              <a:t>Források:</a:t>
            </a:r>
            <a:r>
              <a:rPr lang="hu-HU" dirty="0" smtClean="0"/>
              <a:t>	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20000" y="1311214"/>
            <a:ext cx="10318626" cy="5098211"/>
          </a:xfrm>
        </p:spPr>
        <p:txBody>
          <a:bodyPr>
            <a:normAutofit fontScale="70000" lnSpcReduction="20000"/>
          </a:bodyPr>
          <a:lstStyle/>
          <a:p>
            <a:pPr hangingPunct="0"/>
            <a:endParaRPr lang="hu-HU" dirty="0" smtClean="0"/>
          </a:p>
          <a:p>
            <a:pPr hangingPunct="0"/>
            <a:r>
              <a:rPr lang="hu-HU" dirty="0" err="1" smtClean="0"/>
              <a:t>Arndt</a:t>
            </a:r>
            <a:r>
              <a:rPr lang="hu-HU" dirty="0" smtClean="0"/>
              <a:t>, Moritz (1819): </a:t>
            </a:r>
            <a:r>
              <a:rPr lang="hu-HU" dirty="0" err="1" smtClean="0"/>
              <a:t>Fragmente</a:t>
            </a:r>
            <a:r>
              <a:rPr lang="hu-HU" dirty="0" smtClean="0"/>
              <a:t> </a:t>
            </a:r>
            <a:r>
              <a:rPr lang="hu-HU" dirty="0" err="1" smtClean="0"/>
              <a:t>über</a:t>
            </a:r>
            <a:r>
              <a:rPr lang="hu-HU" dirty="0" smtClean="0"/>
              <a:t> </a:t>
            </a:r>
            <a:r>
              <a:rPr lang="hu-HU" smtClean="0"/>
              <a:t>Menschenbildung</a:t>
            </a:r>
            <a:r>
              <a:rPr lang="hu-HU" dirty="0" smtClean="0"/>
              <a:t>. </a:t>
            </a:r>
            <a:r>
              <a:rPr lang="hu-HU" dirty="0" err="1" smtClean="0"/>
              <a:t>Altona</a:t>
            </a:r>
            <a:r>
              <a:rPr lang="hu-HU" dirty="0"/>
              <a:t>.</a:t>
            </a:r>
            <a:endParaRPr lang="hu-HU" dirty="0" smtClean="0"/>
          </a:p>
          <a:p>
            <a:pPr hangingPunct="0"/>
            <a:r>
              <a:rPr lang="hu-HU" dirty="0" err="1" smtClean="0"/>
              <a:t>Buck</a:t>
            </a:r>
            <a:r>
              <a:rPr lang="hu-HU" dirty="0"/>
              <a:t>, Pearl (1950): </a:t>
            </a:r>
            <a:r>
              <a:rPr lang="hu-HU" i="1" dirty="0"/>
              <a:t>The </a:t>
            </a:r>
            <a:r>
              <a:rPr lang="hu-HU" i="1" dirty="0" err="1"/>
              <a:t>Child</a:t>
            </a:r>
            <a:r>
              <a:rPr lang="hu-HU" i="1" dirty="0"/>
              <a:t> </a:t>
            </a:r>
            <a:r>
              <a:rPr lang="hu-HU" i="1" dirty="0" err="1"/>
              <a:t>Who</a:t>
            </a:r>
            <a:r>
              <a:rPr lang="hu-HU" i="1" dirty="0"/>
              <a:t> </a:t>
            </a:r>
            <a:r>
              <a:rPr lang="hu-HU" i="1" dirty="0" err="1"/>
              <a:t>Never</a:t>
            </a:r>
            <a:r>
              <a:rPr lang="hu-HU" i="1" dirty="0"/>
              <a:t> </a:t>
            </a:r>
            <a:r>
              <a:rPr lang="hu-HU" i="1" dirty="0" err="1"/>
              <a:t>Grew</a:t>
            </a:r>
            <a:r>
              <a:rPr lang="hu-HU" i="1" dirty="0"/>
              <a:t>. </a:t>
            </a:r>
            <a:r>
              <a:rPr lang="hu-HU" dirty="0" err="1"/>
              <a:t>Training</a:t>
            </a:r>
            <a:r>
              <a:rPr lang="hu-HU" dirty="0"/>
              <a:t> </a:t>
            </a:r>
            <a:r>
              <a:rPr lang="hu-HU" dirty="0" err="1"/>
              <a:t>School</a:t>
            </a:r>
            <a:r>
              <a:rPr lang="hu-HU" dirty="0"/>
              <a:t> of </a:t>
            </a:r>
            <a:r>
              <a:rPr lang="hu-HU" dirty="0" err="1"/>
              <a:t>Vineland</a:t>
            </a:r>
            <a:r>
              <a:rPr lang="hu-HU" dirty="0"/>
              <a:t>, New Jersey</a:t>
            </a:r>
            <a:r>
              <a:rPr lang="hu-HU" dirty="0" smtClean="0"/>
              <a:t>.</a:t>
            </a:r>
          </a:p>
          <a:p>
            <a:pPr hangingPunct="0"/>
            <a:r>
              <a:rPr lang="hu-HU" dirty="0" err="1"/>
              <a:t>Capa</a:t>
            </a:r>
            <a:r>
              <a:rPr lang="hu-HU" dirty="0"/>
              <a:t>, </a:t>
            </a:r>
            <a:r>
              <a:rPr lang="hu-HU" dirty="0" err="1"/>
              <a:t>Cornell</a:t>
            </a:r>
            <a:r>
              <a:rPr lang="hu-HU" dirty="0"/>
              <a:t> és </a:t>
            </a:r>
            <a:r>
              <a:rPr lang="hu-HU" dirty="0" err="1"/>
              <a:t>Pines</a:t>
            </a:r>
            <a:r>
              <a:rPr lang="hu-HU" dirty="0"/>
              <a:t>, Maya (1957): </a:t>
            </a:r>
            <a:r>
              <a:rPr lang="hu-HU" i="1" dirty="0" err="1"/>
              <a:t>Retarded</a:t>
            </a:r>
            <a:r>
              <a:rPr lang="hu-HU" i="1" dirty="0"/>
              <a:t> </a:t>
            </a:r>
            <a:r>
              <a:rPr lang="hu-HU" i="1" dirty="0" err="1"/>
              <a:t>children</a:t>
            </a:r>
            <a:r>
              <a:rPr lang="hu-HU" i="1" dirty="0"/>
              <a:t> </a:t>
            </a:r>
            <a:r>
              <a:rPr lang="hu-HU" i="1" dirty="0" err="1"/>
              <a:t>can</a:t>
            </a:r>
            <a:r>
              <a:rPr lang="hu-HU" i="1" dirty="0"/>
              <a:t> be </a:t>
            </a:r>
            <a:r>
              <a:rPr lang="hu-HU" i="1" dirty="0" err="1"/>
              <a:t>helped</a:t>
            </a:r>
            <a:r>
              <a:rPr lang="hu-HU" dirty="0"/>
              <a:t>. </a:t>
            </a:r>
            <a:r>
              <a:rPr lang="hu-HU" dirty="0" err="1"/>
              <a:t>Channel</a:t>
            </a:r>
            <a:r>
              <a:rPr lang="hu-HU" dirty="0"/>
              <a:t> Press, New York. </a:t>
            </a:r>
          </a:p>
          <a:p>
            <a:pPr hangingPunct="0"/>
            <a:r>
              <a:rPr lang="hu-HU" dirty="0"/>
              <a:t>Evans-Rogers, Dale (1953): </a:t>
            </a:r>
            <a:r>
              <a:rPr lang="hu-HU" i="1" dirty="0" err="1"/>
              <a:t>Angel</a:t>
            </a:r>
            <a:r>
              <a:rPr lang="hu-HU" i="1" dirty="0"/>
              <a:t> </a:t>
            </a:r>
            <a:r>
              <a:rPr lang="hu-HU" i="1" dirty="0" err="1"/>
              <a:t>unaware</a:t>
            </a:r>
            <a:r>
              <a:rPr lang="hu-HU" dirty="0"/>
              <a:t>. </a:t>
            </a:r>
            <a:r>
              <a:rPr lang="hu-HU" dirty="0" err="1"/>
              <a:t>Rewell</a:t>
            </a:r>
            <a:r>
              <a:rPr lang="hu-HU" dirty="0"/>
              <a:t>, Grand </a:t>
            </a:r>
            <a:r>
              <a:rPr lang="hu-HU" dirty="0" err="1"/>
              <a:t>Rapids</a:t>
            </a:r>
            <a:r>
              <a:rPr lang="hu-HU" dirty="0"/>
              <a:t>. </a:t>
            </a:r>
            <a:endParaRPr lang="hu-HU" dirty="0" smtClean="0"/>
          </a:p>
          <a:p>
            <a:pPr hangingPunct="0"/>
            <a:r>
              <a:rPr lang="hu-HU" dirty="0" err="1"/>
              <a:t>Fröbel</a:t>
            </a:r>
            <a:r>
              <a:rPr lang="hu-HU" dirty="0"/>
              <a:t> Frigyes (1928): </a:t>
            </a:r>
            <a:r>
              <a:rPr lang="hu-HU" i="1" dirty="0"/>
              <a:t>Műveiből.</a:t>
            </a:r>
            <a:r>
              <a:rPr lang="hu-HU" dirty="0"/>
              <a:t> Fordította: </a:t>
            </a:r>
            <a:r>
              <a:rPr lang="hu-HU" dirty="0" err="1"/>
              <a:t>Peterich</a:t>
            </a:r>
            <a:r>
              <a:rPr lang="hu-HU" dirty="0"/>
              <a:t> Béla. Dunántúl Egyetemi Nyomdája Pécsett.</a:t>
            </a:r>
          </a:p>
          <a:p>
            <a:pPr hangingPunct="0"/>
            <a:r>
              <a:rPr lang="hu-HU" dirty="0" err="1"/>
              <a:t>Fröbel</a:t>
            </a:r>
            <a:r>
              <a:rPr lang="hu-HU" dirty="0"/>
              <a:t>, Friedrich (1914): </a:t>
            </a:r>
            <a:r>
              <a:rPr lang="hu-HU" i="1" dirty="0" err="1"/>
              <a:t>Kleinere</a:t>
            </a:r>
            <a:r>
              <a:rPr lang="hu-HU" i="1" dirty="0"/>
              <a:t> </a:t>
            </a:r>
            <a:r>
              <a:rPr lang="hu-HU" i="1" dirty="0" err="1"/>
              <a:t>Schriften</a:t>
            </a:r>
            <a:r>
              <a:rPr lang="hu-HU" i="1" dirty="0"/>
              <a:t> </a:t>
            </a:r>
            <a:r>
              <a:rPr lang="hu-HU" i="1" dirty="0" err="1"/>
              <a:t>zur</a:t>
            </a:r>
            <a:r>
              <a:rPr lang="hu-HU" i="1" dirty="0"/>
              <a:t> </a:t>
            </a:r>
            <a:r>
              <a:rPr lang="hu-HU" i="1" dirty="0" err="1"/>
              <a:t>Pädagogik</a:t>
            </a:r>
            <a:r>
              <a:rPr lang="hu-HU" dirty="0"/>
              <a:t>. </a:t>
            </a:r>
            <a:r>
              <a:rPr lang="hu-HU" dirty="0" err="1"/>
              <a:t>Koehler</a:t>
            </a:r>
            <a:r>
              <a:rPr lang="hu-HU" dirty="0"/>
              <a:t> </a:t>
            </a:r>
            <a:r>
              <a:rPr lang="hu-HU" dirty="0" err="1"/>
              <a:t>Verlag</a:t>
            </a:r>
            <a:r>
              <a:rPr lang="hu-HU" dirty="0"/>
              <a:t>, </a:t>
            </a:r>
            <a:r>
              <a:rPr lang="hu-HU" dirty="0" err="1"/>
              <a:t>Leipzig</a:t>
            </a:r>
            <a:r>
              <a:rPr lang="hu-HU" dirty="0"/>
              <a:t>.</a:t>
            </a:r>
          </a:p>
          <a:p>
            <a:pPr hangingPunct="0"/>
            <a:r>
              <a:rPr lang="hu-HU" dirty="0" err="1"/>
              <a:t>Fröbel</a:t>
            </a:r>
            <a:r>
              <a:rPr lang="hu-HU" dirty="0"/>
              <a:t>, Friedrich [1826], (1973): </a:t>
            </a:r>
            <a:r>
              <a:rPr lang="hu-HU" i="1" dirty="0"/>
              <a:t>Die </a:t>
            </a:r>
            <a:r>
              <a:rPr lang="hu-HU" i="1" dirty="0" err="1"/>
              <a:t>Menschenerziehung</a:t>
            </a:r>
            <a:r>
              <a:rPr lang="hu-HU" dirty="0"/>
              <a:t>. </a:t>
            </a:r>
            <a:r>
              <a:rPr lang="hu-HU" i="1" dirty="0"/>
              <a:t>Die </a:t>
            </a:r>
            <a:r>
              <a:rPr lang="hu-HU" i="1" dirty="0" err="1"/>
              <a:t>Erziehungs-</a:t>
            </a:r>
            <a:r>
              <a:rPr lang="hu-HU" i="1" dirty="0"/>
              <a:t>, </a:t>
            </a:r>
            <a:r>
              <a:rPr lang="hu-HU" i="1" dirty="0" err="1"/>
              <a:t>Unterrichts-</a:t>
            </a:r>
            <a:r>
              <a:rPr lang="hu-HU" i="1" dirty="0"/>
              <a:t> und </a:t>
            </a:r>
            <a:r>
              <a:rPr lang="hu-HU" i="1" dirty="0" err="1"/>
              <a:t>Lehrkunst</a:t>
            </a:r>
            <a:r>
              <a:rPr lang="hu-HU" dirty="0"/>
              <a:t>. </a:t>
            </a:r>
            <a:r>
              <a:rPr lang="hu-HU" dirty="0" err="1"/>
              <a:t>Hrsg</a:t>
            </a:r>
            <a:r>
              <a:rPr lang="hu-HU" dirty="0"/>
              <a:t>. von Hermann Holstein, Bochum. URL: http://www.froebelverein-keilhau.de/html/die_menschenerziehung.html</a:t>
            </a:r>
          </a:p>
          <a:p>
            <a:pPr hangingPunct="0"/>
            <a:r>
              <a:rPr lang="hu-HU" dirty="0" smtClean="0"/>
              <a:t>Kant</a:t>
            </a:r>
            <a:r>
              <a:rPr lang="hu-HU" dirty="0"/>
              <a:t>, Immanuel (1901): </a:t>
            </a:r>
            <a:r>
              <a:rPr lang="hu-HU" i="1" dirty="0" err="1"/>
              <a:t>Über</a:t>
            </a:r>
            <a:r>
              <a:rPr lang="hu-HU" dirty="0"/>
              <a:t> </a:t>
            </a:r>
            <a:r>
              <a:rPr lang="hu-HU" i="1" dirty="0" err="1"/>
              <a:t>Pädagogik</a:t>
            </a:r>
            <a:r>
              <a:rPr lang="hu-HU" dirty="0"/>
              <a:t>. Mit </a:t>
            </a:r>
            <a:r>
              <a:rPr lang="hu-HU" dirty="0" err="1"/>
              <a:t>Kant’s</a:t>
            </a:r>
            <a:r>
              <a:rPr lang="hu-HU" dirty="0"/>
              <a:t> </a:t>
            </a:r>
            <a:r>
              <a:rPr lang="hu-HU" dirty="0" err="1"/>
              <a:t>Biographie</a:t>
            </a:r>
            <a:r>
              <a:rPr lang="hu-HU" dirty="0"/>
              <a:t> </a:t>
            </a:r>
            <a:r>
              <a:rPr lang="hu-HU" dirty="0" err="1"/>
              <a:t>herausgegeben</a:t>
            </a:r>
            <a:r>
              <a:rPr lang="hu-HU" dirty="0"/>
              <a:t> von Prof. Dr. Theodor </a:t>
            </a:r>
            <a:r>
              <a:rPr lang="hu-HU" dirty="0" err="1"/>
              <a:t>Vogt</a:t>
            </a:r>
            <a:r>
              <a:rPr lang="hu-HU" dirty="0"/>
              <a:t>. </a:t>
            </a:r>
            <a:r>
              <a:rPr lang="hu-HU" dirty="0" err="1"/>
              <a:t>Dritte</a:t>
            </a:r>
            <a:r>
              <a:rPr lang="hu-HU" dirty="0"/>
              <a:t> </a:t>
            </a:r>
            <a:r>
              <a:rPr lang="hu-HU" dirty="0" err="1"/>
              <a:t>Auflage</a:t>
            </a:r>
            <a:r>
              <a:rPr lang="hu-HU" dirty="0"/>
              <a:t>, </a:t>
            </a:r>
            <a:r>
              <a:rPr lang="hu-HU" dirty="0" err="1"/>
              <a:t>Langensalza</a:t>
            </a:r>
            <a:r>
              <a:rPr lang="hu-HU" dirty="0"/>
              <a:t>, </a:t>
            </a:r>
            <a:r>
              <a:rPr lang="hu-HU" dirty="0" err="1"/>
              <a:t>Verlag</a:t>
            </a:r>
            <a:r>
              <a:rPr lang="hu-HU" dirty="0"/>
              <a:t> von Hermann </a:t>
            </a:r>
            <a:r>
              <a:rPr lang="hu-HU" dirty="0" err="1"/>
              <a:t>Beyer</a:t>
            </a:r>
            <a:r>
              <a:rPr lang="hu-HU" dirty="0"/>
              <a:t> &amp; </a:t>
            </a:r>
            <a:r>
              <a:rPr lang="hu-HU" dirty="0" err="1"/>
              <a:t>Söhne</a:t>
            </a:r>
            <a:r>
              <a:rPr lang="hu-HU" dirty="0"/>
              <a:t>.</a:t>
            </a:r>
          </a:p>
          <a:p>
            <a:pPr hangingPunct="0"/>
            <a:r>
              <a:rPr lang="hu-HU" dirty="0" smtClean="0"/>
              <a:t>Magyar Adél: A </a:t>
            </a:r>
            <a:r>
              <a:rPr lang="hu-HU" dirty="0"/>
              <a:t>korai fejlesztés közelmúltjának </a:t>
            </a:r>
            <a:r>
              <a:rPr lang="hu-HU" dirty="0" smtClean="0"/>
              <a:t>története a </a:t>
            </a:r>
            <a:r>
              <a:rPr lang="hu-HU" dirty="0"/>
              <a:t>változó gyermekkép </a:t>
            </a:r>
            <a:r>
              <a:rPr lang="hu-HU" dirty="0" smtClean="0"/>
              <a:t>tükrében (kézirat).</a:t>
            </a:r>
          </a:p>
          <a:p>
            <a:pPr hangingPunct="0"/>
            <a:r>
              <a:rPr lang="hu-HU" dirty="0" smtClean="0"/>
              <a:t>Richter, </a:t>
            </a:r>
            <a:r>
              <a:rPr lang="hu-HU" dirty="0" err="1" smtClean="0"/>
              <a:t>JeanPaul</a:t>
            </a:r>
            <a:r>
              <a:rPr lang="hu-HU" dirty="0" smtClean="0"/>
              <a:t> (1827): </a:t>
            </a:r>
            <a:r>
              <a:rPr lang="hu-HU" dirty="0" err="1" smtClean="0"/>
              <a:t>Levana</a:t>
            </a:r>
            <a:r>
              <a:rPr lang="hu-HU" dirty="0" smtClean="0"/>
              <a:t> </a:t>
            </a:r>
            <a:r>
              <a:rPr lang="hu-HU" dirty="0" err="1" smtClean="0"/>
              <a:t>oder</a:t>
            </a:r>
            <a:r>
              <a:rPr lang="hu-HU" dirty="0" smtClean="0"/>
              <a:t> </a:t>
            </a:r>
            <a:r>
              <a:rPr lang="hu-HU" dirty="0" err="1" smtClean="0"/>
              <a:t>Erziehlehre</a:t>
            </a:r>
            <a:r>
              <a:rPr lang="hu-HU" dirty="0" smtClean="0"/>
              <a:t>. Berlin. </a:t>
            </a:r>
            <a:endParaRPr lang="hu-HU" dirty="0"/>
          </a:p>
          <a:p>
            <a:pPr marL="0" indent="0" hangingPunc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55312833"/>
      </p:ext>
    </p:extLst>
  </p:cSld>
  <p:clrMapOvr>
    <a:masterClrMapping/>
  </p:clrMapOvr>
</p:sld>
</file>

<file path=ppt/theme/theme1.xml><?xml version="1.0" encoding="utf-8"?>
<a:theme xmlns:a="http://schemas.openxmlformats.org/drawingml/2006/main" name="Mélység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TM04033923[[fn=Mélység]]</Template>
  <TotalTime>1438</TotalTime>
  <Words>3528</Words>
  <Application>Microsoft Office PowerPoint</Application>
  <PresentationFormat>Szélesvásznú</PresentationFormat>
  <Paragraphs>182</Paragraphs>
  <Slides>51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51</vt:i4>
      </vt:variant>
    </vt:vector>
  </HeadingPairs>
  <TitlesOfParts>
    <vt:vector size="56" baseType="lpstr">
      <vt:lpstr>Arial</vt:lpstr>
      <vt:lpstr>Corbel</vt:lpstr>
      <vt:lpstr>HY엽서L</vt:lpstr>
      <vt:lpstr>Times New Roman</vt:lpstr>
      <vt:lpstr>Mélység</vt:lpstr>
      <vt:lpstr>Gyermekkép-ellenpólusok  a 19-20. században</vt:lpstr>
      <vt:lpstr>1. A felvilágosodás gyermekképe:  „a gyermek mint hiánylény”</vt:lpstr>
      <vt:lpstr>2. „Romantikus” gyermekkép</vt:lpstr>
      <vt:lpstr>3. A romantika gyermekképe</vt:lpstr>
      <vt:lpstr>Ernst  Moritz  Arndt  (1769 – 1860)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Jean  Paul  (Jean  Paul  Friedrich  Richter) (1763-1825)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Friedrich  Wilhelm  Fröbel  (1782-1852)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4. Mitikus elemek  a fogyatékos gyermekről alkotott képben</vt:lpstr>
      <vt:lpstr>Félelem a fogyatékosok „támadó hordáitól”</vt:lpstr>
      <vt:lpstr>PowerPoint bemutató</vt:lpstr>
      <vt:lpstr>PowerPoint bemutató</vt:lpstr>
      <vt:lpstr>Szülői mozgalmak</vt:lpstr>
      <vt:lpstr>PowerPoint bemutató</vt:lpstr>
      <vt:lpstr>PowerPoint bemutató</vt:lpstr>
      <vt:lpstr>Emblematikus könyvek, publikációk</vt:lpstr>
      <vt:lpstr>„Retarded children can be helped”, 1949</vt:lpstr>
      <vt:lpstr>PowerPoint bemutató</vt:lpstr>
      <vt:lpstr>„The Child, Who Newer Grew”, 1950</vt:lpstr>
      <vt:lpstr>PowerPoint bemutató</vt:lpstr>
      <vt:lpstr>PowerPoint bemutató</vt:lpstr>
      <vt:lpstr>„Angel Unaware”, 1953 </vt:lpstr>
      <vt:lpstr>PowerPoint bemutató</vt:lpstr>
      <vt:lpstr>PowerPoint bemutató</vt:lpstr>
      <vt:lpstr>PowerPoint bemutató</vt:lpstr>
      <vt:lpstr>Források: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Gyermekkép-változatok  a 19-20. században</dc:title>
  <dc:creator>Pukánszky Béla</dc:creator>
  <cp:lastModifiedBy>Pukánszky Béla</cp:lastModifiedBy>
  <cp:revision>16</cp:revision>
  <dcterms:created xsi:type="dcterms:W3CDTF">2017-02-16T22:15:01Z</dcterms:created>
  <dcterms:modified xsi:type="dcterms:W3CDTF">2017-02-17T22:13:07Z</dcterms:modified>
</cp:coreProperties>
</file>