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3" r:id="rId17"/>
    <p:sldId id="264" r:id="rId18"/>
    <p:sldId id="275" r:id="rId19"/>
    <p:sldId id="276" r:id="rId20"/>
    <p:sldId id="277" r:id="rId21"/>
    <p:sldId id="278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napToObjects="1"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23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961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0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56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89" y="16288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2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17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77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4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5FFA-4383-4574-9830-A5FF25BE8406}" type="datetimeFigureOut">
              <a:rPr lang="hu-HU" smtClean="0"/>
              <a:pPr/>
              <a:t>2017.05.31.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70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082464"/>
            <a:ext cx="8424936" cy="3168352"/>
          </a:xfrm>
        </p:spPr>
        <p:txBody>
          <a:bodyPr/>
          <a:lstStyle/>
          <a:p>
            <a:pPr algn="ctr"/>
            <a:r>
              <a:rPr lang="hu-HU" sz="3600" dirty="0" smtClean="0"/>
              <a:t>A gyermekkor antropológiai konstrukciója 19. századi pedagógiai kézikönyvekben</a:t>
            </a:r>
            <a:br>
              <a:rPr lang="hu-HU" sz="3600" dirty="0" smtClean="0"/>
            </a:br>
            <a:r>
              <a:rPr lang="hu-HU" sz="3600" dirty="0"/>
              <a:t/>
            </a:r>
            <a:br>
              <a:rPr lang="hu-HU" sz="3600" dirty="0"/>
            </a:br>
            <a:r>
              <a:rPr lang="hu-HU" sz="3600" dirty="0" smtClean="0"/>
              <a:t>Pukánszky Béla, EKE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16977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755576" y="1435100"/>
            <a:ext cx="7931224" cy="46910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hu-HU" sz="2800" dirty="0"/>
              <a:t>A nevelésre, annak céljára, módszereire, gyakorlatára vonatkozó elképzelések, ideák, gondolati konstrukciók történetét kutatja.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hu-HU" sz="2800" dirty="0"/>
              <a:t>A rendszerré szerveződés legkülönbözőbb fokán álló gondolat-együttesekről van szó, az esszé stílusban fölvetett ötletektől a következetes fogalmi rendszerre épülő koherens teóriákig (Platóntól Ivan </a:t>
            </a:r>
            <a:r>
              <a:rPr lang="hu-HU" sz="2800" dirty="0" err="1"/>
              <a:t>Illichig</a:t>
            </a:r>
            <a:r>
              <a:rPr lang="hu-HU" sz="2800" dirty="0"/>
              <a:t>).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hu-HU" sz="2800" dirty="0"/>
              <a:t>A céltan sajátossága: Az embereszmény megfogalmazását és az eszmény eléréséhez vezető út leírását tartalmazza. Normatív jelleg.</a:t>
            </a:r>
          </a:p>
          <a:p>
            <a:pPr lvl="1">
              <a:lnSpc>
                <a:spcPct val="80000"/>
              </a:lnSpc>
              <a:spcBef>
                <a:spcPct val="35000"/>
              </a:spcBef>
            </a:pPr>
            <a:endParaRPr lang="hu-HU" sz="2400" dirty="0"/>
          </a:p>
          <a:p>
            <a:pPr>
              <a:lnSpc>
                <a:spcPct val="80000"/>
              </a:lnSpc>
            </a:pPr>
            <a:endParaRPr lang="hu-HU" sz="2800" dirty="0"/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Pedagógiai Eszmetörténet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759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1435100"/>
            <a:ext cx="8003232" cy="46910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hu-HU" dirty="0"/>
              <a:t>A nevelésre vonatkozó ideákat </a:t>
            </a:r>
            <a:r>
              <a:rPr lang="hu-HU" dirty="0" smtClean="0"/>
              <a:t>tartalmazó, </a:t>
            </a:r>
            <a:r>
              <a:rPr lang="hu-HU" dirty="0"/>
              <a:t>különböző korokból származó </a:t>
            </a:r>
            <a:r>
              <a:rPr lang="hu-HU" dirty="0" smtClean="0"/>
              <a:t>szövegek </a:t>
            </a:r>
            <a:r>
              <a:rPr lang="hu-HU" dirty="0"/>
              <a:t>hermeneutikai elemzése.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hu-HU" dirty="0"/>
              <a:t>A mű alapján megfogalmazható pedagógiai céltan elemzése.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hu-HU" dirty="0"/>
              <a:t>Milyen az adott műből kibontható embereszmény, emberkép?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hu-HU" dirty="0"/>
              <a:t>Milyen gyermekeszmény (gyermekkép) párosítható az adott emberképhez? 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hu-HU" dirty="0"/>
              <a:t>Milyen a két eszmei konstrukció (az embereszmény és a gyermekeszmény) viszonya egymáshoz?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278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1435100"/>
            <a:ext cx="8003232" cy="4691063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gyermekkortörténet önmagában is összetett diszciplína, többféle aspektusból vizsgálja a gyermekség történetét (kultúrtörténeti, társadalomtörténeti, történeti- szociológiai,  történeti demográfiai, mentalitástörténeti, </a:t>
            </a:r>
            <a:r>
              <a:rPr lang="hu-HU" dirty="0" err="1"/>
              <a:t>mikrohistóriai</a:t>
            </a:r>
            <a:r>
              <a:rPr lang="hu-HU" dirty="0"/>
              <a:t>, </a:t>
            </a:r>
            <a:r>
              <a:rPr lang="hu-HU" dirty="0" err="1"/>
              <a:t>pszichohistóriai</a:t>
            </a:r>
            <a:r>
              <a:rPr lang="hu-HU" dirty="0"/>
              <a:t>, eszmetörténeti stb. aspektusok).</a:t>
            </a:r>
          </a:p>
          <a:p>
            <a:r>
              <a:rPr lang="hu-HU" dirty="0"/>
              <a:t>Jelen esetben az eszmetörténeti aspektusról van szó.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44624"/>
            <a:ext cx="6212243" cy="864096"/>
          </a:xfrm>
        </p:spPr>
        <p:txBody>
          <a:bodyPr/>
          <a:lstStyle/>
          <a:p>
            <a:r>
              <a:rPr lang="hu-HU" dirty="0" smtClean="0"/>
              <a:t>2. </a:t>
            </a:r>
            <a:r>
              <a:rPr lang="hu-HU" dirty="0" err="1" smtClean="0"/>
              <a:t>Gyermekkortörténeti</a:t>
            </a:r>
            <a:r>
              <a:rPr lang="hu-HU" dirty="0" smtClean="0"/>
              <a:t> megközelítés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763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39552" y="1435100"/>
            <a:ext cx="8147248" cy="46910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Egy adott történeti kor, kultúrkör gyermekkorral kapcsolatos nézetei, attitűdjei több síkon megragadható összetett elméleti konstrukcióvá szerveződnek az idők folyamán.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Ez az eszmerendszer, a gyermekszemlélet az analitikus elemzés céljából két alkotórészre bontható.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E kettő közül az egyik a gyermekkép, a másik pedig a gyermekfelfogás.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2.1. A gyermekszemlélet(</a:t>
            </a:r>
            <a:r>
              <a:rPr lang="hu-HU" dirty="0" err="1">
                <a:solidFill>
                  <a:srgbClr val="FFFF66"/>
                </a:solidFill>
                <a:cs typeface="Times New Roman" panose="02020603050405020304" pitchFamily="18" charset="0"/>
              </a:rPr>
              <a:t>ek</a:t>
            </a: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) története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372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47989" y="1435100"/>
            <a:ext cx="8238811" cy="51622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gyermekkép önmagában is komplex. Benne a gyermekkel kapcsolatos gondolatok, vélekedések elvont ideák formájában öltenek testet.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A gyermek ezen a síkon többnyire eszményített, gyakran mitizált alakban jelenik meg az adott korszak kultúrájában.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A gyermekkép a normativitás elemét is tartalmazza: az idealizált gyermek tulajdonságait írja le.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Tükrözi, amilyennek látni szerették volna, amilyenné alakítani kívánták a felnőtt generációk koruk gyermekeit.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Olyan elméleti konstrukció, amely az emberalakítás, a „</a:t>
            </a:r>
            <a:r>
              <a:rPr lang="hu-HU" dirty="0" err="1"/>
              <a:t>pedagogikum</a:t>
            </a:r>
            <a:r>
              <a:rPr lang="hu-HU" dirty="0"/>
              <a:t>” társadalmi szinten megfogalmazódó igényét is kifejezi.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2.1.1. Gyermekkép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339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11560" y="1435100"/>
            <a:ext cx="8075240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gyermekfelfogás ezzel szemben ezer szállal kötődik a gyermeknevelés hétköznapi gyakorlatához.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Gyűjtőfogalma azoknak a gyermekre vonatkozó vélekedéseknek, amelyek a köznapi tudat szintjén jelennek meg, és leíró jellegüknél fogva nélkülözik az idealizálás, mitizálás mozzanatát.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Tapasztalati anyaga az emberek közötti közvetlen kapcsolatokból, például a családi nevelés és az iskolai élet hétköznapjaiból származik.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Rekonstruálásának egy lehetséges útja az adott korszak konkrét nevelői gyakorlatának és a pedagógiai kézikönyvek szerzői által előírt nevelési módszereknek a vizsgálata.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2.1.2.Gyermekfelfogás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481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39552" y="1435100"/>
            <a:ext cx="8147248" cy="46910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tizenkilencedik században közkézen forgó magyar neveléstani tankönyvek és kézikönyvek közül </a:t>
            </a:r>
            <a:r>
              <a:rPr lang="hu-HU" i="1" dirty="0">
                <a:cs typeface="Times New Roman" panose="02020603050405020304" pitchFamily="18" charset="0"/>
              </a:rPr>
              <a:t>húsz</a:t>
            </a:r>
            <a:r>
              <a:rPr lang="hu-HU" dirty="0">
                <a:cs typeface="Times New Roman" panose="02020603050405020304" pitchFamily="18" charset="0"/>
              </a:rPr>
              <a:t> műnek a tartalmát vizsgáltam. </a:t>
            </a:r>
          </a:p>
          <a:p>
            <a:pPr>
              <a:lnSpc>
                <a:spcPct val="8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művek túlnyomó többsége pragmatikus szempontok szerint írt </a:t>
            </a:r>
            <a:r>
              <a:rPr lang="hu-HU" i="1" dirty="0">
                <a:cs typeface="Times New Roman" panose="02020603050405020304" pitchFamily="18" charset="0"/>
              </a:rPr>
              <a:t>tankönyv</a:t>
            </a:r>
            <a:r>
              <a:rPr lang="hu-HU" dirty="0">
                <a:cs typeface="Times New Roman" panose="02020603050405020304" pitchFamily="18" charset="0"/>
              </a:rPr>
              <a:t>, kisebb hányaduk pedig a korabeli neveléstudomány reprezentatív </a:t>
            </a:r>
            <a:r>
              <a:rPr lang="hu-HU" i="1" dirty="0">
                <a:cs typeface="Times New Roman" panose="02020603050405020304" pitchFamily="18" charset="0"/>
              </a:rPr>
              <a:t>alapművei</a:t>
            </a:r>
            <a:r>
              <a:rPr lang="hu-HU" dirty="0">
                <a:cs typeface="Times New Roman" panose="02020603050405020304" pitchFamily="18" charset="0"/>
              </a:rPr>
              <a:t> közül került ki. </a:t>
            </a:r>
          </a:p>
          <a:p>
            <a:pPr>
              <a:lnSpc>
                <a:spcPct val="8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forrásokat a „</a:t>
            </a:r>
            <a:r>
              <a:rPr lang="hu-HU" i="1" dirty="0">
                <a:cs typeface="Times New Roman" panose="02020603050405020304" pitchFamily="18" charset="0"/>
              </a:rPr>
              <a:t>duális</a:t>
            </a:r>
            <a:r>
              <a:rPr lang="hu-HU" dirty="0">
                <a:cs typeface="Times New Roman" panose="02020603050405020304" pitchFamily="18" charset="0"/>
              </a:rPr>
              <a:t>” gyermekszemlélet-elemzés módszerével dolgoztam fel.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44624"/>
            <a:ext cx="6428267" cy="86409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 Egy példa: 19. századi magyar forrásanyag elemzése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593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11560" y="1435100"/>
            <a:ext cx="8075240" cy="4691063"/>
          </a:xfrm>
        </p:spPr>
        <p:txBody>
          <a:bodyPr>
            <a:normAutofit fontScale="85000" lnSpcReduction="20000"/>
          </a:bodyPr>
          <a:lstStyle/>
          <a:p>
            <a:r>
              <a:rPr lang="hu-HU" dirty="0">
                <a:cs typeface="Times New Roman" panose="02020603050405020304" pitchFamily="18" charset="0"/>
              </a:rPr>
              <a:t>Perlaki Dávid</a:t>
            </a:r>
            <a:r>
              <a:rPr lang="hu-HU" i="1" dirty="0">
                <a:cs typeface="Times New Roman" panose="02020603050405020304" pitchFamily="18" charset="0"/>
              </a:rPr>
              <a:t>: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A’ gyermekeknek jó nevelésekről való rövid oktatás.</a:t>
            </a:r>
            <a:r>
              <a:rPr lang="hu-HU" dirty="0">
                <a:cs typeface="Times New Roman" panose="02020603050405020304" pitchFamily="18" charset="0"/>
              </a:rPr>
              <a:t> Komárom, 1791.</a:t>
            </a:r>
          </a:p>
          <a:p>
            <a:r>
              <a:rPr lang="hu-HU" dirty="0">
                <a:cs typeface="Times New Roman" panose="02020603050405020304" pitchFamily="18" charset="0"/>
              </a:rPr>
              <a:t>Tóth Pápai Mihály</a:t>
            </a:r>
            <a:r>
              <a:rPr lang="hu-HU" i="1" dirty="0">
                <a:cs typeface="Times New Roman" panose="02020603050405020304" pitchFamily="18" charset="0"/>
              </a:rPr>
              <a:t>: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 err="1">
                <a:cs typeface="Times New Roman" panose="02020603050405020304" pitchFamily="18" charset="0"/>
              </a:rPr>
              <a:t>Gyermek-Nevelésre</a:t>
            </a:r>
            <a:r>
              <a:rPr lang="hu-HU" i="1" dirty="0">
                <a:cs typeface="Times New Roman" panose="02020603050405020304" pitchFamily="18" charset="0"/>
              </a:rPr>
              <a:t> Vezető </a:t>
            </a:r>
            <a:r>
              <a:rPr lang="hu-HU" i="1" dirty="0" err="1">
                <a:cs typeface="Times New Roman" panose="02020603050405020304" pitchFamily="18" charset="0"/>
              </a:rPr>
              <a:t>Út-Mutatás</a:t>
            </a:r>
            <a:r>
              <a:rPr lang="hu-HU" dirty="0">
                <a:cs typeface="Times New Roman" panose="02020603050405020304" pitchFamily="18" charset="0"/>
              </a:rPr>
              <a:t>. Kassa, 1797.</a:t>
            </a:r>
          </a:p>
          <a:p>
            <a:r>
              <a:rPr lang="hu-HU" dirty="0">
                <a:cs typeface="Times New Roman" panose="02020603050405020304" pitchFamily="18" charset="0"/>
              </a:rPr>
              <a:t>A. H. </a:t>
            </a:r>
            <a:r>
              <a:rPr lang="hu-HU" dirty="0" err="1">
                <a:cs typeface="Times New Roman" panose="02020603050405020304" pitchFamily="18" charset="0"/>
              </a:rPr>
              <a:t>Niemeyer</a:t>
            </a:r>
            <a:r>
              <a:rPr lang="hu-HU" dirty="0">
                <a:cs typeface="Times New Roman" panose="02020603050405020304" pitchFamily="18" charset="0"/>
              </a:rPr>
              <a:t> - Ángyán János</a:t>
            </a:r>
            <a:r>
              <a:rPr lang="hu-HU" i="1" dirty="0">
                <a:cs typeface="Times New Roman" panose="02020603050405020304" pitchFamily="18" charset="0"/>
              </a:rPr>
              <a:t>: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Nevelés és tanítás tudomány a’ szülék, a’ házi és oskolai </a:t>
            </a:r>
            <a:r>
              <a:rPr lang="hu-HU" i="1" dirty="0" err="1">
                <a:cs typeface="Times New Roman" panose="02020603050405020304" pitchFamily="18" charset="0"/>
              </a:rPr>
              <a:t>tanitók</a:t>
            </a:r>
            <a:r>
              <a:rPr lang="hu-HU" i="1" dirty="0">
                <a:cs typeface="Times New Roman" panose="02020603050405020304" pitchFamily="18" charset="0"/>
              </a:rPr>
              <a:t>’ számára</a:t>
            </a:r>
            <a:r>
              <a:rPr lang="hu-HU" dirty="0">
                <a:cs typeface="Times New Roman" panose="02020603050405020304" pitchFamily="18" charset="0"/>
              </a:rPr>
              <a:t>. Pest, 1822. </a:t>
            </a:r>
          </a:p>
          <a:p>
            <a:r>
              <a:rPr lang="hu-HU" dirty="0" err="1">
                <a:cs typeface="Times New Roman" panose="02020603050405020304" pitchFamily="18" charset="0"/>
              </a:rPr>
              <a:t>Szilasy</a:t>
            </a:r>
            <a:r>
              <a:rPr lang="hu-HU" dirty="0">
                <a:cs typeface="Times New Roman" panose="02020603050405020304" pitchFamily="18" charset="0"/>
              </a:rPr>
              <a:t> János</a:t>
            </a:r>
            <a:r>
              <a:rPr lang="hu-HU" i="1" dirty="0">
                <a:cs typeface="Times New Roman" panose="02020603050405020304" pitchFamily="18" charset="0"/>
              </a:rPr>
              <a:t>: A nevelés tudománya. Buda, 1827.</a:t>
            </a:r>
            <a:r>
              <a:rPr lang="hu-HU" dirty="0">
                <a:cs typeface="Times New Roman" panose="02020603050405020304" pitchFamily="18" charset="0"/>
              </a:rPr>
              <a:t>  </a:t>
            </a:r>
          </a:p>
          <a:p>
            <a:r>
              <a:rPr lang="hu-HU" dirty="0" err="1">
                <a:cs typeface="Times New Roman" panose="02020603050405020304" pitchFamily="18" charset="0"/>
              </a:rPr>
              <a:t>Márkl</a:t>
            </a:r>
            <a:r>
              <a:rPr lang="hu-HU" dirty="0">
                <a:cs typeface="Times New Roman" panose="02020603050405020304" pitchFamily="18" charset="0"/>
              </a:rPr>
              <a:t> József : </a:t>
            </a:r>
            <a:r>
              <a:rPr lang="hu-HU" i="1" dirty="0">
                <a:cs typeface="Times New Roman" panose="02020603050405020304" pitchFamily="18" charset="0"/>
              </a:rPr>
              <a:t>Neveléstan.</a:t>
            </a:r>
            <a:r>
              <a:rPr lang="hu-HU" dirty="0">
                <a:cs typeface="Times New Roman" panose="02020603050405020304" pitchFamily="18" charset="0"/>
              </a:rPr>
              <a:t> Pest, 1843.  </a:t>
            </a:r>
          </a:p>
          <a:p>
            <a:r>
              <a:rPr lang="hu-HU" dirty="0">
                <a:cs typeface="Times New Roman" panose="02020603050405020304" pitchFamily="18" charset="0"/>
              </a:rPr>
              <a:t>Beke Kristóf: </a:t>
            </a:r>
            <a:r>
              <a:rPr lang="hu-HU" i="1" dirty="0">
                <a:cs typeface="Times New Roman" panose="02020603050405020304" pitchFamily="18" charset="0"/>
              </a:rPr>
              <a:t>Kézikönyv a’ falusi oskolamesterek’ számára</a:t>
            </a:r>
            <a:r>
              <a:rPr lang="hu-HU" dirty="0">
                <a:cs typeface="Times New Roman" panose="02020603050405020304" pitchFamily="18" charset="0"/>
              </a:rPr>
              <a:t>.  Buda, 1844.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611560" y="188640"/>
            <a:ext cx="5519365" cy="864096"/>
          </a:xfrm>
        </p:spPr>
        <p:txBody>
          <a:bodyPr/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3.2. A vizsgált művek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479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755576" y="1435100"/>
            <a:ext cx="7931224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hu-HU" dirty="0" err="1">
                <a:cs typeface="Times New Roman" panose="02020603050405020304" pitchFamily="18" charset="0"/>
              </a:rPr>
              <a:t>Lesnyánszky</a:t>
            </a:r>
            <a:r>
              <a:rPr lang="hu-HU" dirty="0">
                <a:cs typeface="Times New Roman" panose="02020603050405020304" pitchFamily="18" charset="0"/>
              </a:rPr>
              <a:t> András</a:t>
            </a:r>
            <a:r>
              <a:rPr lang="hu-HU" i="1" dirty="0">
                <a:cs typeface="Times New Roman" panose="02020603050405020304" pitchFamily="18" charset="0"/>
              </a:rPr>
              <a:t>: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Didaktika és </a:t>
            </a:r>
            <a:r>
              <a:rPr lang="hu-HU" i="1" dirty="0" err="1">
                <a:cs typeface="Times New Roman" panose="02020603050405020304" pitchFamily="18" charset="0"/>
              </a:rPr>
              <a:t>methodika</a:t>
            </a:r>
            <a:r>
              <a:rPr lang="hu-HU" i="1" dirty="0">
                <a:cs typeface="Times New Roman" panose="02020603050405020304" pitchFamily="18" charset="0"/>
              </a:rPr>
              <a:t>.</a:t>
            </a:r>
            <a:r>
              <a:rPr lang="hu-HU" dirty="0">
                <a:cs typeface="Times New Roman" panose="02020603050405020304" pitchFamily="18" charset="0"/>
              </a:rPr>
              <a:t> Nagyvárad, 1832.</a:t>
            </a:r>
          </a:p>
          <a:p>
            <a:pPr>
              <a:lnSpc>
                <a:spcPct val="90000"/>
              </a:lnSpc>
            </a:pPr>
            <a:r>
              <a:rPr lang="hu-HU" dirty="0" err="1">
                <a:cs typeface="Times New Roman" panose="02020603050405020304" pitchFamily="18" charset="0"/>
              </a:rPr>
              <a:t>Warga</a:t>
            </a:r>
            <a:r>
              <a:rPr lang="hu-HU" dirty="0">
                <a:cs typeface="Times New Roman" panose="02020603050405020304" pitchFamily="18" charset="0"/>
              </a:rPr>
              <a:t> János</a:t>
            </a:r>
            <a:r>
              <a:rPr lang="hu-HU" i="1" dirty="0">
                <a:cs typeface="Times New Roman" panose="02020603050405020304" pitchFamily="18" charset="0"/>
              </a:rPr>
              <a:t>: Vezérkönyv az elemi nevelés- és tanításra.</a:t>
            </a:r>
            <a:r>
              <a:rPr lang="hu-HU" dirty="0">
                <a:cs typeface="Times New Roman" panose="02020603050405020304" pitchFamily="18" charset="0"/>
              </a:rPr>
              <a:t> Buda, 1837-38. </a:t>
            </a: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Majer István</a:t>
            </a:r>
            <a:r>
              <a:rPr lang="hu-HU" i="1" dirty="0">
                <a:cs typeface="Times New Roman" panose="02020603050405020304" pitchFamily="18" charset="0"/>
              </a:rPr>
              <a:t>: Népneveléstan. Buda, 1844.</a:t>
            </a: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Rendek József</a:t>
            </a:r>
            <a:r>
              <a:rPr lang="hu-HU" i="1" dirty="0">
                <a:cs typeface="Times New Roman" panose="02020603050405020304" pitchFamily="18" charset="0"/>
              </a:rPr>
              <a:t>: Tanítás-mód </a:t>
            </a:r>
            <a:r>
              <a:rPr lang="hu-HU" i="1" dirty="0" err="1">
                <a:cs typeface="Times New Roman" panose="02020603050405020304" pitchFamily="18" charset="0"/>
              </a:rPr>
              <a:t>várasi</a:t>
            </a:r>
            <a:r>
              <a:rPr lang="hu-HU" i="1" dirty="0">
                <a:cs typeface="Times New Roman" panose="02020603050405020304" pitchFamily="18" charset="0"/>
              </a:rPr>
              <a:t>, ’s falusi elemi iskola-tanítók és mesterképző intézetek használatára.</a:t>
            </a:r>
            <a:r>
              <a:rPr lang="hu-HU" dirty="0">
                <a:cs typeface="Times New Roman" panose="02020603050405020304" pitchFamily="18" charset="0"/>
              </a:rPr>
              <a:t> Pest, 1846.</a:t>
            </a:r>
          </a:p>
          <a:p>
            <a:pPr>
              <a:lnSpc>
                <a:spcPct val="90000"/>
              </a:lnSpc>
            </a:pPr>
            <a:r>
              <a:rPr lang="hu-HU" dirty="0" err="1">
                <a:cs typeface="Times New Roman" panose="02020603050405020304" pitchFamily="18" charset="0"/>
              </a:rPr>
              <a:t>Beély</a:t>
            </a:r>
            <a:r>
              <a:rPr lang="hu-HU" dirty="0">
                <a:cs typeface="Times New Roman" panose="02020603050405020304" pitchFamily="18" charset="0"/>
              </a:rPr>
              <a:t> Fidél</a:t>
            </a:r>
            <a:r>
              <a:rPr lang="hu-HU" i="1" dirty="0">
                <a:cs typeface="Times New Roman" panose="02020603050405020304" pitchFamily="18" charset="0"/>
              </a:rPr>
              <a:t>: Alapnézetek a’ nevelés, és leendő nevelő, s tanítóról. </a:t>
            </a:r>
            <a:r>
              <a:rPr lang="hu-HU" dirty="0">
                <a:cs typeface="Times New Roman" panose="02020603050405020304" pitchFamily="18" charset="0"/>
              </a:rPr>
              <a:t>Pozsony, 1848.</a:t>
            </a:r>
          </a:p>
          <a:p>
            <a:pPr>
              <a:lnSpc>
                <a:spcPct val="90000"/>
              </a:lnSpc>
            </a:pPr>
            <a:r>
              <a:rPr lang="hu-HU" dirty="0" err="1">
                <a:cs typeface="Times New Roman" panose="02020603050405020304" pitchFamily="18" charset="0"/>
              </a:rPr>
              <a:t>Peregriny</a:t>
            </a:r>
            <a:r>
              <a:rPr lang="hu-HU" dirty="0">
                <a:cs typeface="Times New Roman" panose="02020603050405020304" pitchFamily="18" charset="0"/>
              </a:rPr>
              <a:t> Elek</a:t>
            </a:r>
            <a:r>
              <a:rPr lang="hu-HU" i="1" dirty="0">
                <a:cs typeface="Times New Roman" panose="02020603050405020304" pitchFamily="18" charset="0"/>
              </a:rPr>
              <a:t>: Általános neveléstan</a:t>
            </a:r>
            <a:r>
              <a:rPr lang="hu-HU" dirty="0">
                <a:cs typeface="Times New Roman" panose="02020603050405020304" pitchFamily="18" charset="0"/>
              </a:rPr>
              <a:t>. Pest, 1864.</a:t>
            </a: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Bárány Ignác</a:t>
            </a:r>
            <a:r>
              <a:rPr lang="hu-HU" i="1" dirty="0">
                <a:cs typeface="Times New Roman" panose="02020603050405020304" pitchFamily="18" charset="0"/>
              </a:rPr>
              <a:t>: Tanítók könyve. Rendszeres kalauz a nevelés és tanítás vezetésére. </a:t>
            </a:r>
            <a:r>
              <a:rPr lang="hu-HU" dirty="0">
                <a:cs typeface="Times New Roman" panose="02020603050405020304" pitchFamily="18" charset="0"/>
              </a:rPr>
              <a:t>Pest, 1866.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818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99592" y="1435100"/>
            <a:ext cx="7787208" cy="46910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</a:pPr>
            <a:r>
              <a:rPr lang="hu-HU" dirty="0" err="1">
                <a:cs typeface="Times New Roman" panose="02020603050405020304" pitchFamily="18" charset="0"/>
              </a:rPr>
              <a:t>Mennyey</a:t>
            </a:r>
            <a:r>
              <a:rPr lang="hu-HU" dirty="0">
                <a:cs typeface="Times New Roman" panose="02020603050405020304" pitchFamily="18" charset="0"/>
              </a:rPr>
              <a:t> József</a:t>
            </a:r>
            <a:r>
              <a:rPr lang="hu-HU" i="1" dirty="0">
                <a:cs typeface="Times New Roman" panose="02020603050405020304" pitchFamily="18" charset="0"/>
              </a:rPr>
              <a:t>: Nevelés- és tanítástan. </a:t>
            </a:r>
            <a:r>
              <a:rPr lang="hu-HU" dirty="0">
                <a:cs typeface="Times New Roman" panose="02020603050405020304" pitchFamily="18" charset="0"/>
              </a:rPr>
              <a:t>Budapest, 1875.</a:t>
            </a:r>
            <a:r>
              <a:rPr lang="hu-HU" i="1" dirty="0"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hu-HU" dirty="0" err="1">
                <a:cs typeface="Times New Roman" panose="02020603050405020304" pitchFamily="18" charset="0"/>
              </a:rPr>
              <a:t>Garamszeghy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dirty="0" err="1">
                <a:cs typeface="Times New Roman" panose="02020603050405020304" pitchFamily="18" charset="0"/>
              </a:rPr>
              <a:t>Lubrich</a:t>
            </a:r>
            <a:r>
              <a:rPr lang="hu-HU" dirty="0">
                <a:cs typeface="Times New Roman" panose="02020603050405020304" pitchFamily="18" charset="0"/>
              </a:rPr>
              <a:t> Ágost</a:t>
            </a:r>
            <a:r>
              <a:rPr lang="hu-HU" i="1" dirty="0">
                <a:cs typeface="Times New Roman" panose="02020603050405020304" pitchFamily="18" charset="0"/>
              </a:rPr>
              <a:t>: Neveléstudomány. </a:t>
            </a:r>
            <a:r>
              <a:rPr lang="hu-HU" dirty="0">
                <a:cs typeface="Times New Roman" panose="02020603050405020304" pitchFamily="18" charset="0"/>
              </a:rPr>
              <a:t>Budapest, 1878.</a:t>
            </a: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Felméri Lajos</a:t>
            </a:r>
            <a:r>
              <a:rPr lang="hu-HU" i="1" dirty="0">
                <a:cs typeface="Times New Roman" panose="02020603050405020304" pitchFamily="18" charset="0"/>
              </a:rPr>
              <a:t>: A neveléstudomány kézikönyve</a:t>
            </a:r>
            <a:r>
              <a:rPr lang="hu-HU" dirty="0">
                <a:cs typeface="Times New Roman" panose="02020603050405020304" pitchFamily="18" charset="0"/>
              </a:rPr>
              <a:t>. Kolozsvár, 1890.     </a:t>
            </a: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Kiss Áron és Öreg János:</a:t>
            </a:r>
            <a:r>
              <a:rPr lang="hu-HU" i="1" dirty="0">
                <a:cs typeface="Times New Roman" panose="02020603050405020304" pitchFamily="18" charset="0"/>
              </a:rPr>
              <a:t> Nevelés- és oktatástan. </a:t>
            </a:r>
            <a:r>
              <a:rPr lang="hu-HU" dirty="0">
                <a:cs typeface="Times New Roman" panose="02020603050405020304" pitchFamily="18" charset="0"/>
              </a:rPr>
              <a:t>Budapest, 1895.  </a:t>
            </a:r>
          </a:p>
          <a:p>
            <a:pPr>
              <a:lnSpc>
                <a:spcPct val="80000"/>
              </a:lnSpc>
            </a:pPr>
            <a:r>
              <a:rPr lang="hu-HU" dirty="0" err="1">
                <a:cs typeface="Times New Roman" panose="02020603050405020304" pitchFamily="18" charset="0"/>
              </a:rPr>
              <a:t>Emericzy</a:t>
            </a:r>
            <a:r>
              <a:rPr lang="hu-HU" dirty="0">
                <a:cs typeface="Times New Roman" panose="02020603050405020304" pitchFamily="18" charset="0"/>
              </a:rPr>
              <a:t> Géza: Népiskolai neveléstan. Budapest, 1882.</a:t>
            </a: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Erdődi János: Neveléstan tanítóképző-intézeti növendékek, tanítójelöltek és tanítók számára. Budapest, 1889.</a:t>
            </a: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Peres Sándor: Neveléstan. Budapest, 1904. 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5239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971600" y="1435100"/>
            <a:ext cx="7715200" cy="46910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A korabeli pedagógiai kézikönyvek </a:t>
            </a:r>
            <a:r>
              <a:rPr lang="hu-HU" i="1" dirty="0">
                <a:cs typeface="Times New Roman" panose="02020603050405020304" pitchFamily="18" charset="0"/>
              </a:rPr>
              <a:t>első fejezeteiben</a:t>
            </a:r>
            <a:r>
              <a:rPr lang="hu-HU" dirty="0">
                <a:cs typeface="Times New Roman" panose="02020603050405020304" pitchFamily="18" charset="0"/>
              </a:rPr>
              <a:t> a szerzők </a:t>
            </a:r>
            <a:r>
              <a:rPr lang="hu-HU" dirty="0" smtClean="0">
                <a:cs typeface="Times New Roman" panose="02020603050405020304" pitchFamily="18" charset="0"/>
              </a:rPr>
              <a:t>általában az </a:t>
            </a:r>
            <a:r>
              <a:rPr lang="hu-HU" dirty="0">
                <a:cs typeface="Times New Roman" panose="02020603050405020304" pitchFamily="18" charset="0"/>
              </a:rPr>
              <a:t>emberi nem </a:t>
            </a:r>
            <a:r>
              <a:rPr lang="hu-HU" i="1" dirty="0">
                <a:cs typeface="Times New Roman" panose="02020603050405020304" pitchFamily="18" charset="0"/>
              </a:rPr>
              <a:t>általános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 smtClean="0">
                <a:cs typeface="Times New Roman" panose="02020603050405020304" pitchFamily="18" charset="0"/>
              </a:rPr>
              <a:t>sajátosságaival </a:t>
            </a:r>
            <a:r>
              <a:rPr lang="hu-HU" dirty="0" smtClean="0">
                <a:cs typeface="Times New Roman" panose="02020603050405020304" pitchFamily="18" charset="0"/>
              </a:rPr>
              <a:t>foglalkoznak. </a:t>
            </a: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Ezek tükrözik a gyermekre vonatkozó, </a:t>
            </a:r>
            <a:r>
              <a:rPr lang="hu-HU" i="1" dirty="0">
                <a:cs typeface="Times New Roman" panose="02020603050405020304" pitchFamily="18" charset="0"/>
              </a:rPr>
              <a:t>elvont-eszmei síkon</a:t>
            </a:r>
            <a:r>
              <a:rPr lang="hu-HU" dirty="0">
                <a:cs typeface="Times New Roman" panose="02020603050405020304" pitchFamily="18" charset="0"/>
              </a:rPr>
              <a:t> megfogalmazódó elképzeléseiket, gyermekképüket is. </a:t>
            </a:r>
          </a:p>
          <a:p>
            <a:pPr>
              <a:lnSpc>
                <a:spcPct val="9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A gyermekkép </a:t>
            </a:r>
            <a:r>
              <a:rPr lang="hu-HU" i="1" dirty="0">
                <a:cs typeface="Times New Roman" panose="02020603050405020304" pitchFamily="18" charset="0"/>
              </a:rPr>
              <a:t>normatív</a:t>
            </a:r>
            <a:r>
              <a:rPr lang="hu-HU" dirty="0">
                <a:cs typeface="Times New Roman" panose="02020603050405020304" pitchFamily="18" charset="0"/>
              </a:rPr>
              <a:t>: kifejezi, hogy milyen távlati cél lebeg a gyermek neveléséről-oktatásáról értekező mű szerzője előtt.</a:t>
            </a:r>
          </a:p>
          <a:p>
            <a:pPr>
              <a:lnSpc>
                <a:spcPct val="9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u-HU" dirty="0">
                <a:cs typeface="Times New Roman" panose="02020603050405020304" pitchFamily="18" charset="0"/>
              </a:rPr>
              <a:t>A gyermek-imázs</a:t>
            </a:r>
            <a:r>
              <a:rPr lang="hu-HU" i="1" dirty="0">
                <a:cs typeface="Times New Roman" panose="02020603050405020304" pitchFamily="18" charset="0"/>
              </a:rPr>
              <a:t> </a:t>
            </a:r>
            <a:r>
              <a:rPr lang="hu-HU" dirty="0">
                <a:cs typeface="Times New Roman" panose="02020603050405020304" pitchFamily="18" charset="0"/>
              </a:rPr>
              <a:t>általában magában foglalja a </a:t>
            </a:r>
            <a:r>
              <a:rPr lang="hu-HU" dirty="0" smtClean="0">
                <a:cs typeface="Times New Roman" panose="02020603050405020304" pitchFamily="18" charset="0"/>
              </a:rPr>
              <a:t>„</a:t>
            </a:r>
            <a:r>
              <a:rPr lang="hu-HU" i="1" dirty="0" smtClean="0">
                <a:cs typeface="Times New Roman" panose="02020603050405020304" pitchFamily="18" charset="0"/>
              </a:rPr>
              <a:t>mítoszteremtés”</a:t>
            </a:r>
            <a:r>
              <a:rPr lang="hu-HU" dirty="0" smtClean="0">
                <a:cs typeface="Times New Roman" panose="02020603050405020304" pitchFamily="18" charset="0"/>
              </a:rPr>
              <a:t> </a:t>
            </a:r>
            <a:r>
              <a:rPr lang="hu-HU" dirty="0">
                <a:cs typeface="Times New Roman" panose="02020603050405020304" pitchFamily="18" charset="0"/>
              </a:rPr>
              <a:t>mozzanatát is.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683568" y="116632"/>
            <a:ext cx="7632848" cy="86409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3.3. A gyermekképre vonatkozó nézetek előfordulása a forrásszövegekben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0673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1700808"/>
            <a:ext cx="7859216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 kötetek nevelési módszertannal foglalkozó fejezeteiben gyakori a nevelési helyzetleírás, nevelési tanács, gyermeki viselkedésre vonatkozó vélekedés.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Ezek közvetlen információkkal szolgálnak a szerző gyakorlathoz kötődő  gyermekfelfogásáról.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gyermekfelfogás deskriptív: a tapasztalati szinten létező,  változtatásra szorulónak ítélt gyermeki sajátosságokat, „gyermekhibákat” veszi számba.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két síkon megfogalmazódó elméletek, koncepciók együtteséből rajzolódik ki a szerző gyermekszemlélete.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7056784" cy="86409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3.4. A gyermekfelfogásra utaló gondolatok lelőhelye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7414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27584" y="1340768"/>
            <a:ext cx="7776864" cy="46910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vizsgált művek többségében a humanizmusban gyökerező és a felvilágosodás pedagógiájában kiteljesedő embereszmény él tovább: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 lvl="1">
              <a:lnSpc>
                <a:spcPct val="80000"/>
              </a:lnSpc>
            </a:pPr>
            <a:r>
              <a:rPr lang="hu-HU" dirty="0"/>
              <a:t>Az ember kibontakozásra váró képességcsírákkal születik a világra.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 lvl="1">
              <a:lnSpc>
                <a:spcPct val="80000"/>
              </a:lnSpc>
            </a:pPr>
            <a:r>
              <a:rPr lang="hu-HU" dirty="0"/>
              <a:t>Nevelni, formálni kell, mert különben képességei elsorvadnak.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 lvl="1">
              <a:lnSpc>
                <a:spcPct val="80000"/>
              </a:lnSpc>
            </a:pPr>
            <a:r>
              <a:rPr lang="hu-HU" dirty="0"/>
              <a:t>Ki kell alakítani minden gyermekben azt a képességet, hogy uralkodjék zavaró vágyain, érzelmein, s tetteit mindig józan megfontolás irányítsa.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44624"/>
            <a:ext cx="7868427" cy="165618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  <a:t>3.5. Következtetések</a:t>
            </a:r>
            <a:b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</a:br>
            <a: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  <a:t>3.5.1. Az embereszmény és a nevelési cél: </a:t>
            </a:r>
            <a:b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</a:br>
            <a: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  <a:t/>
            </a:r>
            <a:br>
              <a:rPr lang="hu-HU" dirty="0" smtClean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1247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27584" y="1435100"/>
            <a:ext cx="7859216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Az ember nevelhetőségéről szóló toposz már Erasmusnál megjelenik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pedagógiai optimizmus  krédója legkifejezőbben mégis Kant pedagógiai előadásaiban fogalmazódik meg.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kanti pedagógia hatása a vizsgált korszakból származó magyar neveléstan könyvek többségében jól tetten érhető.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végső cél az ember magasrendű eszmények fényében történő erkölcsi fejlesztése, melynek része az állandó öntökéletesedésre való ösztönzés.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29776" y="188640"/>
            <a:ext cx="7076339" cy="11521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3.5.2. A humanisták és Kant hatása</a:t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/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4067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1435100"/>
            <a:ext cx="8003232" cy="46910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magasztos eszmények mellett gyakorlatias célok is szerepelnek e könyvek bevezető fejezeteiben: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Az erkölcsi fejlesztés csak az emberek közösségében, annak segítségével történhet.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A nevelési célkitűzés ezért kettős: embert és polgárt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u-HU" dirty="0"/>
              <a:t>	(„a társaságnak hasznos tagját”) kell formálni a gyermekből.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Különösen a század második felében írt könyvekben erősödik fel a  gyermekek társadalmasítása iránti igény.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Egyre érzékelhetőbbé válik Schleiermacher társadalompedagógia fejtegetéseinek recepciója (</a:t>
            </a:r>
            <a:r>
              <a:rPr lang="hu-HU" dirty="0" err="1"/>
              <a:t>Lubrich</a:t>
            </a:r>
            <a:r>
              <a:rPr lang="hu-HU" dirty="0"/>
              <a:t>, Felméri), és kezdik érzékeltetni hatásukat a </a:t>
            </a:r>
            <a:r>
              <a:rPr lang="hu-HU" dirty="0" err="1"/>
              <a:t>szociálpedagógiai</a:t>
            </a:r>
            <a:r>
              <a:rPr lang="hu-HU" dirty="0"/>
              <a:t> irányzatok is (Peres).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188640"/>
            <a:ext cx="6788307" cy="8640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3.5.3. Duális céltételezés </a:t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2432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27584" y="1435100"/>
            <a:ext cx="7859216" cy="4691063"/>
          </a:xfrm>
        </p:spPr>
        <p:txBody>
          <a:bodyPr>
            <a:normAutofit fontScale="85000" lnSpcReduction="10000"/>
          </a:bodyPr>
          <a:lstStyle/>
          <a:p>
            <a:r>
              <a:rPr lang="hu-HU" dirty="0">
                <a:cs typeface="Times New Roman" panose="02020603050405020304" pitchFamily="18" charset="0"/>
              </a:rPr>
              <a:t>A könyvek bevezető fejezeteiben filozófiai-antropológiai kérdéseket boncolgató </a:t>
            </a:r>
            <a:r>
              <a:rPr lang="hu-HU" i="1" dirty="0">
                <a:cs typeface="Times New Roman" panose="02020603050405020304" pitchFamily="18" charset="0"/>
              </a:rPr>
              <a:t>szerzők többsége</a:t>
            </a:r>
            <a:r>
              <a:rPr lang="hu-HU" dirty="0">
                <a:cs typeface="Times New Roman" panose="02020603050405020304" pitchFamily="18" charset="0"/>
              </a:rPr>
              <a:t> a </a:t>
            </a:r>
            <a:r>
              <a:rPr lang="hu-HU" i="1" dirty="0">
                <a:cs typeface="Times New Roman" panose="02020603050405020304" pitchFamily="18" charset="0"/>
              </a:rPr>
              <a:t>jövendő felnőttet</a:t>
            </a:r>
            <a:r>
              <a:rPr lang="hu-HU" dirty="0">
                <a:cs typeface="Times New Roman" panose="02020603050405020304" pitchFamily="18" charset="0"/>
              </a:rPr>
              <a:t> látja a gyermekben. </a:t>
            </a:r>
          </a:p>
          <a:p>
            <a:endParaRPr lang="hu-HU" dirty="0">
              <a:cs typeface="Times New Roman" panose="02020603050405020304" pitchFamily="18" charset="0"/>
            </a:endParaRPr>
          </a:p>
          <a:p>
            <a:r>
              <a:rPr lang="hu-HU" i="1" dirty="0">
                <a:cs typeface="Times New Roman" panose="02020603050405020304" pitchFamily="18" charset="0"/>
              </a:rPr>
              <a:t>Néhányan</a:t>
            </a:r>
            <a:r>
              <a:rPr lang="hu-HU" dirty="0">
                <a:cs typeface="Times New Roman" panose="02020603050405020304" pitchFamily="18" charset="0"/>
              </a:rPr>
              <a:t> azonban mélyrehatóan foglalkoznak a </a:t>
            </a:r>
            <a:r>
              <a:rPr lang="hu-HU" i="1" dirty="0">
                <a:cs typeface="Times New Roman" panose="02020603050405020304" pitchFamily="18" charset="0"/>
              </a:rPr>
              <a:t>gyermekkor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szépségeivel.</a:t>
            </a:r>
            <a:r>
              <a:rPr lang="hu-HU" dirty="0">
                <a:cs typeface="Times New Roman" panose="02020603050405020304" pitchFamily="18" charset="0"/>
              </a:rPr>
              <a:t> </a:t>
            </a:r>
          </a:p>
          <a:p>
            <a:endParaRPr lang="hu-HU" dirty="0">
              <a:cs typeface="Times New Roman" panose="02020603050405020304" pitchFamily="18" charset="0"/>
            </a:endParaRPr>
          </a:p>
          <a:p>
            <a:r>
              <a:rPr lang="hu-HU" dirty="0">
                <a:cs typeface="Times New Roman" panose="02020603050405020304" pitchFamily="18" charset="0"/>
              </a:rPr>
              <a:t>Ez utóbbiaknál jól érzékelhető a </a:t>
            </a:r>
            <a:r>
              <a:rPr lang="hu-HU" i="1" dirty="0">
                <a:cs typeface="Times New Roman" panose="02020603050405020304" pitchFamily="18" charset="0"/>
              </a:rPr>
              <a:t>német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romantika</a:t>
            </a:r>
            <a:r>
              <a:rPr lang="hu-HU" dirty="0">
                <a:cs typeface="Times New Roman" panose="02020603050405020304" pitchFamily="18" charset="0"/>
              </a:rPr>
              <a:t> íróinak (elsősorban </a:t>
            </a:r>
            <a:r>
              <a:rPr lang="hu-HU" i="1" dirty="0" err="1">
                <a:cs typeface="Times New Roman" panose="02020603050405020304" pitchFamily="18" charset="0"/>
              </a:rPr>
              <a:t>Moritz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 err="1">
                <a:cs typeface="Times New Roman" panose="02020603050405020304" pitchFamily="18" charset="0"/>
              </a:rPr>
              <a:t>Arndt</a:t>
            </a:r>
            <a:r>
              <a:rPr lang="hu-HU" dirty="0">
                <a:cs typeface="Times New Roman" panose="02020603050405020304" pitchFamily="18" charset="0"/>
              </a:rPr>
              <a:t>, </a:t>
            </a:r>
            <a:r>
              <a:rPr lang="hu-HU" i="1" dirty="0">
                <a:cs typeface="Times New Roman" panose="02020603050405020304" pitchFamily="18" charset="0"/>
              </a:rPr>
              <a:t>Jean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Paul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Richter</a:t>
            </a:r>
            <a:r>
              <a:rPr lang="hu-HU" dirty="0">
                <a:cs typeface="Times New Roman" panose="02020603050405020304" pitchFamily="18" charset="0"/>
              </a:rPr>
              <a:t> és </a:t>
            </a:r>
            <a:r>
              <a:rPr lang="hu-HU" i="1" dirty="0">
                <a:cs typeface="Times New Roman" panose="02020603050405020304" pitchFamily="18" charset="0"/>
              </a:rPr>
              <a:t>Friedrich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 err="1">
                <a:cs typeface="Times New Roman" panose="02020603050405020304" pitchFamily="18" charset="0"/>
              </a:rPr>
              <a:t>Fröbel</a:t>
            </a:r>
            <a:r>
              <a:rPr lang="hu-HU" dirty="0">
                <a:cs typeface="Times New Roman" panose="02020603050405020304" pitchFamily="18" charset="0"/>
              </a:rPr>
              <a:t>) hatása. </a:t>
            </a:r>
            <a:endParaRPr lang="hu-HU" i="1" dirty="0"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44624"/>
            <a:ext cx="7724411" cy="86409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3.5.4. A gyermekkép jellemzői, változásai</a:t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4745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755576" y="1435100"/>
            <a:ext cx="7632848" cy="46910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század folyamán a gyermekkép </a:t>
            </a:r>
            <a:r>
              <a:rPr lang="hu-HU" i="1" dirty="0">
                <a:cs typeface="Times New Roman" panose="02020603050405020304" pitchFamily="18" charset="0"/>
              </a:rPr>
              <a:t>lassú átformálódáson megy keresztül. </a:t>
            </a:r>
          </a:p>
          <a:p>
            <a:pPr>
              <a:lnSpc>
                <a:spcPct val="80000"/>
              </a:lnSpc>
            </a:pPr>
            <a:endParaRPr lang="hu-HU" i="1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</a:t>
            </a:r>
            <a:r>
              <a:rPr lang="hu-HU" dirty="0" err="1">
                <a:cs typeface="Times New Roman" panose="02020603050405020304" pitchFamily="18" charset="0"/>
              </a:rPr>
              <a:t>humanista-aufklérista</a:t>
            </a:r>
            <a:r>
              <a:rPr lang="hu-HU" dirty="0">
                <a:cs typeface="Times New Roman" panose="02020603050405020304" pitchFamily="18" charset="0"/>
              </a:rPr>
              <a:t> eredetű emberi „</a:t>
            </a:r>
            <a:r>
              <a:rPr lang="hu-HU" dirty="0" err="1">
                <a:cs typeface="Times New Roman" panose="02020603050405020304" pitchFamily="18" charset="0"/>
              </a:rPr>
              <a:t>dignitás-toposz</a:t>
            </a:r>
            <a:r>
              <a:rPr lang="hu-HU" dirty="0">
                <a:cs typeface="Times New Roman" panose="02020603050405020304" pitchFamily="18" charset="0"/>
              </a:rPr>
              <a:t>” és a romantika költői „gyermek-érzékenysége” a 19. század utolsó évtizedeire átadja helyét egy jóval </a:t>
            </a:r>
            <a:r>
              <a:rPr lang="hu-HU" i="1" dirty="0">
                <a:cs typeface="Times New Roman" panose="02020603050405020304" pitchFamily="18" charset="0"/>
              </a:rPr>
              <a:t>puritánabb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felfogásnak</a:t>
            </a:r>
            <a:r>
              <a:rPr lang="hu-HU" dirty="0">
                <a:cs typeface="Times New Roman" panose="02020603050405020304" pitchFamily="18" charset="0"/>
              </a:rPr>
              <a:t>, amelyből már eltűnik az általános emberi méltóság vagy a gyermekben szunnyadó őserő csodálata. </a:t>
            </a:r>
          </a:p>
          <a:p>
            <a:pPr>
              <a:lnSpc>
                <a:spcPct val="8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századforduló  tankönyvszerzői pragmatikusan közelítenek a nevelés fő témáihoz: a gyermeket társadalmasításra váró teremtményként látják. (Peres: „Társadalmasítás-tan”)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5622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27584" y="1435100"/>
            <a:ext cx="7859216" cy="46910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Valamennyi vizsgált kézikönyv és tankönyv behatóan foglalkozik a nevelés módszertanával.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A jutalmazás és büntetés fajtáival, alkalmazásuk körülményeivel taglaló fejezetek tartalma és hangvétele jóval kevésbé magasztos, mint az emberi </a:t>
            </a:r>
            <a:r>
              <a:rPr lang="hu-HU" dirty="0" err="1"/>
              <a:t>dignitást</a:t>
            </a:r>
            <a:r>
              <a:rPr lang="hu-HU" dirty="0"/>
              <a:t> hangsúlyozó bevezető fejezetek. </a:t>
            </a:r>
          </a:p>
          <a:p>
            <a:pPr>
              <a:lnSpc>
                <a:spcPct val="80000"/>
              </a:lnSpc>
            </a:pPr>
            <a:endParaRPr lang="hu-HU" dirty="0"/>
          </a:p>
          <a:p>
            <a:pPr>
              <a:lnSpc>
                <a:spcPct val="80000"/>
              </a:lnSpc>
            </a:pPr>
            <a:r>
              <a:rPr lang="hu-HU" dirty="0"/>
              <a:t>Érdekes paradoxon: a tankönyvek bevezető részei mintha nem is ugyanazon lény nevelését taglalnák, mint akiről  később írnak.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u-HU" dirty="0"/>
              <a:t> 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971600" y="404664"/>
            <a:ext cx="6336704" cy="864096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3.5.5. A büntetés „hipertrófiája” </a:t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/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700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0" y="1435100"/>
            <a:ext cx="8686800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 jutalmazással és büntetéssel, ezen belül is a testi fenyíték alkalmazásával foglalkozó tanácsok érzékeltetik, hogy milyennek látták a szerzők a gyereket a maga konkrét valóságában.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húsz kötet közül kettő akad, amelynek szerzője – Majer István és Peres Sándor – megtiltja a testi fenyíték pedagógiai célú alkalmazását. Egy tankönyvíró pedig – Erdődi János – kifejezetten hasznos nevelési módszernek tartja.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A század során nem történt lényegi változás a fizikai büntetés iránti attitűdben. Használatának legitimitását a vizsgált kézikönyvek és tankönyvek szerzőinek túlnyomó többsége nem kérdőjelezi meg.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1961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39552" y="1435100"/>
            <a:ext cx="8147248" cy="46910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hu-HU" i="1" dirty="0" err="1">
                <a:cs typeface="Times New Roman" panose="02020603050405020304" pitchFamily="18" charset="0"/>
              </a:rPr>
              <a:t>Reinhard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 err="1">
                <a:cs typeface="Times New Roman" panose="02020603050405020304" pitchFamily="18" charset="0"/>
              </a:rPr>
              <a:t>Spree</a:t>
            </a:r>
            <a:r>
              <a:rPr lang="hu-HU" dirty="0">
                <a:cs typeface="Times New Roman" panose="02020603050405020304" pitchFamily="18" charset="0"/>
              </a:rPr>
              <a:t> a 19. századi német pediáterek művei alapján a szocializációs stílus megváltozásáról ír: a „</a:t>
            </a:r>
            <a:r>
              <a:rPr lang="hu-HU" i="1" dirty="0">
                <a:cs typeface="Times New Roman" panose="02020603050405020304" pitchFamily="18" charset="0"/>
              </a:rPr>
              <a:t>gyengédség</a:t>
            </a:r>
            <a:r>
              <a:rPr lang="hu-HU" dirty="0">
                <a:cs typeface="Times New Roman" panose="02020603050405020304" pitchFamily="18" charset="0"/>
              </a:rPr>
              <a:t>” helyére „</a:t>
            </a:r>
            <a:r>
              <a:rPr lang="hu-HU" i="1" dirty="0">
                <a:cs typeface="Times New Roman" panose="02020603050405020304" pitchFamily="18" charset="0"/>
              </a:rPr>
              <a:t>rendszeretet</a:t>
            </a:r>
            <a:r>
              <a:rPr lang="hu-HU" dirty="0">
                <a:cs typeface="Times New Roman" panose="02020603050405020304" pitchFamily="18" charset="0"/>
              </a:rPr>
              <a:t>” lép. </a:t>
            </a:r>
          </a:p>
          <a:p>
            <a:pPr>
              <a:lnSpc>
                <a:spcPct val="8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Nálunk is tapasztalható hasonló jelenség, de </a:t>
            </a:r>
            <a:r>
              <a:rPr lang="hu-HU" i="1" dirty="0">
                <a:cs typeface="Times New Roman" panose="02020603050405020304" pitchFamily="18" charset="0"/>
              </a:rPr>
              <a:t>csak az elvont gyermekkép, a gyermekeszmény</a:t>
            </a:r>
            <a:r>
              <a:rPr lang="hu-HU" dirty="0">
                <a:cs typeface="Times New Roman" panose="02020603050405020304" pitchFamily="18" charset="0"/>
              </a:rPr>
              <a:t> változásában. A végletesen optimista kicsengésű, helyenként romantikus gyermekkultusz-elemeket tartalmazó 19. század eleji gyermekkép érzékelhető „</a:t>
            </a:r>
            <a:r>
              <a:rPr lang="hu-HU" i="1" dirty="0" err="1">
                <a:cs typeface="Times New Roman" panose="02020603050405020304" pitchFamily="18" charset="0"/>
              </a:rPr>
              <a:t>objektiválódáson</a:t>
            </a:r>
            <a:r>
              <a:rPr lang="hu-HU" dirty="0">
                <a:cs typeface="Times New Roman" panose="02020603050405020304" pitchFamily="18" charset="0"/>
              </a:rPr>
              <a:t>” ment keresztül a század végéig. </a:t>
            </a:r>
          </a:p>
          <a:p>
            <a:pPr>
              <a:lnSpc>
                <a:spcPct val="80000"/>
              </a:lnSpc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hu-HU" dirty="0">
                <a:cs typeface="Times New Roman" panose="02020603050405020304" pitchFamily="18" charset="0"/>
              </a:rPr>
              <a:t>A </a:t>
            </a:r>
            <a:r>
              <a:rPr lang="hu-HU" i="1" dirty="0">
                <a:cs typeface="Times New Roman" panose="02020603050405020304" pitchFamily="18" charset="0"/>
              </a:rPr>
              <a:t>gyermekfelfogás </a:t>
            </a:r>
            <a:r>
              <a:rPr lang="hu-HU" dirty="0">
                <a:cs typeface="Times New Roman" panose="02020603050405020304" pitchFamily="18" charset="0"/>
              </a:rPr>
              <a:t>terén </a:t>
            </a:r>
            <a:r>
              <a:rPr lang="hu-HU" i="1" dirty="0">
                <a:cs typeface="Times New Roman" panose="02020603050405020304" pitchFamily="18" charset="0"/>
              </a:rPr>
              <a:t>nem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érzékelhető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ilyen</a:t>
            </a:r>
            <a:r>
              <a:rPr lang="hu-HU" dirty="0">
                <a:cs typeface="Times New Roman" panose="02020603050405020304" pitchFamily="18" charset="0"/>
              </a:rPr>
              <a:t> </a:t>
            </a:r>
            <a:r>
              <a:rPr lang="hu-HU" i="1" dirty="0">
                <a:cs typeface="Times New Roman" panose="02020603050405020304" pitchFamily="18" charset="0"/>
              </a:rPr>
              <a:t>átformálódás</a:t>
            </a:r>
            <a:r>
              <a:rPr lang="hu-HU" dirty="0">
                <a:cs typeface="Times New Roman" panose="02020603050405020304" pitchFamily="18" charset="0"/>
              </a:rPr>
              <a:t>. Majdhogynem „statikus” mivolta jól tetten érhető a </a:t>
            </a:r>
            <a:r>
              <a:rPr lang="hu-HU" i="1" dirty="0">
                <a:cs typeface="Times New Roman" panose="02020603050405020304" pitchFamily="18" charset="0"/>
              </a:rPr>
              <a:t>testi fenyítéssel kapcsolatos attitűdben,</a:t>
            </a:r>
            <a:r>
              <a:rPr lang="hu-HU" dirty="0">
                <a:cs typeface="Times New Roman" panose="02020603050405020304" pitchFamily="18" charset="0"/>
              </a:rPr>
              <a:t> amely a vizsgált időszak valamennyi szegmensében (egy-két kiugró szélsőségtől eltekintve) </a:t>
            </a:r>
            <a:r>
              <a:rPr lang="hu-HU" i="1" dirty="0">
                <a:cs typeface="Times New Roman" panose="02020603050405020304" pitchFamily="18" charset="0"/>
              </a:rPr>
              <a:t>szinte egyforma marad</a:t>
            </a:r>
            <a:r>
              <a:rPr lang="hu-HU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hu-HU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260648"/>
            <a:ext cx="7724411" cy="108012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>3.5.6. Tapasztalható-e változás a gyermekfelfogásban?</a:t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  <a:t/>
            </a:r>
            <a:br>
              <a:rPr lang="hu-HU" dirty="0">
                <a:solidFill>
                  <a:srgbClr val="FFFF66"/>
                </a:solidFill>
                <a:cs typeface="Times New Roman" panose="02020603050405020304" pitchFamily="18" charset="0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77800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4005064"/>
            <a:ext cx="4419600" cy="1440160"/>
          </a:xfrm>
        </p:spPr>
        <p:txBody>
          <a:bodyPr/>
          <a:lstStyle/>
          <a:p>
            <a:r>
              <a:rPr lang="hu-HU" dirty="0" smtClean="0"/>
              <a:t>KÖSZÖNÖM </a:t>
            </a:r>
            <a:br>
              <a:rPr lang="hu-HU" dirty="0" smtClean="0"/>
            </a:br>
            <a:r>
              <a:rPr lang="hu-HU" dirty="0" smtClean="0"/>
              <a:t>A FIGYELMET!</a:t>
            </a:r>
            <a:endParaRPr lang="hu-HU" dirty="0"/>
          </a:p>
        </p:txBody>
      </p:sp>
      <p:pic>
        <p:nvPicPr>
          <p:cNvPr id="3" name="Picture 6" descr="Runge_hulsen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392" y="692696"/>
            <a:ext cx="3224212" cy="29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528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1446</Words>
  <Application>Microsoft Office PowerPoint</Application>
  <PresentationFormat>Diavetítés a képernyőre (4:3 oldalarány)</PresentationFormat>
  <Paragraphs>140</Paragraphs>
  <Slides>22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Office-téma</vt:lpstr>
      <vt:lpstr>A gyermekkor antropológiai konstrukciója 19. századi pedagógiai kézikönyvekben  Pukánszky Béla, EKE</vt:lpstr>
      <vt:lpstr>1. Pedagógiai Eszmetörténet</vt:lpstr>
      <vt:lpstr>PowerPoint bemutató</vt:lpstr>
      <vt:lpstr>2. Gyermekkortörténeti megközelítés</vt:lpstr>
      <vt:lpstr>2.1. A gyermekszemlélet(ek) története</vt:lpstr>
      <vt:lpstr>2.1.1. Gyermekkép</vt:lpstr>
      <vt:lpstr>2.1.2.Gyermekfelfogás</vt:lpstr>
      <vt:lpstr>3. Egy példa: 19. századi magyar forrásanyag elemzése</vt:lpstr>
      <vt:lpstr>3.2. A vizsgált művek</vt:lpstr>
      <vt:lpstr>PowerPoint bemutató</vt:lpstr>
      <vt:lpstr>PowerPoint bemutató</vt:lpstr>
      <vt:lpstr>3.3. A gyermekképre vonatkozó nézetek előfordulása a forrásszövegekben</vt:lpstr>
      <vt:lpstr>3.4. A gyermekfelfogásra utaló gondolatok lelőhelye</vt:lpstr>
      <vt:lpstr>3.5. Következtetések 3.5.1. Az embereszmény és a nevelési cél:   </vt:lpstr>
      <vt:lpstr>3.5.2. A humanisták és Kant hatása  </vt:lpstr>
      <vt:lpstr>3.5.3. Duális céltételezés  </vt:lpstr>
      <vt:lpstr>3.5.4. A gyermekkép jellemzői, változásai </vt:lpstr>
      <vt:lpstr>PowerPoint bemutató</vt:lpstr>
      <vt:lpstr>3.5.5. A büntetés „hipertrófiája”   </vt:lpstr>
      <vt:lpstr>PowerPoint bemutató</vt:lpstr>
      <vt:lpstr>3.5.6. Tapasztalható-e változás a gyermekfelfogásban?  </vt:lpstr>
      <vt:lpstr>KÖSZÖNÖM  A FIGYELMET!</vt:lpstr>
    </vt:vector>
  </TitlesOfParts>
  <Company>novak.adam@gmail.com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Pukánszky Béla</cp:lastModifiedBy>
  <cp:revision>45</cp:revision>
  <dcterms:created xsi:type="dcterms:W3CDTF">2014-03-03T11:13:53Z</dcterms:created>
  <dcterms:modified xsi:type="dcterms:W3CDTF">2017-05-31T21:50:57Z</dcterms:modified>
</cp:coreProperties>
</file>