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60" r:id="rId3"/>
    <p:sldId id="257" r:id="rId4"/>
    <p:sldId id="258" r:id="rId5"/>
    <p:sldId id="261" r:id="rId6"/>
    <p:sldId id="262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81" r:id="rId15"/>
    <p:sldId id="280" r:id="rId16"/>
    <p:sldId id="263" r:id="rId17"/>
    <p:sldId id="264" r:id="rId18"/>
    <p:sldId id="279" r:id="rId19"/>
    <p:sldId id="282" r:id="rId20"/>
    <p:sldId id="265" r:id="rId21"/>
    <p:sldId id="266" r:id="rId22"/>
    <p:sldId id="283" r:id="rId23"/>
    <p:sldId id="267" r:id="rId24"/>
    <p:sldId id="268" r:id="rId25"/>
    <p:sldId id="284" r:id="rId26"/>
    <p:sldId id="285" r:id="rId27"/>
    <p:sldId id="286" r:id="rId28"/>
    <p:sldId id="288" r:id="rId29"/>
    <p:sldId id="289" r:id="rId30"/>
    <p:sldId id="290" r:id="rId31"/>
    <p:sldId id="291" r:id="rId32"/>
    <p:sldId id="292" r:id="rId33"/>
    <p:sldId id="293" r:id="rId34"/>
    <p:sldId id="271" r:id="rId35"/>
    <p:sldId id="294" r:id="rId36"/>
    <p:sldId id="296" r:id="rId37"/>
    <p:sldId id="295" r:id="rId38"/>
    <p:sldId id="297" r:id="rId39"/>
    <p:sldId id="298" r:id="rId40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5E0F1-D049-4CBC-B842-7CC2619FE0B0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B3C99-E146-48F3-9D12-07E58666B60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700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F67F38BD-46F0-495F-941A-6A78B56C53D8}" type="slidenum">
              <a:rPr lang="en-US" smtClean="0">
                <a:latin typeface="Arial" panose="020B0604020202020204" pitchFamily="34" charset="0"/>
              </a:rPr>
              <a:pPr/>
              <a:t>5</a:t>
            </a:fld>
            <a:endParaRPr lang="en-US" smtClean="0">
              <a:latin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789484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16388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BB789E8E-FB78-4BE8-A06A-5DFD24F625BC}" type="slidenum">
              <a:rPr lang="en-US" smtClean="0">
                <a:latin typeface="Arial" panose="020B0604020202020204" pitchFamily="34" charset="0"/>
              </a:rPr>
              <a:pPr/>
              <a:t>23</a:t>
            </a:fld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69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166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522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346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038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491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074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866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859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894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466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6882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189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7092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5279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2637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9108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676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AA74096-4E30-4277-A7F7-99A6FA770A03}" type="datetimeFigureOut">
              <a:rPr lang="hu-HU" smtClean="0"/>
              <a:t>2017.01.14.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E2D5D-57F0-4256-B36D-D51851E865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2966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4000" dirty="0"/>
              <a:t>Gyógypedagógia-történet és/vagy fogyatékosság-történet?</a:t>
            </a:r>
            <a:br>
              <a:rPr lang="hu-HU" sz="4000" dirty="0"/>
            </a:br>
            <a:r>
              <a:rPr lang="hu-HU" sz="4000" dirty="0"/>
              <a:t>Egy diszciplináris paradigmaváltás okai és következményei </a:t>
            </a:r>
            <a:br>
              <a:rPr lang="hu-HU" sz="4000" dirty="0"/>
            </a:br>
            <a:endParaRPr lang="hu-HU" sz="4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Pukánszky Béla</a:t>
            </a:r>
          </a:p>
          <a:p>
            <a:r>
              <a:rPr lang="hu-HU" dirty="0" smtClean="0"/>
              <a:t>SZTE, EKE</a:t>
            </a:r>
          </a:p>
        </p:txBody>
      </p:sp>
    </p:spTree>
    <p:extLst>
      <p:ext uri="{BB962C8B-B14F-4D97-AF65-F5344CB8AC3E}">
        <p14:creationId xmlns:p14="http://schemas.microsoft.com/office/powerpoint/2010/main" val="319913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5400" dirty="0" smtClean="0"/>
              <a:t>Pedagógiatörténet, gyógypedagógia-történet, fogyatékosság-történet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26529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pedagógiatörténet-írás kialakulása és intézményesülése 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88504" y="1853249"/>
            <a:ext cx="6770298" cy="487994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Friedrich Heinrich Christian Schwarz: </a:t>
            </a:r>
            <a:r>
              <a:rPr lang="hu-HU" dirty="0" err="1" smtClean="0"/>
              <a:t>Geschichte</a:t>
            </a:r>
            <a:r>
              <a:rPr lang="hu-HU" dirty="0" smtClean="0"/>
              <a:t> der </a:t>
            </a:r>
            <a:r>
              <a:rPr lang="hu-HU" dirty="0" err="1" smtClean="0"/>
              <a:t>Erziehung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19. századi német neveléstörténet-írás jellegzetességei:</a:t>
            </a:r>
          </a:p>
          <a:p>
            <a:pPr marL="514350" indent="-514350">
              <a:buAutoNum type="arabicPeriod"/>
            </a:pPr>
            <a:r>
              <a:rPr lang="hu-HU" dirty="0" smtClean="0"/>
              <a:t>Pedagógusképzés számára íródott, oktató jellegű.</a:t>
            </a:r>
          </a:p>
          <a:p>
            <a:pPr marL="514350" indent="-514350">
              <a:buAutoNum type="arabicPeriod"/>
            </a:pPr>
            <a:r>
              <a:rPr lang="hu-HU" dirty="0" smtClean="0"/>
              <a:t>Erőteljes nemzeti jelleg.</a:t>
            </a:r>
          </a:p>
          <a:p>
            <a:pPr marL="514350" indent="-514350">
              <a:buAutoNum type="arabicPeriod"/>
            </a:pPr>
            <a:r>
              <a:rPr lang="hu-HU" dirty="0" smtClean="0"/>
              <a:t>Német filozófiai irányultságú.</a:t>
            </a:r>
          </a:p>
          <a:p>
            <a:pPr marL="514350" indent="-514350">
              <a:buAutoNum type="arabicPeriod"/>
            </a:pPr>
            <a:r>
              <a:rPr lang="hu-HU" dirty="0" smtClean="0"/>
              <a:t>Lutheránus-protestáns gyökerek</a:t>
            </a:r>
          </a:p>
          <a:p>
            <a:pPr marL="514350" indent="-514350">
              <a:buAutoNum type="arabicPeriod"/>
            </a:pPr>
            <a:r>
              <a:rPr lang="hu-HU" dirty="0" smtClean="0"/>
              <a:t>Erkölcsi nevelés hangsúlyos.</a:t>
            </a:r>
          </a:p>
          <a:p>
            <a:pPr marL="514350" indent="-514350">
              <a:buAutoNum type="arabicPeriod"/>
            </a:pPr>
            <a:r>
              <a:rPr lang="hu-HU" dirty="0" smtClean="0"/>
              <a:t>A nevelés kiemelő alakjaira koncentrál</a:t>
            </a:r>
          </a:p>
          <a:p>
            <a:pPr marL="514350" indent="-514350">
              <a:buAutoNum type="arabicPeriod"/>
            </a:pPr>
            <a:r>
              <a:rPr lang="hu-HU" dirty="0" smtClean="0"/>
              <a:t>A történelem korszakokra bontása</a:t>
            </a:r>
          </a:p>
          <a:p>
            <a:pPr marL="514350" indent="-514350">
              <a:buAutoNum type="arabicPeriod"/>
            </a:pPr>
            <a:r>
              <a:rPr lang="hu-HU" dirty="0" smtClean="0"/>
              <a:t>Férfidominancia</a:t>
            </a:r>
            <a:r>
              <a:rPr lang="hu-HU" dirty="0"/>
              <a:t>. (</a:t>
            </a:r>
            <a:r>
              <a:rPr lang="hu-HU" dirty="0" err="1"/>
              <a:t>Tröhler</a:t>
            </a:r>
            <a:r>
              <a:rPr lang="hu-HU" dirty="0"/>
              <a:t>, 2004, </a:t>
            </a:r>
            <a:r>
              <a:rPr lang="hu-HU" dirty="0" err="1"/>
              <a:t>Nóbik</a:t>
            </a:r>
            <a:r>
              <a:rPr lang="hu-HU" dirty="0"/>
              <a:t>, 2010)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	</a:t>
            </a:r>
          </a:p>
          <a:p>
            <a:pPr marL="0" indent="0">
              <a:buNone/>
            </a:pP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797" y="2028619"/>
            <a:ext cx="3972123" cy="420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magyar pedagógiatörténet-írás kezdetei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 smtClean="0"/>
              <a:t>Beély</a:t>
            </a:r>
            <a:r>
              <a:rPr lang="hu-HU" dirty="0" smtClean="0"/>
              <a:t> Fidél (1848): Alapnézetek a nevelés és leendő nevelő, s tanítóról, különös tekintettel a tan történeti viszontagságaira s literatúrájára. Pozsony.</a:t>
            </a:r>
          </a:p>
          <a:p>
            <a:r>
              <a:rPr lang="hu-HU" dirty="0" err="1" smtClean="0"/>
              <a:t>Lesnyánszky</a:t>
            </a:r>
            <a:r>
              <a:rPr lang="hu-HU" dirty="0" smtClean="0"/>
              <a:t> András (1832): Didaktika és metodika </a:t>
            </a:r>
            <a:r>
              <a:rPr lang="hu-HU" dirty="0" err="1" smtClean="0"/>
              <a:t>avvagy</a:t>
            </a:r>
            <a:r>
              <a:rPr lang="hu-HU" dirty="0" smtClean="0"/>
              <a:t> </a:t>
            </a:r>
            <a:r>
              <a:rPr lang="hu-HU" dirty="0" err="1" smtClean="0"/>
              <a:t>a’tanításnak</a:t>
            </a:r>
            <a:r>
              <a:rPr lang="hu-HU" dirty="0" smtClean="0"/>
              <a:t> közönséges </a:t>
            </a:r>
            <a:r>
              <a:rPr lang="hu-HU" dirty="0" err="1" smtClean="0"/>
              <a:t>tudománnya</a:t>
            </a:r>
            <a:r>
              <a:rPr lang="hu-HU" dirty="0" smtClean="0"/>
              <a:t> és a’ tanítás </a:t>
            </a:r>
            <a:r>
              <a:rPr lang="hu-HU" dirty="0" err="1" smtClean="0"/>
              <a:t>módgyának</a:t>
            </a:r>
            <a:r>
              <a:rPr lang="hu-HU" dirty="0" smtClean="0"/>
              <a:t> </a:t>
            </a:r>
            <a:r>
              <a:rPr lang="hu-HU" dirty="0" err="1" smtClean="0"/>
              <a:t>tudománnya</a:t>
            </a:r>
            <a:r>
              <a:rPr lang="hu-HU" dirty="0" smtClean="0"/>
              <a:t>. Nagyvárad.</a:t>
            </a:r>
          </a:p>
          <a:p>
            <a:r>
              <a:rPr lang="hu-HU" dirty="0" smtClean="0"/>
              <a:t>Kiss Áron (1872): A nevelés és oktatás-történet kézikönyve. Különös tekintettel a magyar nevelés és oktatás történetére. Budapest.</a:t>
            </a:r>
          </a:p>
          <a:p>
            <a:r>
              <a:rPr lang="hu-HU" dirty="0" err="1" smtClean="0"/>
              <a:t>Garamszeghy</a:t>
            </a:r>
            <a:r>
              <a:rPr lang="hu-HU" dirty="0" smtClean="0"/>
              <a:t> </a:t>
            </a:r>
            <a:r>
              <a:rPr lang="hu-HU" dirty="0" err="1" smtClean="0"/>
              <a:t>Lubrich</a:t>
            </a:r>
            <a:r>
              <a:rPr lang="hu-HU" dirty="0" smtClean="0"/>
              <a:t> Ágost (1874): A nevelés történelme. Három kötetben. Budapest.</a:t>
            </a:r>
          </a:p>
          <a:p>
            <a:r>
              <a:rPr lang="hu-HU" dirty="0" err="1" smtClean="0"/>
              <a:t>Békefi</a:t>
            </a:r>
            <a:r>
              <a:rPr lang="hu-HU" dirty="0" smtClean="0"/>
              <a:t> Remig (1907): Az iskolázás története Magyarországon 1000-1883-ig. Budapest.</a:t>
            </a:r>
          </a:p>
          <a:p>
            <a:r>
              <a:rPr lang="hu-HU" dirty="0" smtClean="0"/>
              <a:t>Fináczy Ernő </a:t>
            </a:r>
            <a:r>
              <a:rPr lang="hu-HU" smtClean="0"/>
              <a:t>neveléstörténeti tárgyú művei </a:t>
            </a:r>
            <a:r>
              <a:rPr lang="hu-HU" dirty="0" smtClean="0"/>
              <a:t>1890 és 1934 között.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210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06077" y="164483"/>
            <a:ext cx="8815001" cy="2032065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dirty="0"/>
              <a:t/>
            </a:r>
            <a:br>
              <a:rPr lang="hu-HU" sz="4000" dirty="0"/>
            </a:br>
            <a:r>
              <a:rPr lang="hu-HU" sz="4000" dirty="0" smtClean="0"/>
              <a:t>A pedagógiatörténeti kutatások újabb néhány metódusa</a:t>
            </a:r>
            <a:endParaRPr lang="de-DE" sz="4000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633870"/>
            <a:ext cx="8285922" cy="3856382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Narratív történetformák elemzése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Pedagógiai diskurzusok történeti elemzése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A pedagógiatörténeti szövegek kánonelméleti elemzése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Pedagógiatörténeti </a:t>
            </a:r>
            <a:r>
              <a:rPr lang="hu-HU" sz="2400" dirty="0" err="1"/>
              <a:t>ikonológia</a:t>
            </a:r>
            <a:r>
              <a:rPr lang="hu-HU" sz="2400" dirty="0"/>
              <a:t>/ikonográfia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A pedagógiai terek történeti kutatása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Történeti szociológia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Számítógépes tartalomelemzés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Eszmetörténeti recepciókutatás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Neveléstörténeti elitkutatás</a:t>
            </a:r>
          </a:p>
          <a:p>
            <a:pPr eaLnBrk="1" hangingPunct="1">
              <a:lnSpc>
                <a:spcPct val="90000"/>
              </a:lnSpc>
              <a:defRPr/>
            </a:pPr>
            <a:endParaRPr lang="de-DE" sz="2400" dirty="0"/>
          </a:p>
        </p:txBody>
      </p:sp>
      <p:sp>
        <p:nvSpPr>
          <p:cNvPr id="8194" name="Dia számának hely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D579E0-37CE-4091-8C6B-DE10B8E624A9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8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8457" y="2253560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hu-HU" sz="4400" dirty="0" smtClean="0"/>
              <a:t>A tradicionális-klasszikus gyógypedagógiatörténet-írás néhány (újabb) példája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286809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Andreas </a:t>
            </a:r>
            <a:r>
              <a:rPr lang="hu-HU" dirty="0" err="1" smtClean="0"/>
              <a:t>Möckel</a:t>
            </a:r>
            <a:r>
              <a:rPr lang="hu-HU" dirty="0" smtClean="0"/>
              <a:t>: </a:t>
            </a:r>
            <a:r>
              <a:rPr lang="hu-HU" dirty="0" err="1" smtClean="0"/>
              <a:t>Geschichte</a:t>
            </a:r>
            <a:r>
              <a:rPr lang="hu-HU" dirty="0"/>
              <a:t> </a:t>
            </a:r>
            <a:r>
              <a:rPr lang="hu-HU" dirty="0" smtClean="0"/>
              <a:t>der </a:t>
            </a:r>
            <a:r>
              <a:rPr lang="hu-HU" dirty="0" err="1" smtClean="0"/>
              <a:t>Heilpädagogik</a:t>
            </a:r>
            <a:r>
              <a:rPr lang="hu-HU" dirty="0" smtClean="0"/>
              <a:t>. </a:t>
            </a:r>
            <a:r>
              <a:rPr lang="hu-HU" dirty="0" err="1" smtClean="0"/>
              <a:t>Zweite</a:t>
            </a:r>
            <a:r>
              <a:rPr lang="hu-HU" dirty="0" smtClean="0"/>
              <a:t> </a:t>
            </a:r>
            <a:r>
              <a:rPr lang="hu-HU" dirty="0" err="1" smtClean="0"/>
              <a:t>völlig</a:t>
            </a:r>
            <a:r>
              <a:rPr lang="hu-HU" dirty="0" smtClean="0"/>
              <a:t> </a:t>
            </a:r>
            <a:r>
              <a:rPr lang="hu-HU" dirty="0" err="1" smtClean="0"/>
              <a:t>überarbeitete</a:t>
            </a:r>
            <a:r>
              <a:rPr lang="hu-HU" dirty="0" smtClean="0"/>
              <a:t> </a:t>
            </a:r>
            <a:r>
              <a:rPr lang="hu-HU" dirty="0" err="1" smtClean="0"/>
              <a:t>Auflage</a:t>
            </a:r>
            <a:r>
              <a:rPr lang="hu-HU" dirty="0" smtClean="0"/>
              <a:t>, </a:t>
            </a:r>
            <a:r>
              <a:rPr lang="hu-HU" dirty="0" err="1" smtClean="0"/>
              <a:t>Klett-Cotta</a:t>
            </a:r>
            <a:r>
              <a:rPr lang="hu-HU" dirty="0" smtClean="0"/>
              <a:t>, Stuttgart, 2007.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03" y="2474639"/>
            <a:ext cx="2505145" cy="4011066"/>
          </a:xfrm>
        </p:spPr>
      </p:pic>
    </p:spTree>
    <p:extLst>
      <p:ext uri="{BB962C8B-B14F-4D97-AF65-F5344CB8AC3E}">
        <p14:creationId xmlns:p14="http://schemas.microsoft.com/office/powerpoint/2010/main" val="304818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99" y="507918"/>
            <a:ext cx="4127582" cy="558374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000" y="417443"/>
            <a:ext cx="3596603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0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06029"/>
            <a:ext cx="4127518" cy="597533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48" y="535865"/>
            <a:ext cx="4160693" cy="60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 smtClean="0"/>
              <a:t>Sieglind</a:t>
            </a:r>
            <a:r>
              <a:rPr lang="hu-HU" dirty="0" smtClean="0"/>
              <a:t> </a:t>
            </a:r>
            <a:r>
              <a:rPr lang="hu-HU" dirty="0" err="1" smtClean="0"/>
              <a:t>Luise</a:t>
            </a:r>
            <a:r>
              <a:rPr lang="hu-HU" dirty="0" smtClean="0"/>
              <a:t> </a:t>
            </a:r>
            <a:r>
              <a:rPr lang="hu-HU" dirty="0" err="1" smtClean="0"/>
              <a:t>Ellger-Rüttgardt</a:t>
            </a:r>
            <a:r>
              <a:rPr lang="hu-HU" dirty="0" smtClean="0"/>
              <a:t>: </a:t>
            </a:r>
            <a:r>
              <a:rPr lang="hu-HU" dirty="0" err="1" smtClean="0"/>
              <a:t>Geschichte</a:t>
            </a:r>
            <a:r>
              <a:rPr lang="hu-HU" dirty="0" smtClean="0"/>
              <a:t> der </a:t>
            </a:r>
            <a:r>
              <a:rPr lang="hu-HU" dirty="0" err="1" smtClean="0"/>
              <a:t>Sonderpädagogik</a:t>
            </a:r>
            <a:r>
              <a:rPr lang="hu-HU" dirty="0" smtClean="0"/>
              <a:t>. </a:t>
            </a:r>
            <a:r>
              <a:rPr lang="hu-HU" dirty="0" err="1" smtClean="0"/>
              <a:t>Eine</a:t>
            </a:r>
            <a:r>
              <a:rPr lang="hu-HU" dirty="0" smtClean="0"/>
              <a:t> </a:t>
            </a:r>
            <a:r>
              <a:rPr lang="hu-HU" dirty="0" err="1" smtClean="0"/>
              <a:t>Einführung</a:t>
            </a:r>
            <a:r>
              <a:rPr lang="hu-HU" dirty="0" smtClean="0"/>
              <a:t>. </a:t>
            </a:r>
            <a:r>
              <a:rPr lang="hu-HU" dirty="0" err="1" smtClean="0"/>
              <a:t>Reinhardt</a:t>
            </a:r>
            <a:r>
              <a:rPr lang="hu-HU" dirty="0" smtClean="0"/>
              <a:t> </a:t>
            </a:r>
            <a:r>
              <a:rPr lang="hu-HU" dirty="0" err="1" smtClean="0"/>
              <a:t>Verlag</a:t>
            </a:r>
            <a:r>
              <a:rPr lang="hu-HU" dirty="0" smtClean="0"/>
              <a:t>, München, 2008.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32" y="2489959"/>
            <a:ext cx="2956841" cy="4195762"/>
          </a:xfrm>
        </p:spPr>
      </p:pic>
    </p:spTree>
    <p:extLst>
      <p:ext uri="{BB962C8B-B14F-4D97-AF65-F5344CB8AC3E}">
        <p14:creationId xmlns:p14="http://schemas.microsoft.com/office/powerpoint/2010/main" val="348430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0" y="181603"/>
            <a:ext cx="4410896" cy="6464165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431" y="181604"/>
            <a:ext cx="4156448" cy="62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Heinrich </a:t>
            </a:r>
            <a:r>
              <a:rPr lang="hu-HU" dirty="0" err="1" smtClean="0"/>
              <a:t>Greving</a:t>
            </a:r>
            <a:r>
              <a:rPr lang="hu-HU" dirty="0" smtClean="0"/>
              <a:t> – </a:t>
            </a:r>
            <a:r>
              <a:rPr lang="hu-HU" dirty="0" err="1" smtClean="0"/>
              <a:t>Petr</a:t>
            </a:r>
            <a:r>
              <a:rPr lang="hu-HU" dirty="0" smtClean="0"/>
              <a:t> </a:t>
            </a:r>
            <a:r>
              <a:rPr lang="hu-HU" dirty="0" err="1" smtClean="0"/>
              <a:t>Ondracek</a:t>
            </a:r>
            <a:r>
              <a:rPr lang="hu-HU" dirty="0" smtClean="0"/>
              <a:t>: </a:t>
            </a:r>
            <a:r>
              <a:rPr lang="hu-HU" dirty="0" err="1" smtClean="0"/>
              <a:t>Handbuch</a:t>
            </a:r>
            <a:r>
              <a:rPr lang="hu-HU" dirty="0" smtClean="0"/>
              <a:t> </a:t>
            </a:r>
            <a:r>
              <a:rPr lang="hu-HU" dirty="0" err="1" smtClean="0"/>
              <a:t>Heilpädagogik</a:t>
            </a:r>
            <a:r>
              <a:rPr lang="hu-HU" dirty="0" smtClean="0"/>
              <a:t>. </a:t>
            </a:r>
            <a:r>
              <a:rPr lang="hu-HU" dirty="0" err="1" smtClean="0"/>
              <a:t>Bildungsverlag</a:t>
            </a:r>
            <a:r>
              <a:rPr lang="hu-HU" dirty="0" smtClean="0"/>
              <a:t> </a:t>
            </a:r>
            <a:r>
              <a:rPr lang="hu-HU" dirty="0" err="1" smtClean="0"/>
              <a:t>Eins</a:t>
            </a:r>
            <a:r>
              <a:rPr lang="hu-HU" dirty="0" smtClean="0"/>
              <a:t>, </a:t>
            </a:r>
            <a:r>
              <a:rPr lang="hu-HU" dirty="0" err="1" smtClean="0"/>
              <a:t>Troisdorf</a:t>
            </a:r>
            <a:r>
              <a:rPr lang="hu-HU" dirty="0" smtClean="0"/>
              <a:t>, 2010.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66" y="2494721"/>
            <a:ext cx="2908815" cy="3955774"/>
          </a:xfrm>
        </p:spPr>
      </p:pic>
    </p:spTree>
    <p:extLst>
      <p:ext uri="{BB962C8B-B14F-4D97-AF65-F5344CB8AC3E}">
        <p14:creationId xmlns:p14="http://schemas.microsoft.com/office/powerpoint/2010/main" val="33789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164" y="178904"/>
            <a:ext cx="4373219" cy="6395617"/>
          </a:xfrm>
        </p:spPr>
      </p:pic>
    </p:spTree>
    <p:extLst>
      <p:ext uri="{BB962C8B-B14F-4D97-AF65-F5344CB8AC3E}">
        <p14:creationId xmlns:p14="http://schemas.microsoft.com/office/powerpoint/2010/main" val="342689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69" y="631621"/>
            <a:ext cx="8052864" cy="3274457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Margret</a:t>
            </a:r>
            <a:r>
              <a:rPr lang="hu-HU" dirty="0" smtClean="0"/>
              <a:t> A. </a:t>
            </a:r>
            <a:r>
              <a:rPr lang="hu-HU" dirty="0" err="1" smtClean="0"/>
              <a:t>Winzer</a:t>
            </a:r>
            <a:r>
              <a:rPr lang="hu-HU" dirty="0" smtClean="0"/>
              <a:t>: The </a:t>
            </a:r>
            <a:r>
              <a:rPr lang="hu-HU" dirty="0" err="1" smtClean="0"/>
              <a:t>History</a:t>
            </a:r>
            <a:r>
              <a:rPr lang="hu-HU" dirty="0" smtClean="0"/>
              <a:t> of </a:t>
            </a:r>
            <a:r>
              <a:rPr lang="hu-HU" dirty="0" err="1" smtClean="0"/>
              <a:t>Special</a:t>
            </a:r>
            <a:r>
              <a:rPr lang="hu-HU" dirty="0" smtClean="0"/>
              <a:t> </a:t>
            </a:r>
            <a:r>
              <a:rPr lang="hu-HU" dirty="0" err="1" smtClean="0"/>
              <a:t>Eduction</a:t>
            </a:r>
            <a:r>
              <a:rPr lang="hu-HU" dirty="0" smtClean="0"/>
              <a:t>. </a:t>
            </a:r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Isolation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Integration</a:t>
            </a:r>
            <a:r>
              <a:rPr lang="hu-HU" dirty="0" smtClean="0"/>
              <a:t>. </a:t>
            </a:r>
            <a:r>
              <a:rPr lang="hu-HU" dirty="0" err="1" smtClean="0"/>
              <a:t>Gallaudet</a:t>
            </a:r>
            <a:r>
              <a:rPr lang="hu-HU" dirty="0" smtClean="0"/>
              <a:t> </a:t>
            </a:r>
            <a:r>
              <a:rPr lang="hu-HU" dirty="0" err="1" smtClean="0"/>
              <a:t>Univesrity</a:t>
            </a:r>
            <a:r>
              <a:rPr lang="hu-HU" dirty="0" smtClean="0"/>
              <a:t> Press, Washington D.C. 1993.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07" y="1880496"/>
            <a:ext cx="3090406" cy="4351338"/>
          </a:xfrm>
        </p:spPr>
      </p:pic>
    </p:spTree>
    <p:extLst>
      <p:ext uri="{BB962C8B-B14F-4D97-AF65-F5344CB8AC3E}">
        <p14:creationId xmlns:p14="http://schemas.microsoft.com/office/powerpoint/2010/main" val="29163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41" y="612296"/>
            <a:ext cx="4415868" cy="5538788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08" y="612296"/>
            <a:ext cx="4711345" cy="487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5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3630" y="365125"/>
            <a:ext cx="10446589" cy="173109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dirty="0" smtClean="0"/>
              <a:t>Gordosné Szabó Anna: Gyógypedagógia-történet I. Egyetemes gyógypedagógia-történet a XX. századig. Nemzeti Tankönyvkiadó, Budapest, 1962. </a:t>
            </a:r>
          </a:p>
        </p:txBody>
      </p:sp>
      <p:sp>
        <p:nvSpPr>
          <p:cNvPr id="11267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E696C3-3470-4F88-9379-37C633CBFB17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sz="1200">
              <a:latin typeface="Arial" panose="020B0604020202020204" pitchFamily="34" charset="0"/>
            </a:endParaRPr>
          </a:p>
        </p:txBody>
      </p:sp>
      <p:pic>
        <p:nvPicPr>
          <p:cNvPr id="11268" name="Tartalom hely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8000"/>
                    </a14:imgEffect>
                    <a14:imgEffect>
                      <a14:brightnessContrast bright="-11000"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17" y="2855913"/>
            <a:ext cx="2601311" cy="369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79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Tartalom helye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brightnessContrast bright="3000" contras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4860" y="446391"/>
            <a:ext cx="4030455" cy="6055387"/>
          </a:xfrm>
        </p:spPr>
      </p:pic>
      <p:sp>
        <p:nvSpPr>
          <p:cNvPr id="12290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4A8CD1-90AD-4FE6-8196-323BCC05B021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8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191" y="595102"/>
            <a:ext cx="4552122" cy="61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5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5214" y="437322"/>
            <a:ext cx="4034081" cy="61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D11217-6450-434B-8EDA-2AC9C1E020C6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sz="1200">
              <a:latin typeface="Arial" panose="020B0604020202020204" pitchFamily="34" charset="0"/>
            </a:endParaRPr>
          </a:p>
        </p:txBody>
      </p:sp>
      <p:pic>
        <p:nvPicPr>
          <p:cNvPr id="13316" name="Kép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3000"/>
                    </a14:imgEffect>
                    <a14:imgEffect>
                      <a14:brightnessContrast bright="7000" contras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86" y="546652"/>
            <a:ext cx="4243200" cy="589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2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10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27" y="295728"/>
            <a:ext cx="4143089" cy="6248595"/>
          </a:xfrm>
        </p:spPr>
      </p:pic>
      <p:sp>
        <p:nvSpPr>
          <p:cNvPr id="14339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C7BEBB8-35CB-4CA6-97AC-1AD52C95D555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3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0643" cy="1325563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Gordosné Szabó Anna: Gyógypedagógia-történet II. Magyar gyógypedagógia történet a XX. századig. Tankönyvkiadó, Budapest, 1963. </a:t>
            </a:r>
            <a:endParaRPr lang="hu-HU" dirty="0"/>
          </a:p>
        </p:txBody>
      </p:sp>
      <p:pic>
        <p:nvPicPr>
          <p:cNvPr id="4" name="Kép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7069" y="2264673"/>
            <a:ext cx="2772941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0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4FDB1C-5447-4BCA-80C2-1A973E22A627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sz="1200">
              <a:latin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472" y="417443"/>
            <a:ext cx="3819489" cy="582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BFE086-9F3C-40A4-B99B-A1DA637D395B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sz="1200">
              <a:latin typeface="Arial" panose="020B0604020202020204" pitchFamily="34" charset="0"/>
            </a:endParaRPr>
          </a:p>
        </p:txBody>
      </p:sp>
      <p:pic>
        <p:nvPicPr>
          <p:cNvPr id="17412" name="Kép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158" y="367748"/>
            <a:ext cx="4113873" cy="630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3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725557"/>
            <a:ext cx="10485782" cy="2007704"/>
          </a:xfrm>
        </p:spPr>
        <p:txBody>
          <a:bodyPr/>
          <a:lstStyle/>
          <a:p>
            <a:r>
              <a:rPr lang="hu-HU" sz="3600" dirty="0" smtClean="0"/>
              <a:t>Egy új utakat kereső gyógypedagógia-történeti programvázat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39417" y="2484783"/>
            <a:ext cx="8398496" cy="4124740"/>
          </a:xfrm>
        </p:spPr>
        <p:txBody>
          <a:bodyPr>
            <a:noAutofit/>
          </a:bodyPr>
          <a:lstStyle/>
          <a:p>
            <a:r>
              <a:rPr lang="hu-HU" sz="2500" dirty="0"/>
              <a:t>„A gyógyító nevelés egyetemes történetének megírásánál nem vezet célra az a rendszer, amit még ma nagy előszeretettel követünk. </a:t>
            </a:r>
            <a:r>
              <a:rPr lang="hu-HU" sz="2500" dirty="0" smtClean="0"/>
              <a:t>Ε </a:t>
            </a:r>
            <a:r>
              <a:rPr lang="hu-HU" sz="2500" dirty="0"/>
              <a:t>rendszer a csökkentértékű </a:t>
            </a:r>
            <a:r>
              <a:rPr lang="hu-HU" sz="2500" dirty="0" smtClean="0"/>
              <a:t>egyénekkel foglalkozó </a:t>
            </a:r>
            <a:r>
              <a:rPr lang="hu-HU" sz="2500" dirty="0"/>
              <a:t>elméleti és gyakorlati szakemberek életének történetét dolgozza </a:t>
            </a:r>
            <a:r>
              <a:rPr lang="hu-HU" sz="2500" dirty="0" smtClean="0"/>
              <a:t>fel, amely </a:t>
            </a:r>
            <a:r>
              <a:rPr lang="hu-HU" sz="2500" dirty="0"/>
              <a:t>feldolgozás egyrészt a különböző csoportokhoz alkalmazottan történik, másrészt a legtöbb esetben </a:t>
            </a:r>
            <a:r>
              <a:rPr lang="hu-HU" sz="2500" dirty="0" smtClean="0"/>
              <a:t>a történelmi </a:t>
            </a:r>
            <a:r>
              <a:rPr lang="hu-HU" sz="2500" dirty="0"/>
              <a:t>egyén személyével, vagy </a:t>
            </a:r>
            <a:r>
              <a:rPr lang="hu-HU" sz="2500" dirty="0" smtClean="0"/>
              <a:t>tevékenységévei foglalkozik</a:t>
            </a:r>
            <a:r>
              <a:rPr lang="hu-HU" sz="2500" dirty="0"/>
              <a:t>.” (Tóth Zoltán, 1933, 263.)</a:t>
            </a:r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65655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72209" y="427383"/>
            <a:ext cx="8786191" cy="6349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hu-HU" sz="22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gyógyító-nevelői gondolkodás és </a:t>
            </a:r>
            <a:r>
              <a:rPr lang="hu-HU" sz="22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gyógyítva-nevelői</a:t>
            </a: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tevékenység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Α csökkentértékűek oktatására vonatkozó gondolkodás és tevékenység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csökkentértékűek nevelésére vonatkozó gondolkodás és tevékenység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u-HU" sz="22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 társadalmi tevékenység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 testi és lelki értékcsökkenés megelőzésének története.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jogi és társadalmi védelem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A gazdasági védelem története.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u-HU" sz="22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Az egységes gyógypedagógia fejlődése.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 gyógyító-nevelői gondolkodásra vonatkozó elméletek története.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gyógyítva nevelői tevékenységre vonatkozó elméletek fejlődése</a:t>
            </a:r>
            <a:r>
              <a:rPr lang="hu-HU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31233" y="330820"/>
            <a:ext cx="9640958" cy="5624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Az intézetek és intézmények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Α kutató intézetek, intézmények és egyesületek története.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vakok intézményeinek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A siketek intézményeinek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 csökkentértelmű társadalmi fogyatékosok intézményeinek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Az ép értelmű társadalmi fogyatékosok intézményeinek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A beszédhibák javítására vonatkozó intézmények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A különleges egyéniségek intézményeinek fejlődése.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u-HU" sz="24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 gyermekvédelem fejlődésének története</a:t>
            </a:r>
            <a:r>
              <a:rPr lang="hu-H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u-HU" sz="24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Tóth </a:t>
            </a:r>
            <a:r>
              <a:rPr lang="hu-H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Zoltán: Általános gyógypedagógia, 1933</a:t>
            </a: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265-266.)</a:t>
            </a:r>
            <a:endParaRPr lang="hu-H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03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724254" cy="1400530"/>
          </a:xfrm>
        </p:spPr>
        <p:txBody>
          <a:bodyPr/>
          <a:lstStyle/>
          <a:p>
            <a:r>
              <a:rPr lang="hu-HU" dirty="0" smtClean="0"/>
              <a:t>A klasszikus </a:t>
            </a:r>
            <a:r>
              <a:rPr lang="hu-HU" dirty="0" err="1" smtClean="0"/>
              <a:t>gyógypedagógiatörténet</a:t>
            </a:r>
            <a:r>
              <a:rPr lang="hu-HU" dirty="0" smtClean="0"/>
              <a:t> funkciója – egy </a:t>
            </a:r>
            <a:r>
              <a:rPr lang="hu-HU" dirty="0" err="1" smtClean="0"/>
              <a:t>tentatív</a:t>
            </a:r>
            <a:r>
              <a:rPr lang="hu-HU" dirty="0" smtClean="0"/>
              <a:t> hipotézis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Gyógypedagógia, azaz gyógyító pedagógia mint tevékenység, mint intézmény(rendszer), mint tudomány története.</a:t>
            </a:r>
          </a:p>
          <a:p>
            <a:r>
              <a:rPr lang="hu-HU" dirty="0" smtClean="0"/>
              <a:t>Legitimációs bázis és oktatási tartalom.</a:t>
            </a:r>
          </a:p>
          <a:p>
            <a:r>
              <a:rPr lang="hu-HU" dirty="0" smtClean="0"/>
              <a:t>A gyógypedagógia a modern kor mentalitásának egy paradigmatikus kifejeződése. „</a:t>
            </a:r>
            <a:r>
              <a:rPr lang="hu-HU" dirty="0" err="1" smtClean="0"/>
              <a:t>Perfektibilität</a:t>
            </a:r>
            <a:r>
              <a:rPr lang="hu-HU" dirty="0" smtClean="0"/>
              <a:t>” </a:t>
            </a:r>
          </a:p>
          <a:p>
            <a:r>
              <a:rPr lang="hu-HU" dirty="0" smtClean="0"/>
              <a:t>Specifikumai: gyógyít, terápiában részesít, fejleszt, rehabilitál, helyreigazít, kiegészít, kompenzál, </a:t>
            </a:r>
            <a:r>
              <a:rPr lang="hu-HU" dirty="0" err="1" smtClean="0"/>
              <a:t>korrigáll</a:t>
            </a:r>
            <a:r>
              <a:rPr lang="hu-HU" dirty="0" smtClean="0"/>
              <a:t>, </a:t>
            </a:r>
            <a:r>
              <a:rPr lang="hu-HU" dirty="0" err="1" smtClean="0"/>
              <a:t>readaptál</a:t>
            </a:r>
            <a:r>
              <a:rPr lang="hu-HU" dirty="0" smtClean="0"/>
              <a:t>, </a:t>
            </a:r>
            <a:r>
              <a:rPr lang="hu-HU" dirty="0" err="1" smtClean="0"/>
              <a:t>reszocializál</a:t>
            </a:r>
            <a:r>
              <a:rPr lang="hu-HU" dirty="0" smtClean="0"/>
              <a:t>, segít, támogat, nevel (</a:t>
            </a:r>
            <a:r>
              <a:rPr lang="hu-HU" dirty="0" err="1" smtClean="0"/>
              <a:t>edukál</a:t>
            </a:r>
            <a:r>
              <a:rPr lang="hu-HU" dirty="0" smtClean="0"/>
              <a:t>).</a:t>
            </a:r>
          </a:p>
          <a:p>
            <a:r>
              <a:rPr lang="hu-HU" dirty="0" err="1" smtClean="0"/>
              <a:t>Heilpädagogik</a:t>
            </a:r>
            <a:r>
              <a:rPr lang="hu-HU" dirty="0" smtClean="0"/>
              <a:t>, </a:t>
            </a:r>
            <a:r>
              <a:rPr lang="hu-HU" dirty="0" err="1" smtClean="0"/>
              <a:t>Behindertenpädagogik</a:t>
            </a:r>
            <a:r>
              <a:rPr lang="hu-HU" dirty="0" smtClean="0"/>
              <a:t>, </a:t>
            </a:r>
            <a:r>
              <a:rPr lang="hu-HU" dirty="0" err="1" smtClean="0"/>
              <a:t>Förderpädagogik</a:t>
            </a:r>
            <a:r>
              <a:rPr lang="hu-HU" dirty="0" smtClean="0"/>
              <a:t>, </a:t>
            </a:r>
            <a:r>
              <a:rPr lang="hu-HU" dirty="0" err="1" smtClean="0"/>
              <a:t>Rehabilitationspädagogik</a:t>
            </a:r>
            <a:r>
              <a:rPr lang="hu-HU" dirty="0" smtClean="0"/>
              <a:t>, </a:t>
            </a:r>
            <a:r>
              <a:rPr lang="hu-HU" dirty="0" err="1" smtClean="0"/>
              <a:t>Sonderpädagogik</a:t>
            </a:r>
            <a:r>
              <a:rPr lang="hu-HU" dirty="0" smtClean="0"/>
              <a:t>, </a:t>
            </a:r>
            <a:r>
              <a:rPr lang="hu-HU" dirty="0" err="1" smtClean="0"/>
              <a:t>Spezialpädagogik</a:t>
            </a:r>
            <a:r>
              <a:rPr lang="hu-HU" dirty="0" smtClean="0"/>
              <a:t>, </a:t>
            </a:r>
            <a:r>
              <a:rPr lang="hu-HU" dirty="0" err="1" smtClean="0"/>
              <a:t>Orhopädagogik</a:t>
            </a:r>
            <a:r>
              <a:rPr lang="hu-HU" dirty="0" smtClean="0"/>
              <a:t>, </a:t>
            </a:r>
            <a:r>
              <a:rPr lang="hu-HU" dirty="0" err="1" smtClean="0"/>
              <a:t>special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, </a:t>
            </a:r>
            <a:r>
              <a:rPr lang="hu-HU" dirty="0" err="1" smtClean="0"/>
              <a:t>remedial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, </a:t>
            </a:r>
            <a:r>
              <a:rPr lang="hu-HU" dirty="0" err="1" smtClean="0"/>
              <a:t>curative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, </a:t>
            </a:r>
            <a:r>
              <a:rPr lang="hu-HU" dirty="0" err="1" smtClean="0"/>
              <a:t>defektológia</a:t>
            </a:r>
            <a:r>
              <a:rPr lang="hu-HU" dirty="0"/>
              <a:t> </a:t>
            </a:r>
            <a:r>
              <a:rPr lang="hu-HU" dirty="0" smtClean="0"/>
              <a:t>stb.</a:t>
            </a:r>
          </a:p>
        </p:txBody>
      </p:sp>
    </p:spTree>
    <p:extLst>
      <p:ext uri="{BB962C8B-B14F-4D97-AF65-F5344CB8AC3E}">
        <p14:creationId xmlns:p14="http://schemas.microsoft.com/office/powerpoint/2010/main" val="22229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012489" cy="1400530"/>
          </a:xfrm>
        </p:spPr>
        <p:txBody>
          <a:bodyPr/>
          <a:lstStyle/>
          <a:p>
            <a:r>
              <a:rPr lang="hu-HU" dirty="0" smtClean="0"/>
              <a:t>Új diszciplínák: fogyatékosságtudomány, fogyatékosságtörténet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100" dirty="0" smtClean="0"/>
              <a:t>Jelképes kezdet: </a:t>
            </a:r>
            <a:r>
              <a:rPr lang="hu-HU" sz="2100" dirty="0" err="1" smtClean="0"/>
              <a:t>Randolpe</a:t>
            </a:r>
            <a:r>
              <a:rPr lang="hu-HU" sz="2100" dirty="0" smtClean="0"/>
              <a:t> </a:t>
            </a:r>
            <a:r>
              <a:rPr lang="hu-HU" sz="2100" dirty="0" err="1" smtClean="0"/>
              <a:t>Bourne</a:t>
            </a:r>
            <a:r>
              <a:rPr lang="hu-HU" sz="2100" dirty="0" smtClean="0"/>
              <a:t> (1911): The </a:t>
            </a:r>
            <a:r>
              <a:rPr lang="hu-HU" sz="2100" dirty="0" err="1" smtClean="0"/>
              <a:t>Handicapped</a:t>
            </a:r>
            <a:r>
              <a:rPr lang="hu-HU" sz="2100" dirty="0" smtClean="0"/>
              <a:t>. The </a:t>
            </a:r>
            <a:r>
              <a:rPr lang="hu-HU" sz="2100" dirty="0" err="1" smtClean="0"/>
              <a:t>Antlantic</a:t>
            </a:r>
            <a:r>
              <a:rPr lang="hu-HU" sz="2100" dirty="0" smtClean="0"/>
              <a:t> </a:t>
            </a:r>
            <a:r>
              <a:rPr lang="hu-HU" sz="2100" dirty="0" err="1" smtClean="0"/>
              <a:t>Monthly</a:t>
            </a:r>
            <a:r>
              <a:rPr lang="hu-HU" sz="2100" dirty="0" smtClean="0"/>
              <a:t>. 320-329.: „A deformált ember kapuja mindig zárva, és a kulcs – kívül… kincseket halmoz odabenn, ám azok rejtve maradnak, hacsak a kívül álló személy nem működik vele együtt a kapu megnyitásában.” </a:t>
            </a:r>
          </a:p>
          <a:p>
            <a:r>
              <a:rPr lang="hu-HU" sz="2100" dirty="0" smtClean="0"/>
              <a:t>Fogyatékosságtudományi műhelyek keletkezése: </a:t>
            </a:r>
            <a:r>
              <a:rPr lang="hu-HU" sz="2100" dirty="0" err="1" smtClean="0"/>
              <a:t>Brandeis</a:t>
            </a:r>
            <a:r>
              <a:rPr lang="hu-HU" sz="2100" dirty="0" smtClean="0"/>
              <a:t> University, Society of </a:t>
            </a:r>
            <a:r>
              <a:rPr lang="hu-HU" sz="2100" dirty="0" err="1" smtClean="0"/>
              <a:t>Chronic</a:t>
            </a:r>
            <a:r>
              <a:rPr lang="hu-HU" sz="2100" dirty="0" smtClean="0"/>
              <a:t> </a:t>
            </a:r>
            <a:r>
              <a:rPr lang="hu-HU" sz="2100" dirty="0" err="1" smtClean="0"/>
              <a:t>Illness</a:t>
            </a:r>
            <a:r>
              <a:rPr lang="hu-HU" sz="2100" dirty="0" smtClean="0"/>
              <a:t> and </a:t>
            </a:r>
            <a:r>
              <a:rPr lang="hu-HU" sz="2100" dirty="0" err="1" smtClean="0"/>
              <a:t>Disablity</a:t>
            </a:r>
            <a:r>
              <a:rPr lang="hu-HU" sz="2100" dirty="0" smtClean="0"/>
              <a:t>, 1970-es évek vége.</a:t>
            </a:r>
          </a:p>
          <a:p>
            <a:r>
              <a:rPr lang="hu-HU" sz="2100" dirty="0" smtClean="0"/>
              <a:t>Society </a:t>
            </a:r>
            <a:r>
              <a:rPr lang="hu-HU" sz="2100" dirty="0" err="1" smtClean="0"/>
              <a:t>for</a:t>
            </a:r>
            <a:r>
              <a:rPr lang="hu-HU" sz="2100" dirty="0" smtClean="0"/>
              <a:t> </a:t>
            </a:r>
            <a:r>
              <a:rPr lang="hu-HU" sz="2100" dirty="0" err="1" smtClean="0"/>
              <a:t>Disability</a:t>
            </a:r>
            <a:r>
              <a:rPr lang="hu-HU" sz="2100" dirty="0" smtClean="0"/>
              <a:t> </a:t>
            </a:r>
            <a:r>
              <a:rPr lang="hu-HU" sz="2100" dirty="0" err="1" smtClean="0"/>
              <a:t>Studies</a:t>
            </a:r>
            <a:r>
              <a:rPr lang="hu-HU" sz="2100" dirty="0" smtClean="0"/>
              <a:t>, 1986.</a:t>
            </a:r>
          </a:p>
          <a:p>
            <a:r>
              <a:rPr lang="hu-HU" sz="2100" dirty="0" smtClean="0"/>
              <a:t>Colin </a:t>
            </a:r>
            <a:r>
              <a:rPr lang="hu-HU" sz="2100" dirty="0" err="1" smtClean="0"/>
              <a:t>Barnes</a:t>
            </a:r>
            <a:r>
              <a:rPr lang="hu-HU" sz="2100" dirty="0" smtClean="0"/>
              <a:t>: „</a:t>
            </a:r>
            <a:r>
              <a:rPr lang="hu-HU" sz="2100" dirty="0" err="1" smtClean="0"/>
              <a:t>handicap</a:t>
            </a:r>
            <a:r>
              <a:rPr lang="hu-HU" sz="2100" dirty="0" smtClean="0"/>
              <a:t>” = „</a:t>
            </a:r>
            <a:r>
              <a:rPr lang="hu-HU" sz="2100" dirty="0" err="1" smtClean="0"/>
              <a:t>cap</a:t>
            </a:r>
            <a:r>
              <a:rPr lang="hu-HU" sz="2100" dirty="0" smtClean="0"/>
              <a:t> </a:t>
            </a:r>
            <a:r>
              <a:rPr lang="hu-HU" sz="2100" dirty="0" err="1" smtClean="0"/>
              <a:t>in</a:t>
            </a:r>
            <a:r>
              <a:rPr lang="hu-HU" sz="2100" dirty="0" smtClean="0"/>
              <a:t> </a:t>
            </a:r>
            <a:r>
              <a:rPr lang="hu-HU" sz="2100" dirty="0" err="1" smtClean="0"/>
              <a:t>hand</a:t>
            </a:r>
            <a:r>
              <a:rPr lang="hu-HU" sz="2100" dirty="0" smtClean="0"/>
              <a:t>”</a:t>
            </a:r>
            <a:endParaRPr lang="hu-HU" sz="2100" dirty="0"/>
          </a:p>
          <a:p>
            <a:endParaRPr lang="hu-HU" dirty="0" smtClean="0"/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116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éptalálat a következ&amp;odblac;re: „randolph bourne”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25" y="632895"/>
            <a:ext cx="6318519" cy="477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2723322" y="5724939"/>
            <a:ext cx="6569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/>
              <a:t>Randolphe</a:t>
            </a:r>
            <a:r>
              <a:rPr lang="hu-HU" dirty="0" smtClean="0"/>
              <a:t> </a:t>
            </a:r>
            <a:r>
              <a:rPr lang="hu-HU" dirty="0" err="1" smtClean="0"/>
              <a:t>Bourne</a:t>
            </a:r>
            <a:r>
              <a:rPr lang="hu-HU" dirty="0" smtClean="0"/>
              <a:t> 1913-ban a Columbia Egyetem tanári karában (balról a negyedik)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31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Gyógypedagógia és fogyatékosságtudomány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2337" y="2259496"/>
            <a:ext cx="9404723" cy="4598504"/>
          </a:xfrm>
        </p:spPr>
        <p:txBody>
          <a:bodyPr>
            <a:normAutofit/>
          </a:bodyPr>
          <a:lstStyle/>
          <a:p>
            <a:r>
              <a:rPr lang="hu-HU" sz="2300" dirty="0" smtClean="0"/>
              <a:t>„A fogyatékosságtudomány és a gyógypedagógia között talán az a legfontosabb különbség, hogy </a:t>
            </a:r>
            <a:r>
              <a:rPr lang="hu-HU" sz="2300" b="1" i="1" dirty="0" smtClean="0"/>
              <a:t>a pedagógia egy olyan társadalmi hatalmi struktúra része, amely </a:t>
            </a:r>
            <a:r>
              <a:rPr lang="hu-HU" sz="2300" b="1" i="1" dirty="0" err="1" smtClean="0"/>
              <a:t>marginalizációt</a:t>
            </a:r>
            <a:r>
              <a:rPr lang="hu-HU" sz="2300" b="1" i="1" dirty="0" smtClean="0"/>
              <a:t> és kirekesztést  teremtő intézményeket hívott életre.</a:t>
            </a:r>
            <a:r>
              <a:rPr lang="hu-HU" sz="2300" b="1" dirty="0" smtClean="0"/>
              <a:t> </a:t>
            </a:r>
            <a:r>
              <a:rPr lang="hu-HU" sz="2300" dirty="0" err="1" smtClean="0"/>
              <a:t>Bourdieu</a:t>
            </a:r>
            <a:r>
              <a:rPr lang="hu-HU" sz="2300" dirty="0" smtClean="0"/>
              <a:t> megfogalmazásával élve, történetileg a gyógypedagógia a hatalom pólusán helyezkedik el, míg a fogyatékossággal élő emberek a tehetetlenség pólusán.” </a:t>
            </a:r>
            <a:r>
              <a:rPr lang="hu-HU" sz="2300" dirty="0" smtClean="0"/>
              <a:t>			(Marcus </a:t>
            </a:r>
            <a:r>
              <a:rPr lang="hu-HU" sz="2300" dirty="0" err="1" smtClean="0"/>
              <a:t>Dederich</a:t>
            </a:r>
            <a:r>
              <a:rPr lang="hu-HU" sz="2300" dirty="0" smtClean="0"/>
              <a:t> (2014): Különbségek, súrlódások és </a:t>
            </a:r>
            <a:r>
              <a:rPr lang="hu-HU" sz="2300" dirty="0" smtClean="0"/>
              <a:t>	</a:t>
            </a:r>
            <a:r>
              <a:rPr lang="hu-HU" sz="2300" dirty="0" err="1" smtClean="0"/>
              <a:t>egyezásek</a:t>
            </a:r>
            <a:r>
              <a:rPr lang="hu-HU" sz="2300" dirty="0" smtClean="0"/>
              <a:t> </a:t>
            </a:r>
            <a:r>
              <a:rPr lang="hu-HU" sz="2300" dirty="0" smtClean="0"/>
              <a:t>a gyógypedagógia, és a </a:t>
            </a:r>
            <a:r>
              <a:rPr lang="hu-HU" sz="2300" dirty="0" smtClean="0"/>
              <a:t>	fogyatékosságtudomány </a:t>
            </a:r>
            <a:r>
              <a:rPr lang="hu-HU" sz="2300" dirty="0" smtClean="0"/>
              <a:t>között. Fogyatékosság és </a:t>
            </a:r>
            <a:r>
              <a:rPr lang="hu-HU" sz="2300" dirty="0" smtClean="0"/>
              <a:t>	Társadalom</a:t>
            </a:r>
            <a:r>
              <a:rPr lang="hu-HU" sz="2300" dirty="0" smtClean="0"/>
              <a:t>, 2014. 5-6. szám, 5-8.)  </a:t>
            </a:r>
          </a:p>
        </p:txBody>
      </p:sp>
    </p:spTree>
    <p:extLst>
      <p:ext uri="{BB962C8B-B14F-4D97-AF65-F5344CB8AC3E}">
        <p14:creationId xmlns:p14="http://schemas.microsoft.com/office/powerpoint/2010/main" val="24355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68" y="601805"/>
            <a:ext cx="11360357" cy="6335708"/>
          </a:xfrm>
        </p:spPr>
        <p:txBody>
          <a:bodyPr>
            <a:normAutofit/>
          </a:bodyPr>
          <a:lstStyle/>
          <a:p>
            <a:r>
              <a:rPr lang="hu-HU" sz="2300" dirty="0" smtClean="0"/>
              <a:t>„Nemcsak az orvostudomány, hanem a pedagógia is kialakította azt a képzetet, hogy a fogyatékos és nem fogyatékos emberek </a:t>
            </a:r>
            <a:r>
              <a:rPr lang="hu-HU" sz="2300" b="1" i="1" dirty="0" smtClean="0"/>
              <a:t>elkülönült csoportba tartoznak.</a:t>
            </a:r>
            <a:r>
              <a:rPr lang="hu-HU" sz="2300" dirty="0" smtClean="0"/>
              <a:t>” (</a:t>
            </a:r>
            <a:r>
              <a:rPr lang="hu-HU" sz="2300" dirty="0" err="1" smtClean="0"/>
              <a:t>Dederich</a:t>
            </a:r>
            <a:r>
              <a:rPr lang="hu-HU" sz="2300" dirty="0" smtClean="0"/>
              <a:t>, 2014, 6.)</a:t>
            </a:r>
          </a:p>
          <a:p>
            <a:endParaRPr lang="hu-HU" sz="2300" dirty="0" smtClean="0"/>
          </a:p>
          <a:p>
            <a:r>
              <a:rPr lang="hu-HU" sz="2300" dirty="0" err="1" smtClean="0"/>
              <a:t>Simi</a:t>
            </a:r>
            <a:r>
              <a:rPr lang="hu-HU" sz="2300" dirty="0" smtClean="0"/>
              <a:t> </a:t>
            </a:r>
            <a:r>
              <a:rPr lang="hu-HU" sz="2300" dirty="0" err="1" smtClean="0"/>
              <a:t>Linton</a:t>
            </a:r>
            <a:r>
              <a:rPr lang="hu-HU" sz="2300" dirty="0" smtClean="0"/>
              <a:t> amerikai polgárjogi, fogyatékos-jogi aktivista „könyörögve kéri” a fogyatékosságtudomány és </a:t>
            </a:r>
            <a:r>
              <a:rPr lang="hu-HU" sz="2300" b="1" i="1" dirty="0" smtClean="0"/>
              <a:t>a főként intervencióval foglalkozó diszciplínák szétválasztásá</a:t>
            </a:r>
            <a:r>
              <a:rPr lang="hu-HU" sz="2300" dirty="0" smtClean="0"/>
              <a:t>t. (</a:t>
            </a:r>
            <a:r>
              <a:rPr lang="hu-HU" sz="2300" dirty="0" err="1" smtClean="0"/>
              <a:t>Linton</a:t>
            </a:r>
            <a:r>
              <a:rPr lang="hu-HU" sz="2300" dirty="0" smtClean="0"/>
              <a:t>, 1998, 136, Idézi: </a:t>
            </a:r>
            <a:r>
              <a:rPr lang="hu-HU" sz="2300" dirty="0" err="1" smtClean="0"/>
              <a:t>Dederich</a:t>
            </a:r>
            <a:r>
              <a:rPr lang="hu-HU" sz="2300" dirty="0" smtClean="0"/>
              <a:t>, 2014, 7.)</a:t>
            </a:r>
          </a:p>
          <a:p>
            <a:endParaRPr lang="hu-HU" sz="2300" dirty="0" smtClean="0"/>
          </a:p>
          <a:p>
            <a:r>
              <a:rPr lang="hu-HU" sz="2300" dirty="0" smtClean="0"/>
              <a:t>Anne </a:t>
            </a:r>
            <a:r>
              <a:rPr lang="hu-HU" sz="2300" dirty="0" err="1" smtClean="0"/>
              <a:t>Waldschmidt</a:t>
            </a:r>
            <a:r>
              <a:rPr lang="hu-HU" sz="2300" dirty="0" smtClean="0"/>
              <a:t>: „Von </a:t>
            </a:r>
            <a:r>
              <a:rPr lang="hu-HU" sz="2300" dirty="0" err="1" smtClean="0"/>
              <a:t>Behindertenpädagogik</a:t>
            </a:r>
            <a:r>
              <a:rPr lang="hu-HU" sz="2300" dirty="0" smtClean="0"/>
              <a:t> und </a:t>
            </a:r>
            <a:r>
              <a:rPr lang="hu-HU" sz="2300" dirty="0" err="1" smtClean="0"/>
              <a:t>Rehabilitationswissenschaft</a:t>
            </a:r>
            <a:r>
              <a:rPr lang="hu-HU" sz="2300" dirty="0" smtClean="0"/>
              <a:t> </a:t>
            </a:r>
            <a:r>
              <a:rPr lang="hu-HU" sz="2300" dirty="0" err="1" smtClean="0"/>
              <a:t>unterscheiden</a:t>
            </a:r>
            <a:r>
              <a:rPr lang="hu-HU" sz="2300" dirty="0" smtClean="0"/>
              <a:t> </a:t>
            </a:r>
            <a:r>
              <a:rPr lang="hu-HU" sz="2300" dirty="0" err="1" smtClean="0"/>
              <a:t>sich</a:t>
            </a:r>
            <a:r>
              <a:rPr lang="hu-HU" sz="2300" dirty="0" smtClean="0"/>
              <a:t> die </a:t>
            </a:r>
            <a:r>
              <a:rPr lang="hu-HU" sz="2300" dirty="0" err="1" smtClean="0"/>
              <a:t>Disability</a:t>
            </a:r>
            <a:r>
              <a:rPr lang="hu-HU" sz="2300" dirty="0" smtClean="0"/>
              <a:t> </a:t>
            </a:r>
            <a:r>
              <a:rPr lang="hu-HU" sz="2300" dirty="0" err="1" smtClean="0"/>
              <a:t>Studies</a:t>
            </a:r>
            <a:r>
              <a:rPr lang="hu-HU" sz="2300" dirty="0" smtClean="0"/>
              <a:t> </a:t>
            </a:r>
            <a:r>
              <a:rPr lang="hu-HU" sz="2300" dirty="0" err="1" smtClean="0"/>
              <a:t>dadurch</a:t>
            </a:r>
            <a:r>
              <a:rPr lang="hu-HU" sz="2300" dirty="0" smtClean="0"/>
              <a:t>, </a:t>
            </a:r>
            <a:r>
              <a:rPr lang="hu-HU" sz="2300" dirty="0" err="1" smtClean="0"/>
              <a:t>dass</a:t>
            </a:r>
            <a:r>
              <a:rPr lang="hu-HU" sz="2300" dirty="0" smtClean="0"/>
              <a:t> </a:t>
            </a:r>
            <a:r>
              <a:rPr lang="hu-HU" sz="2300" dirty="0" err="1" smtClean="0"/>
              <a:t>ihnen</a:t>
            </a:r>
            <a:r>
              <a:rPr lang="hu-HU" sz="2300" dirty="0" smtClean="0"/>
              <a:t> der </a:t>
            </a:r>
            <a:r>
              <a:rPr lang="hu-HU" sz="2300" b="1" i="1" dirty="0" err="1" smtClean="0"/>
              <a:t>interventionistische</a:t>
            </a:r>
            <a:r>
              <a:rPr lang="hu-HU" sz="2300" b="1" i="1" dirty="0" smtClean="0"/>
              <a:t> </a:t>
            </a:r>
            <a:r>
              <a:rPr lang="hu-HU" sz="2300" b="1" i="1" dirty="0" err="1" smtClean="0"/>
              <a:t>Impuls</a:t>
            </a:r>
            <a:r>
              <a:rPr lang="hu-HU" sz="2300" b="1" i="1" dirty="0" smtClean="0"/>
              <a:t> </a:t>
            </a:r>
            <a:r>
              <a:rPr lang="hu-HU" sz="2300" b="1" i="1" dirty="0" err="1" smtClean="0"/>
              <a:t>fehlt</a:t>
            </a:r>
            <a:r>
              <a:rPr lang="hu-HU" sz="2300" b="1" i="1" dirty="0" smtClean="0"/>
              <a:t>. </a:t>
            </a:r>
            <a:r>
              <a:rPr lang="hu-HU" sz="2300" dirty="0" err="1" smtClean="0"/>
              <a:t>Statt</a:t>
            </a:r>
            <a:r>
              <a:rPr lang="hu-HU" sz="2300" dirty="0" smtClean="0"/>
              <a:t> </a:t>
            </a:r>
            <a:r>
              <a:rPr lang="hu-HU" sz="2300" dirty="0" err="1" smtClean="0"/>
              <a:t>individualisierende</a:t>
            </a:r>
            <a:r>
              <a:rPr lang="hu-HU" sz="2300" dirty="0" smtClean="0"/>
              <a:t> und </a:t>
            </a:r>
            <a:r>
              <a:rPr lang="hu-HU" sz="2300" dirty="0" err="1" smtClean="0"/>
              <a:t>praxisorientierende</a:t>
            </a:r>
            <a:r>
              <a:rPr lang="hu-HU" sz="2300" dirty="0" smtClean="0"/>
              <a:t> </a:t>
            </a:r>
            <a:r>
              <a:rPr lang="hu-HU" sz="2300" dirty="0" err="1" smtClean="0"/>
              <a:t>Sichtweisen</a:t>
            </a:r>
            <a:r>
              <a:rPr lang="hu-HU" sz="2300" dirty="0" smtClean="0"/>
              <a:t>, von </a:t>
            </a:r>
            <a:r>
              <a:rPr lang="hu-HU" sz="2300" dirty="0" err="1" smtClean="0"/>
              <a:t>denen</a:t>
            </a:r>
            <a:r>
              <a:rPr lang="hu-HU" sz="2300" dirty="0" smtClean="0"/>
              <a:t> </a:t>
            </a:r>
            <a:r>
              <a:rPr lang="hu-HU" sz="2300" dirty="0" err="1" smtClean="0"/>
              <a:t>etwa</a:t>
            </a:r>
            <a:r>
              <a:rPr lang="hu-HU" sz="2300" dirty="0" smtClean="0"/>
              <a:t> die </a:t>
            </a:r>
            <a:r>
              <a:rPr lang="hu-HU" sz="2300" dirty="0" err="1" smtClean="0"/>
              <a:t>Pädagogik</a:t>
            </a:r>
            <a:r>
              <a:rPr lang="hu-HU" sz="2300" dirty="0" smtClean="0"/>
              <a:t> </a:t>
            </a:r>
            <a:r>
              <a:rPr lang="hu-HU" sz="2300" dirty="0" err="1" smtClean="0"/>
              <a:t>geprägt</a:t>
            </a:r>
            <a:r>
              <a:rPr lang="hu-HU" sz="2300" dirty="0" smtClean="0"/>
              <a:t> </a:t>
            </a:r>
            <a:r>
              <a:rPr lang="hu-HU" sz="2300" dirty="0" err="1" smtClean="0"/>
              <a:t>ist</a:t>
            </a:r>
            <a:r>
              <a:rPr lang="hu-HU" sz="2300" dirty="0" smtClean="0"/>
              <a:t>, </a:t>
            </a:r>
            <a:r>
              <a:rPr lang="hu-HU" sz="2300" dirty="0" err="1" smtClean="0"/>
              <a:t>ist</a:t>
            </a:r>
            <a:r>
              <a:rPr lang="hu-HU" sz="2300" dirty="0" smtClean="0"/>
              <a:t> den </a:t>
            </a:r>
            <a:r>
              <a:rPr lang="hu-HU" sz="2300" dirty="0" err="1" smtClean="0"/>
              <a:t>Disability</a:t>
            </a:r>
            <a:r>
              <a:rPr lang="hu-HU" sz="2300" dirty="0" smtClean="0"/>
              <a:t> </a:t>
            </a:r>
            <a:r>
              <a:rPr lang="hu-HU" sz="2300" dirty="0" err="1" smtClean="0"/>
              <a:t>Studies</a:t>
            </a:r>
            <a:r>
              <a:rPr lang="hu-HU" sz="2300" dirty="0" smtClean="0"/>
              <a:t> </a:t>
            </a:r>
            <a:r>
              <a:rPr lang="hu-HU" sz="2300" dirty="0" err="1" smtClean="0"/>
              <a:t>eine</a:t>
            </a:r>
            <a:r>
              <a:rPr lang="hu-HU" sz="2300" dirty="0" smtClean="0"/>
              <a:t> </a:t>
            </a:r>
            <a:r>
              <a:rPr lang="hu-HU" sz="2300" dirty="0" err="1" smtClean="0"/>
              <a:t>sowohl</a:t>
            </a:r>
            <a:r>
              <a:rPr lang="hu-HU" sz="2300" dirty="0" smtClean="0"/>
              <a:t> </a:t>
            </a:r>
            <a:r>
              <a:rPr lang="hu-HU" sz="2300" dirty="0" err="1" smtClean="0"/>
              <a:t>grundlagentheoretische</a:t>
            </a:r>
            <a:r>
              <a:rPr lang="hu-HU" sz="2300" dirty="0" smtClean="0"/>
              <a:t> </a:t>
            </a:r>
            <a:r>
              <a:rPr lang="hu-HU" sz="2300" dirty="0" err="1" smtClean="0"/>
              <a:t>als</a:t>
            </a:r>
            <a:r>
              <a:rPr lang="hu-HU" sz="2300" dirty="0" smtClean="0"/>
              <a:t> </a:t>
            </a:r>
            <a:r>
              <a:rPr lang="hu-HU" sz="2300" dirty="0" err="1" smtClean="0"/>
              <a:t>auch</a:t>
            </a:r>
            <a:r>
              <a:rPr lang="hu-HU" sz="2300" dirty="0" smtClean="0"/>
              <a:t> </a:t>
            </a:r>
            <a:r>
              <a:rPr lang="hu-HU" sz="2300" dirty="0" err="1" smtClean="0"/>
              <a:t>Gesellschadft</a:t>
            </a:r>
            <a:r>
              <a:rPr lang="hu-HU" sz="2300" dirty="0" smtClean="0"/>
              <a:t> </a:t>
            </a:r>
            <a:r>
              <a:rPr lang="hu-HU" sz="2300" dirty="0" err="1" smtClean="0"/>
              <a:t>verändernde</a:t>
            </a:r>
            <a:r>
              <a:rPr lang="hu-HU" sz="2300" dirty="0" smtClean="0"/>
              <a:t> </a:t>
            </a:r>
            <a:r>
              <a:rPr lang="hu-HU" sz="2300" dirty="0" err="1" smtClean="0"/>
              <a:t>Orientierung</a:t>
            </a:r>
            <a:r>
              <a:rPr lang="hu-HU" sz="2300" dirty="0" smtClean="0"/>
              <a:t> </a:t>
            </a:r>
            <a:r>
              <a:rPr lang="hu-HU" sz="2300" dirty="0" err="1" smtClean="0"/>
              <a:t>eigen</a:t>
            </a:r>
            <a:r>
              <a:rPr lang="hu-HU" sz="2300" dirty="0" smtClean="0"/>
              <a:t>.” (</a:t>
            </a:r>
            <a:r>
              <a:rPr lang="hu-HU" sz="2300" dirty="0" err="1" smtClean="0"/>
              <a:t>Waldschmidt</a:t>
            </a:r>
            <a:r>
              <a:rPr lang="hu-HU" sz="2300" dirty="0" smtClean="0"/>
              <a:t>, </a:t>
            </a:r>
            <a:r>
              <a:rPr lang="hu-HU" sz="2300" dirty="0" err="1" smtClean="0"/>
              <a:t>in</a:t>
            </a:r>
            <a:r>
              <a:rPr lang="hu-HU" sz="2300" dirty="0" smtClean="0"/>
              <a:t>: </a:t>
            </a:r>
            <a:r>
              <a:rPr lang="hu-HU" sz="2300" dirty="0" err="1" smtClean="0"/>
              <a:t>Bösl</a:t>
            </a:r>
            <a:r>
              <a:rPr lang="hu-HU" sz="2300" dirty="0" smtClean="0"/>
              <a:t>, Klein, </a:t>
            </a:r>
            <a:r>
              <a:rPr lang="hu-HU" sz="2300" dirty="0" err="1" smtClean="0"/>
              <a:t>Waldschmidt</a:t>
            </a:r>
            <a:r>
              <a:rPr lang="hu-HU" sz="2300" dirty="0" smtClean="0"/>
              <a:t>, 2010, 15.) </a:t>
            </a:r>
          </a:p>
          <a:p>
            <a:endParaRPr lang="hu-HU" sz="2300" dirty="0" smtClean="0"/>
          </a:p>
          <a:p>
            <a:endParaRPr lang="hu-HU" sz="2300" dirty="0"/>
          </a:p>
        </p:txBody>
      </p:sp>
    </p:spTree>
    <p:extLst>
      <p:ext uri="{BB962C8B-B14F-4D97-AF65-F5344CB8AC3E}">
        <p14:creationId xmlns:p14="http://schemas.microsoft.com/office/powerpoint/2010/main" val="5947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kutat a fogyatékosságtörténet?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3792" y="1470992"/>
            <a:ext cx="10764078" cy="5267738"/>
          </a:xfrm>
        </p:spPr>
        <p:txBody>
          <a:bodyPr>
            <a:normAutofit/>
          </a:bodyPr>
          <a:lstStyle/>
          <a:p>
            <a:r>
              <a:rPr lang="hu-HU" sz="2200" dirty="0" smtClean="0"/>
              <a:t>„… a XIX-XX. századig nem állt rendelkezésre olyan nyelvi tér, amelyben a társadalom a fogyatékos emberek helyzetét, a többségi társadalomhoz való viszonyát meghatározta volna.” (</a:t>
            </a:r>
            <a:r>
              <a:rPr lang="hu-HU" sz="2200" dirty="0" err="1" smtClean="0"/>
              <a:t>Kőszeghy</a:t>
            </a:r>
            <a:r>
              <a:rPr lang="hu-HU" sz="2200" dirty="0" smtClean="0"/>
              <a:t> és </a:t>
            </a:r>
            <a:r>
              <a:rPr lang="hu-HU" sz="2200" dirty="0" err="1" smtClean="0"/>
              <a:t>Parragh</a:t>
            </a:r>
            <a:r>
              <a:rPr lang="hu-HU" sz="2200" dirty="0" smtClean="0"/>
              <a:t>, </a:t>
            </a:r>
            <a:r>
              <a:rPr lang="hu-HU" sz="2200" dirty="0" err="1" smtClean="0"/>
              <a:t>in</a:t>
            </a:r>
            <a:r>
              <a:rPr lang="hu-HU" sz="2200" dirty="0" smtClean="0"/>
              <a:t>: </a:t>
            </a:r>
            <a:r>
              <a:rPr lang="hu-HU" sz="2200" dirty="0" err="1" smtClean="0"/>
              <a:t>Zászkaliczky</a:t>
            </a:r>
            <a:r>
              <a:rPr lang="hu-HU" sz="2200" dirty="0" smtClean="0"/>
              <a:t> </a:t>
            </a:r>
            <a:r>
              <a:rPr lang="hu-HU" sz="2200" dirty="0" err="1" smtClean="0"/>
              <a:t>és</a:t>
            </a:r>
            <a:r>
              <a:rPr lang="hu-HU" sz="2200" dirty="0" smtClean="0"/>
              <a:t> Verdes, 2010, 532.)</a:t>
            </a:r>
          </a:p>
          <a:p>
            <a:r>
              <a:rPr lang="hu-HU" sz="2200" dirty="0" smtClean="0"/>
              <a:t>Az egyes fogyatékosság-típusokkal élők társadalmi helyzetének története. </a:t>
            </a:r>
          </a:p>
          <a:p>
            <a:r>
              <a:rPr lang="hu-HU" sz="2200" dirty="0" smtClean="0"/>
              <a:t>A különböző fogyatékosságtípussal élő emberekről alkotott társadalmi kép története.</a:t>
            </a:r>
          </a:p>
          <a:p>
            <a:r>
              <a:rPr lang="hu-HU" sz="2200" dirty="0" smtClean="0"/>
              <a:t>A fogyatékossággal élő emberek elzárására, </a:t>
            </a:r>
            <a:r>
              <a:rPr lang="hu-HU" sz="2200" dirty="0" err="1" smtClean="0"/>
              <a:t>perfektibilizálására</a:t>
            </a:r>
            <a:r>
              <a:rPr lang="hu-HU" sz="2200" dirty="0" smtClean="0"/>
              <a:t>, gondozására szolgáló intézmények </a:t>
            </a:r>
            <a:r>
              <a:rPr lang="hu-HU" sz="2200" dirty="0" smtClean="0"/>
              <a:t>alakulásának </a:t>
            </a:r>
            <a:r>
              <a:rPr lang="hu-HU" sz="2200" dirty="0" smtClean="0"/>
              <a:t>története.</a:t>
            </a:r>
          </a:p>
          <a:p>
            <a:r>
              <a:rPr lang="hu-HU" sz="2200" dirty="0" smtClean="0"/>
              <a:t>A fogyatékosság mint társadalmi konstrukció folyamata, pl. „</a:t>
            </a:r>
            <a:r>
              <a:rPr lang="hu-HU" sz="2200" dirty="0" err="1" smtClean="0"/>
              <a:t>Seelenschwäche</a:t>
            </a:r>
            <a:r>
              <a:rPr lang="hu-HU" sz="2200" dirty="0" smtClean="0"/>
              <a:t>, </a:t>
            </a:r>
            <a:r>
              <a:rPr lang="hu-HU" sz="2200" dirty="0" err="1" smtClean="0"/>
              <a:t>als</a:t>
            </a:r>
            <a:r>
              <a:rPr lang="hu-HU" sz="2200" dirty="0" smtClean="0"/>
              <a:t> </a:t>
            </a:r>
            <a:r>
              <a:rPr lang="hu-HU" sz="2200" dirty="0" err="1" smtClean="0"/>
              <a:t>Folie</a:t>
            </a:r>
            <a:r>
              <a:rPr lang="hu-HU" sz="2200" dirty="0" smtClean="0"/>
              <a:t> </a:t>
            </a:r>
            <a:r>
              <a:rPr lang="hu-HU" sz="2200" dirty="0" err="1" smtClean="0"/>
              <a:t>zur</a:t>
            </a:r>
            <a:r>
              <a:rPr lang="hu-HU" sz="2200" dirty="0" smtClean="0"/>
              <a:t> </a:t>
            </a:r>
            <a:r>
              <a:rPr lang="hu-HU" sz="2200" dirty="0" err="1" smtClean="0"/>
              <a:t>Konstrution</a:t>
            </a:r>
            <a:r>
              <a:rPr lang="hu-HU" sz="2200" dirty="0" smtClean="0"/>
              <a:t> der </a:t>
            </a:r>
            <a:r>
              <a:rPr lang="hu-HU" sz="2200" dirty="0" err="1" smtClean="0"/>
              <a:t>heilpädagogische</a:t>
            </a:r>
            <a:r>
              <a:rPr lang="hu-HU" sz="2200" dirty="0" smtClean="0"/>
              <a:t> </a:t>
            </a:r>
            <a:r>
              <a:rPr lang="hu-HU" sz="2200" dirty="0" err="1" smtClean="0"/>
              <a:t>Klientel</a:t>
            </a:r>
            <a:r>
              <a:rPr lang="hu-HU" sz="2200" dirty="0" smtClean="0"/>
              <a:t>” (Moser, Vera, 2012): </a:t>
            </a:r>
            <a:r>
              <a:rPr lang="hu-HU" sz="2200" dirty="0" err="1" smtClean="0"/>
              <a:t>Gründungsmythen</a:t>
            </a:r>
            <a:r>
              <a:rPr lang="hu-HU" sz="2200" dirty="0" smtClean="0"/>
              <a:t> der </a:t>
            </a:r>
            <a:r>
              <a:rPr lang="hu-HU" sz="2200" dirty="0" err="1" smtClean="0"/>
              <a:t>Heilpädagogik</a:t>
            </a:r>
            <a:r>
              <a:rPr lang="hu-HU" sz="2200" dirty="0" smtClean="0"/>
              <a:t>, </a:t>
            </a:r>
            <a:r>
              <a:rPr lang="hu-HU" sz="2200" dirty="0" err="1" smtClean="0"/>
              <a:t>Zeitschrift</a:t>
            </a:r>
            <a:r>
              <a:rPr lang="hu-HU" sz="2200" dirty="0" smtClean="0"/>
              <a:t> </a:t>
            </a:r>
            <a:r>
              <a:rPr lang="hu-HU" sz="2200" dirty="0" err="1" smtClean="0"/>
              <a:t>für</a:t>
            </a:r>
            <a:r>
              <a:rPr lang="hu-HU" sz="2200" dirty="0" smtClean="0"/>
              <a:t> </a:t>
            </a:r>
            <a:r>
              <a:rPr lang="hu-HU" sz="2200" dirty="0" err="1" smtClean="0"/>
              <a:t>Pädagogik</a:t>
            </a:r>
            <a:r>
              <a:rPr lang="hu-HU" sz="2200" dirty="0" smtClean="0"/>
              <a:t>, 265.) 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94703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hu-HU" dirty="0" smtClean="0"/>
              <a:t>Hazai kutatások hozadékai</a:t>
            </a:r>
          </a:p>
        </p:txBody>
      </p:sp>
      <p:pic>
        <p:nvPicPr>
          <p:cNvPr id="20483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0610" y="1381127"/>
            <a:ext cx="3217862" cy="4525962"/>
          </a:xfrm>
        </p:spPr>
      </p:pic>
      <p:sp>
        <p:nvSpPr>
          <p:cNvPr id="20484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B21C7A7-6DA0-4C9B-8228-0577557EBFE8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sz="1200">
              <a:latin typeface="Arial" panose="020B0604020202020204" pitchFamily="34" charset="0"/>
            </a:endParaRPr>
          </a:p>
        </p:txBody>
      </p:sp>
      <p:pic>
        <p:nvPicPr>
          <p:cNvPr id="20485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444626"/>
            <a:ext cx="316865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Szövegdoboz 2"/>
          <p:cNvSpPr txBox="1">
            <a:spLocks noChangeArrowheads="1"/>
          </p:cNvSpPr>
          <p:nvPr/>
        </p:nvSpPr>
        <p:spPr bwMode="auto">
          <a:xfrm>
            <a:off x="2782888" y="6165850"/>
            <a:ext cx="273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sz="1800"/>
              <a:t>Osiris, Budapest, 2002</a:t>
            </a:r>
          </a:p>
        </p:txBody>
      </p:sp>
      <p:sp>
        <p:nvSpPr>
          <p:cNvPr id="20487" name="Szövegdoboz 5"/>
          <p:cNvSpPr txBox="1">
            <a:spLocks noChangeArrowheads="1"/>
          </p:cNvSpPr>
          <p:nvPr/>
        </p:nvSpPr>
        <p:spPr bwMode="auto">
          <a:xfrm>
            <a:off x="6864350" y="6080125"/>
            <a:ext cx="273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sz="1800"/>
              <a:t>ELTE, Eötvös Kiadó, Budapest, 2010</a:t>
            </a:r>
          </a:p>
        </p:txBody>
      </p:sp>
    </p:spTree>
    <p:extLst>
      <p:ext uri="{BB962C8B-B14F-4D97-AF65-F5344CB8AC3E}">
        <p14:creationId xmlns:p14="http://schemas.microsoft.com/office/powerpoint/2010/main" val="234808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Források: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6111" y="1282148"/>
            <a:ext cx="10793827" cy="5218043"/>
          </a:xfrm>
        </p:spPr>
        <p:txBody>
          <a:bodyPr>
            <a:noAutofit/>
          </a:bodyPr>
          <a:lstStyle/>
          <a:p>
            <a:r>
              <a:rPr lang="hu-HU" dirty="0" err="1"/>
              <a:t>Barnes</a:t>
            </a:r>
            <a:r>
              <a:rPr lang="hu-HU" dirty="0"/>
              <a:t>, Colin (2009): Egy évtized változásai: reflexiók az „</a:t>
            </a:r>
            <a:r>
              <a:rPr lang="hu-HU" dirty="0" err="1"/>
              <a:t>emancipatív</a:t>
            </a:r>
            <a:r>
              <a:rPr lang="hu-HU" dirty="0"/>
              <a:t>” fogyatékosságkutatásra. Fogyatékosság és Társadalom, I. évf. 1. szám, 13-22.</a:t>
            </a:r>
          </a:p>
          <a:p>
            <a:r>
              <a:rPr lang="hu-HU" dirty="0" err="1"/>
              <a:t>Bösl</a:t>
            </a:r>
            <a:r>
              <a:rPr lang="hu-HU" dirty="0"/>
              <a:t>, </a:t>
            </a:r>
            <a:r>
              <a:rPr lang="hu-HU" dirty="0" err="1"/>
              <a:t>Elisabeth</a:t>
            </a:r>
            <a:r>
              <a:rPr lang="hu-HU" dirty="0"/>
              <a:t> - Klein, Anne - </a:t>
            </a:r>
            <a:r>
              <a:rPr lang="hu-HU" dirty="0" err="1"/>
              <a:t>Waldschmidt</a:t>
            </a:r>
            <a:r>
              <a:rPr lang="hu-HU" dirty="0"/>
              <a:t>, </a:t>
            </a:r>
            <a:r>
              <a:rPr lang="hu-HU" dirty="0" err="1"/>
              <a:t>Anne</a:t>
            </a:r>
            <a:r>
              <a:rPr lang="hu-HU" dirty="0"/>
              <a:t> (2010): </a:t>
            </a:r>
            <a:r>
              <a:rPr lang="hu-HU" dirty="0" err="1"/>
              <a:t>Disability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. </a:t>
            </a:r>
            <a:r>
              <a:rPr lang="hu-HU" dirty="0" err="1"/>
              <a:t>Konstruktionen</a:t>
            </a:r>
            <a:r>
              <a:rPr lang="hu-HU" dirty="0"/>
              <a:t> von </a:t>
            </a:r>
            <a:r>
              <a:rPr lang="hu-HU" dirty="0" err="1"/>
              <a:t>Behinderung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der </a:t>
            </a:r>
            <a:r>
              <a:rPr lang="hu-HU" dirty="0" err="1"/>
              <a:t>Geschichte</a:t>
            </a:r>
            <a:r>
              <a:rPr lang="hu-HU" dirty="0"/>
              <a:t>. </a:t>
            </a:r>
            <a:r>
              <a:rPr lang="hu-HU" dirty="0" err="1"/>
              <a:t>Eine</a:t>
            </a:r>
            <a:r>
              <a:rPr lang="hu-HU" dirty="0"/>
              <a:t> </a:t>
            </a:r>
            <a:r>
              <a:rPr lang="hu-HU" dirty="0" err="1"/>
              <a:t>Einführung</a:t>
            </a:r>
            <a:r>
              <a:rPr lang="hu-HU" dirty="0"/>
              <a:t>. </a:t>
            </a:r>
            <a:r>
              <a:rPr lang="hu-HU" dirty="0" err="1"/>
              <a:t>Transcript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Bielefeld</a:t>
            </a:r>
            <a:r>
              <a:rPr lang="hu-HU" dirty="0"/>
              <a:t>.</a:t>
            </a:r>
          </a:p>
          <a:p>
            <a:r>
              <a:rPr lang="hu-HU" dirty="0" err="1"/>
              <a:t>Dederich</a:t>
            </a:r>
            <a:r>
              <a:rPr lang="hu-HU" dirty="0"/>
              <a:t>, Marcus (2007): Körper, </a:t>
            </a:r>
            <a:r>
              <a:rPr lang="hu-HU" dirty="0" err="1"/>
              <a:t>Kultur</a:t>
            </a:r>
            <a:r>
              <a:rPr lang="hu-HU" dirty="0"/>
              <a:t> un </a:t>
            </a:r>
            <a:r>
              <a:rPr lang="hu-HU" dirty="0" err="1"/>
              <a:t>Behinderung</a:t>
            </a:r>
            <a:r>
              <a:rPr lang="hu-HU" dirty="0"/>
              <a:t>. </a:t>
            </a:r>
            <a:r>
              <a:rPr lang="hu-HU" dirty="0" err="1"/>
              <a:t>Eine</a:t>
            </a:r>
            <a:r>
              <a:rPr lang="hu-HU" dirty="0"/>
              <a:t> </a:t>
            </a:r>
            <a:r>
              <a:rPr lang="hu-HU" dirty="0" err="1"/>
              <a:t>Einführung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die </a:t>
            </a:r>
            <a:r>
              <a:rPr lang="hu-HU" dirty="0" err="1"/>
              <a:t>Disability</a:t>
            </a:r>
            <a:r>
              <a:rPr lang="hu-HU" dirty="0"/>
              <a:t> </a:t>
            </a:r>
            <a:r>
              <a:rPr lang="hu-HU" dirty="0" err="1"/>
              <a:t>Studies</a:t>
            </a:r>
            <a:r>
              <a:rPr lang="hu-HU" dirty="0"/>
              <a:t>. </a:t>
            </a:r>
            <a:r>
              <a:rPr lang="hu-HU" dirty="0" err="1"/>
              <a:t>Bielefed</a:t>
            </a:r>
            <a:r>
              <a:rPr lang="hu-HU" dirty="0"/>
              <a:t>.</a:t>
            </a:r>
          </a:p>
          <a:p>
            <a:r>
              <a:rPr lang="hu-HU" dirty="0" err="1"/>
              <a:t>Dederich</a:t>
            </a:r>
            <a:r>
              <a:rPr lang="hu-HU" dirty="0"/>
              <a:t>, Marcus (2014): Különbsége, súrlódások és egyezések a gyógypedagógia és a fogyatékosságtudomány között. Fogyatékosság és Társadalom, II. évf. 5-6. szám, 5-8.  </a:t>
            </a:r>
          </a:p>
          <a:p>
            <a:r>
              <a:rPr lang="hu-HU" dirty="0" smtClean="0"/>
              <a:t>Marton </a:t>
            </a:r>
            <a:r>
              <a:rPr lang="hu-HU" dirty="0"/>
              <a:t>Klára és </a:t>
            </a:r>
            <a:r>
              <a:rPr lang="hu-HU" dirty="0" err="1"/>
              <a:t>Könczei</a:t>
            </a:r>
            <a:r>
              <a:rPr lang="hu-HU" dirty="0"/>
              <a:t> György (2009): Új kutatási irányzatok a fogyatékosságtudományban. Fogyatékosság és Társadalom, I. évf. 1. szám, 5-12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9896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6774" y="695740"/>
            <a:ext cx="10088217" cy="5552660"/>
          </a:xfrm>
        </p:spPr>
        <p:txBody>
          <a:bodyPr>
            <a:normAutofit/>
          </a:bodyPr>
          <a:lstStyle/>
          <a:p>
            <a:r>
              <a:rPr lang="hu-HU" dirty="0" err="1"/>
              <a:t>Ellger-Rüttgardt</a:t>
            </a:r>
            <a:r>
              <a:rPr lang="hu-HU" dirty="0"/>
              <a:t>, </a:t>
            </a:r>
            <a:r>
              <a:rPr lang="hu-HU" dirty="0" err="1"/>
              <a:t>Sieglind</a:t>
            </a:r>
            <a:r>
              <a:rPr lang="hu-HU" dirty="0"/>
              <a:t> </a:t>
            </a:r>
            <a:r>
              <a:rPr lang="hu-HU" dirty="0" err="1"/>
              <a:t>Luise</a:t>
            </a:r>
            <a:r>
              <a:rPr lang="hu-HU" dirty="0"/>
              <a:t> (2008): </a:t>
            </a:r>
            <a:r>
              <a:rPr lang="hu-HU" dirty="0" err="1"/>
              <a:t>Geschichte</a:t>
            </a:r>
            <a:r>
              <a:rPr lang="hu-HU" dirty="0"/>
              <a:t> der </a:t>
            </a:r>
            <a:r>
              <a:rPr lang="hu-HU" dirty="0" err="1"/>
              <a:t>Sonderpädagogik</a:t>
            </a:r>
            <a:r>
              <a:rPr lang="hu-HU" dirty="0"/>
              <a:t>. </a:t>
            </a:r>
            <a:r>
              <a:rPr lang="hu-HU" dirty="0" err="1"/>
              <a:t>Eine</a:t>
            </a:r>
            <a:r>
              <a:rPr lang="hu-HU" dirty="0"/>
              <a:t> </a:t>
            </a:r>
            <a:r>
              <a:rPr lang="hu-HU" dirty="0" err="1"/>
              <a:t>Einführung</a:t>
            </a:r>
            <a:r>
              <a:rPr lang="hu-HU" dirty="0"/>
              <a:t>. </a:t>
            </a:r>
            <a:r>
              <a:rPr lang="hu-HU" dirty="0" err="1"/>
              <a:t>Reinhardt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München.</a:t>
            </a:r>
          </a:p>
          <a:p>
            <a:r>
              <a:rPr lang="hu-HU" dirty="0"/>
              <a:t>Gordosné Szabó Anna (1962): Gyógypedagógia-történet I. Egyetemes gyógypedagógia-történet a XX. századig. Nemzeti Tankönyvkiadó, Budapest.</a:t>
            </a:r>
          </a:p>
          <a:p>
            <a:r>
              <a:rPr lang="hu-HU" dirty="0"/>
              <a:t>Gordosné Szabó Anna (1963): Gyógypedagógia-történet II. Magyar gyógypedagógia történet a XX. századig. Tankönyvkiadó, Budapest.</a:t>
            </a:r>
          </a:p>
          <a:p>
            <a:r>
              <a:rPr lang="hu-HU" dirty="0" err="1"/>
              <a:t>Greving</a:t>
            </a:r>
            <a:r>
              <a:rPr lang="hu-HU" dirty="0"/>
              <a:t>, Heinrich és </a:t>
            </a:r>
            <a:r>
              <a:rPr lang="hu-HU" dirty="0" err="1"/>
              <a:t>Ondracek</a:t>
            </a:r>
            <a:r>
              <a:rPr lang="hu-HU" dirty="0"/>
              <a:t>, </a:t>
            </a:r>
            <a:r>
              <a:rPr lang="hu-HU" dirty="0" err="1"/>
              <a:t>Petr</a:t>
            </a:r>
            <a:r>
              <a:rPr lang="hu-HU" dirty="0"/>
              <a:t> (2010): </a:t>
            </a:r>
            <a:r>
              <a:rPr lang="hu-HU" dirty="0" err="1"/>
              <a:t>Handbuch</a:t>
            </a:r>
            <a:r>
              <a:rPr lang="hu-HU" dirty="0"/>
              <a:t> </a:t>
            </a:r>
            <a:r>
              <a:rPr lang="hu-HU" dirty="0" err="1"/>
              <a:t>Heilpädagogik</a:t>
            </a:r>
            <a:r>
              <a:rPr lang="hu-HU" dirty="0"/>
              <a:t>. </a:t>
            </a:r>
            <a:r>
              <a:rPr lang="hu-HU" dirty="0" err="1"/>
              <a:t>Bildungsverlag</a:t>
            </a:r>
            <a:r>
              <a:rPr lang="hu-HU" dirty="0"/>
              <a:t> </a:t>
            </a:r>
            <a:r>
              <a:rPr lang="hu-HU" dirty="0" err="1"/>
              <a:t>Eins</a:t>
            </a:r>
            <a:r>
              <a:rPr lang="hu-HU" dirty="0"/>
              <a:t>, </a:t>
            </a:r>
            <a:r>
              <a:rPr lang="hu-HU" dirty="0" err="1"/>
              <a:t>Troisdorf</a:t>
            </a:r>
            <a:r>
              <a:rPr lang="hu-HU" dirty="0"/>
              <a:t>.</a:t>
            </a:r>
          </a:p>
          <a:p>
            <a:r>
              <a:rPr lang="hu-HU" dirty="0"/>
              <a:t>Kálmán Zsófia és </a:t>
            </a:r>
            <a:r>
              <a:rPr lang="hu-HU" dirty="0" err="1"/>
              <a:t>Könczei</a:t>
            </a:r>
            <a:r>
              <a:rPr lang="hu-HU" dirty="0"/>
              <a:t> György (2002): A Taigetosztól az esélyegyenlőségig. Osiris Kiadó, Budapest</a:t>
            </a:r>
            <a:r>
              <a:rPr lang="hu-HU" dirty="0" smtClean="0"/>
              <a:t>.</a:t>
            </a:r>
          </a:p>
          <a:p>
            <a:r>
              <a:rPr lang="hu-HU" dirty="0" err="1"/>
              <a:t>Kőszeghy</a:t>
            </a:r>
            <a:r>
              <a:rPr lang="hu-HU" dirty="0"/>
              <a:t> Miklós és </a:t>
            </a:r>
            <a:r>
              <a:rPr lang="hu-HU" dirty="0" err="1"/>
              <a:t>Parragh</a:t>
            </a:r>
            <a:r>
              <a:rPr lang="hu-HU" dirty="0"/>
              <a:t> Szabolcs (2003): „… nem voltak fogyatékosok a történelemben.” A fogyatékosság jelensége a történettudományban. </a:t>
            </a:r>
            <a:r>
              <a:rPr lang="hu-HU" dirty="0" err="1"/>
              <a:t>In</a:t>
            </a:r>
            <a:r>
              <a:rPr lang="hu-HU" dirty="0"/>
              <a:t>: </a:t>
            </a:r>
            <a:r>
              <a:rPr lang="hu-HU" dirty="0" err="1"/>
              <a:t>Zászkaliczky</a:t>
            </a:r>
            <a:r>
              <a:rPr lang="hu-HU" dirty="0"/>
              <a:t> Péter és Verdes Tamás (szerk., 2010): </a:t>
            </a:r>
            <a:r>
              <a:rPr lang="hu-HU" i="1" dirty="0"/>
              <a:t>Tágabb értelemben vett gyógypedagógia</a:t>
            </a:r>
            <a:r>
              <a:rPr lang="hu-HU" dirty="0"/>
              <a:t>. ELTE Eötvös Kiadó, ELTE Bárczi Gusztáv Gyógypedagógiai Kar, Budapest. 527.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6040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92696" y="785192"/>
            <a:ext cx="8857157" cy="5463208"/>
          </a:xfrm>
        </p:spPr>
        <p:txBody>
          <a:bodyPr>
            <a:normAutofit/>
          </a:bodyPr>
          <a:lstStyle/>
          <a:p>
            <a:r>
              <a:rPr lang="hu-HU" dirty="0"/>
              <a:t>Moser, Vera (2012): </a:t>
            </a:r>
            <a:r>
              <a:rPr lang="hu-HU" dirty="0" err="1"/>
              <a:t>Gründungsmythen</a:t>
            </a:r>
            <a:r>
              <a:rPr lang="hu-HU" dirty="0"/>
              <a:t> der </a:t>
            </a:r>
            <a:r>
              <a:rPr lang="hu-HU" dirty="0" err="1"/>
              <a:t>Heilpädagogik</a:t>
            </a:r>
            <a:r>
              <a:rPr lang="hu-HU" dirty="0"/>
              <a:t>, </a:t>
            </a:r>
            <a:r>
              <a:rPr lang="hu-HU" dirty="0" err="1"/>
              <a:t>Zeitschrift</a:t>
            </a:r>
            <a:r>
              <a:rPr lang="hu-HU" dirty="0"/>
              <a:t> </a:t>
            </a:r>
            <a:r>
              <a:rPr lang="hu-HU" dirty="0" err="1"/>
              <a:t>für</a:t>
            </a:r>
            <a:r>
              <a:rPr lang="hu-HU" dirty="0"/>
              <a:t> </a:t>
            </a:r>
            <a:r>
              <a:rPr lang="hu-HU" dirty="0" err="1"/>
              <a:t>Pädagogik</a:t>
            </a:r>
            <a:r>
              <a:rPr lang="hu-HU" dirty="0"/>
              <a:t>. 58. 2.  262-274.</a:t>
            </a:r>
          </a:p>
          <a:p>
            <a:r>
              <a:rPr lang="hu-HU" dirty="0" err="1"/>
              <a:t>Möckel</a:t>
            </a:r>
            <a:r>
              <a:rPr lang="hu-HU" dirty="0"/>
              <a:t>, Andreas (2007): </a:t>
            </a:r>
            <a:r>
              <a:rPr lang="hu-HU" dirty="0" err="1"/>
              <a:t>Geschichte</a:t>
            </a:r>
            <a:r>
              <a:rPr lang="hu-HU" dirty="0"/>
              <a:t> der </a:t>
            </a:r>
            <a:r>
              <a:rPr lang="hu-HU" dirty="0" err="1"/>
              <a:t>Heilpädagogik</a:t>
            </a:r>
            <a:r>
              <a:rPr lang="hu-HU" dirty="0"/>
              <a:t>. </a:t>
            </a:r>
            <a:r>
              <a:rPr lang="hu-HU" dirty="0" err="1"/>
              <a:t>Zweite</a:t>
            </a:r>
            <a:r>
              <a:rPr lang="hu-HU" dirty="0"/>
              <a:t> </a:t>
            </a:r>
            <a:r>
              <a:rPr lang="hu-HU" dirty="0" err="1"/>
              <a:t>völlig</a:t>
            </a:r>
            <a:r>
              <a:rPr lang="hu-HU" dirty="0"/>
              <a:t> </a:t>
            </a:r>
            <a:r>
              <a:rPr lang="hu-HU" dirty="0" err="1"/>
              <a:t>überarbeitete</a:t>
            </a:r>
            <a:r>
              <a:rPr lang="hu-HU" dirty="0"/>
              <a:t> </a:t>
            </a:r>
            <a:r>
              <a:rPr lang="hu-HU" dirty="0" err="1"/>
              <a:t>Auflage</a:t>
            </a:r>
            <a:r>
              <a:rPr lang="hu-HU" dirty="0"/>
              <a:t>, </a:t>
            </a:r>
            <a:r>
              <a:rPr lang="hu-HU" dirty="0" err="1"/>
              <a:t>Klett-Cotta</a:t>
            </a:r>
            <a:r>
              <a:rPr lang="hu-HU" dirty="0"/>
              <a:t>, Stuttgart, 2007</a:t>
            </a:r>
          </a:p>
          <a:p>
            <a:r>
              <a:rPr lang="hu-HU" dirty="0" err="1"/>
              <a:t>Musenberg</a:t>
            </a:r>
            <a:r>
              <a:rPr lang="hu-HU" dirty="0"/>
              <a:t>, Oliver (2013): </a:t>
            </a:r>
            <a:r>
              <a:rPr lang="hu-HU" dirty="0" err="1"/>
              <a:t>Kultur</a:t>
            </a:r>
            <a:r>
              <a:rPr lang="hu-HU" dirty="0"/>
              <a:t>, </a:t>
            </a:r>
            <a:r>
              <a:rPr lang="hu-HU" dirty="0" err="1"/>
              <a:t>Geschichte</a:t>
            </a:r>
            <a:r>
              <a:rPr lang="hu-HU" dirty="0"/>
              <a:t> und </a:t>
            </a:r>
            <a:r>
              <a:rPr lang="hu-HU" dirty="0" err="1"/>
              <a:t>Behinderung</a:t>
            </a:r>
            <a:r>
              <a:rPr lang="hu-HU" dirty="0"/>
              <a:t>. Die </a:t>
            </a:r>
            <a:r>
              <a:rPr lang="hu-HU" dirty="0" err="1"/>
              <a:t>kulturwissenschaftliche</a:t>
            </a:r>
            <a:r>
              <a:rPr lang="hu-HU" dirty="0"/>
              <a:t> </a:t>
            </a:r>
            <a:r>
              <a:rPr lang="hu-HU" dirty="0" err="1"/>
              <a:t>Historsierung</a:t>
            </a:r>
            <a:r>
              <a:rPr lang="hu-HU" dirty="0"/>
              <a:t> von </a:t>
            </a:r>
            <a:r>
              <a:rPr lang="hu-HU" dirty="0" err="1"/>
              <a:t>Behinderung</a:t>
            </a:r>
            <a:r>
              <a:rPr lang="hu-HU" dirty="0"/>
              <a:t>. </a:t>
            </a:r>
            <a:r>
              <a:rPr lang="hu-HU" dirty="0" err="1"/>
              <a:t>Athena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Oberhausen</a:t>
            </a:r>
            <a:r>
              <a:rPr lang="hu-HU" dirty="0"/>
              <a:t>.</a:t>
            </a:r>
          </a:p>
          <a:p>
            <a:r>
              <a:rPr lang="hu-HU" dirty="0"/>
              <a:t>Nagy Zita, </a:t>
            </a:r>
            <a:r>
              <a:rPr lang="hu-HU" dirty="0" err="1"/>
              <a:t>Könczei</a:t>
            </a:r>
            <a:r>
              <a:rPr lang="hu-HU" dirty="0"/>
              <a:t> György és Hernádi Ilona (2009): A fogyatékosságtudomány útjai kettős történeti keretben, avagy első, kísérleti metszet a fogyatékosságtudományról. Fogyatékosság és Társadalom, I. évf. 1. szám, 93-107.</a:t>
            </a:r>
          </a:p>
          <a:p>
            <a:r>
              <a:rPr lang="hu-HU" dirty="0"/>
              <a:t>Tóth Zoltán (1933): Általános gyógypedagógia, I. rész. Magyar Pedagógiai Társaság, Budapest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2877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4278" y="824948"/>
            <a:ext cx="9115575" cy="5423451"/>
          </a:xfrm>
        </p:spPr>
        <p:txBody>
          <a:bodyPr>
            <a:normAutofit/>
          </a:bodyPr>
          <a:lstStyle/>
          <a:p>
            <a:r>
              <a:rPr lang="hu-HU" dirty="0" err="1"/>
              <a:t>Waldschmidt</a:t>
            </a:r>
            <a:r>
              <a:rPr lang="hu-HU" dirty="0"/>
              <a:t>, Anne (2010): </a:t>
            </a:r>
            <a:r>
              <a:rPr lang="hu-HU" dirty="0" err="1"/>
              <a:t>Warum</a:t>
            </a:r>
            <a:r>
              <a:rPr lang="hu-HU" dirty="0"/>
              <a:t> und </a:t>
            </a:r>
            <a:r>
              <a:rPr lang="hu-HU" dirty="0" err="1"/>
              <a:t>wozu</a:t>
            </a:r>
            <a:r>
              <a:rPr lang="hu-HU" dirty="0"/>
              <a:t> </a:t>
            </a:r>
            <a:r>
              <a:rPr lang="hu-HU" dirty="0" err="1"/>
              <a:t>brauchen</a:t>
            </a:r>
            <a:r>
              <a:rPr lang="hu-HU" dirty="0"/>
              <a:t> die </a:t>
            </a:r>
            <a:r>
              <a:rPr lang="hu-HU" dirty="0" err="1"/>
              <a:t>Disability</a:t>
            </a:r>
            <a:r>
              <a:rPr lang="hu-HU" dirty="0"/>
              <a:t> </a:t>
            </a:r>
            <a:r>
              <a:rPr lang="hu-HU" dirty="0" err="1"/>
              <a:t>Studies</a:t>
            </a:r>
            <a:r>
              <a:rPr lang="hu-HU" dirty="0"/>
              <a:t> </a:t>
            </a:r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Disability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? </a:t>
            </a:r>
            <a:r>
              <a:rPr lang="hu-HU" dirty="0" err="1"/>
              <a:t>Programmatische</a:t>
            </a:r>
            <a:r>
              <a:rPr lang="hu-HU" dirty="0"/>
              <a:t> </a:t>
            </a:r>
            <a:r>
              <a:rPr lang="hu-HU" dirty="0" err="1"/>
              <a:t>Überlegungen</a:t>
            </a:r>
            <a:r>
              <a:rPr lang="hu-HU" dirty="0"/>
              <a:t>. </a:t>
            </a:r>
            <a:r>
              <a:rPr lang="hu-HU" dirty="0" err="1"/>
              <a:t>In</a:t>
            </a:r>
            <a:r>
              <a:rPr lang="hu-HU" dirty="0"/>
              <a:t>: </a:t>
            </a:r>
            <a:r>
              <a:rPr lang="hu-HU" dirty="0" err="1"/>
              <a:t>Bösl</a:t>
            </a:r>
            <a:r>
              <a:rPr lang="hu-HU" dirty="0"/>
              <a:t>, </a:t>
            </a:r>
            <a:r>
              <a:rPr lang="hu-HU" dirty="0" err="1"/>
              <a:t>Elisabeth</a:t>
            </a:r>
            <a:r>
              <a:rPr lang="hu-HU" dirty="0"/>
              <a:t> - Klein, Anne - </a:t>
            </a:r>
            <a:r>
              <a:rPr lang="hu-HU" dirty="0" err="1"/>
              <a:t>Waldschmidt</a:t>
            </a:r>
            <a:r>
              <a:rPr lang="hu-HU" dirty="0"/>
              <a:t>, </a:t>
            </a:r>
            <a:r>
              <a:rPr lang="hu-HU" dirty="0" err="1"/>
              <a:t>Anne</a:t>
            </a:r>
            <a:r>
              <a:rPr lang="hu-HU" dirty="0"/>
              <a:t> (2010): </a:t>
            </a:r>
            <a:r>
              <a:rPr lang="hu-HU" dirty="0" err="1"/>
              <a:t>Disability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. </a:t>
            </a:r>
            <a:r>
              <a:rPr lang="hu-HU" dirty="0" err="1"/>
              <a:t>Konstruktionen</a:t>
            </a:r>
            <a:r>
              <a:rPr lang="hu-HU" dirty="0"/>
              <a:t> von </a:t>
            </a:r>
            <a:r>
              <a:rPr lang="hu-HU" dirty="0" err="1"/>
              <a:t>Behinderung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der </a:t>
            </a:r>
            <a:r>
              <a:rPr lang="hu-HU" dirty="0" err="1"/>
              <a:t>Geschichte</a:t>
            </a:r>
            <a:r>
              <a:rPr lang="hu-HU" dirty="0"/>
              <a:t>. </a:t>
            </a:r>
            <a:r>
              <a:rPr lang="hu-HU" dirty="0" err="1"/>
              <a:t>Eine</a:t>
            </a:r>
            <a:r>
              <a:rPr lang="hu-HU" dirty="0"/>
              <a:t> </a:t>
            </a:r>
            <a:r>
              <a:rPr lang="hu-HU" dirty="0" err="1"/>
              <a:t>Einführung</a:t>
            </a:r>
            <a:r>
              <a:rPr lang="hu-HU" dirty="0"/>
              <a:t>. </a:t>
            </a:r>
            <a:r>
              <a:rPr lang="hu-HU" dirty="0" err="1"/>
              <a:t>Transcript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Bielefeld</a:t>
            </a:r>
            <a:r>
              <a:rPr lang="hu-HU" dirty="0"/>
              <a:t>. 13-28.</a:t>
            </a:r>
          </a:p>
          <a:p>
            <a:r>
              <a:rPr lang="hu-HU" dirty="0" err="1"/>
              <a:t>Winzer</a:t>
            </a:r>
            <a:r>
              <a:rPr lang="hu-HU" dirty="0"/>
              <a:t>, </a:t>
            </a:r>
            <a:r>
              <a:rPr lang="hu-HU" dirty="0" err="1"/>
              <a:t>Margret</a:t>
            </a:r>
            <a:r>
              <a:rPr lang="hu-HU" dirty="0"/>
              <a:t> A. (1993): The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Special</a:t>
            </a:r>
            <a:r>
              <a:rPr lang="hu-HU" dirty="0"/>
              <a:t> </a:t>
            </a:r>
            <a:r>
              <a:rPr lang="hu-HU" dirty="0" err="1"/>
              <a:t>Eduction</a:t>
            </a:r>
            <a:r>
              <a:rPr lang="hu-HU" dirty="0"/>
              <a:t>.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Isolation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Integration</a:t>
            </a:r>
            <a:r>
              <a:rPr lang="hu-HU" dirty="0"/>
              <a:t>. </a:t>
            </a:r>
            <a:r>
              <a:rPr lang="hu-HU" dirty="0" err="1"/>
              <a:t>Gallaudet</a:t>
            </a:r>
            <a:r>
              <a:rPr lang="hu-HU" dirty="0"/>
              <a:t> </a:t>
            </a:r>
            <a:r>
              <a:rPr lang="hu-HU" dirty="0" err="1"/>
              <a:t>Univesrity</a:t>
            </a:r>
            <a:r>
              <a:rPr lang="hu-HU" dirty="0"/>
              <a:t> Press, Washington D.C. 1993</a:t>
            </a:r>
          </a:p>
          <a:p>
            <a:r>
              <a:rPr lang="hu-HU" dirty="0" err="1"/>
              <a:t>Zászkaliczky</a:t>
            </a:r>
            <a:r>
              <a:rPr lang="hu-HU" dirty="0"/>
              <a:t> Péter (2009): Tudományos vitáink természetrajzához – Vitaindító bevezető a rovat elé. Fogyatékosság és Társadalom, I. évf. 1. szám, 57-78.</a:t>
            </a:r>
          </a:p>
          <a:p>
            <a:r>
              <a:rPr lang="hu-HU" dirty="0" err="1"/>
              <a:t>Zászkaliczky</a:t>
            </a:r>
            <a:r>
              <a:rPr lang="hu-HU" dirty="0"/>
              <a:t> Péter és Verdes Tamás (szerk., 2010): Tágabb értelemben vett gyógypedagógia. ELTE Eötvös Kiadó, ELTE Bárczi Gusztáv Gyógypedagógiai Kar, Budapest.</a:t>
            </a:r>
          </a:p>
          <a:p>
            <a:r>
              <a:rPr lang="hu-HU" dirty="0"/>
              <a:t> 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3982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00877" y="2977257"/>
            <a:ext cx="8946541" cy="1405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b="1" dirty="0" smtClean="0"/>
              <a:t>Köszönöm szépen a figyelmet!</a:t>
            </a:r>
            <a:endParaRPr lang="hu-HU" sz="4000" b="1" dirty="0"/>
          </a:p>
        </p:txBody>
      </p:sp>
    </p:spTree>
    <p:extLst>
      <p:ext uri="{BB962C8B-B14F-4D97-AF65-F5344CB8AC3E}">
        <p14:creationId xmlns:p14="http://schemas.microsoft.com/office/powerpoint/2010/main" val="445070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3483</TotalTime>
  <Words>1693</Words>
  <Application>Microsoft Office PowerPoint</Application>
  <PresentationFormat>Szélesvásznú</PresentationFormat>
  <Paragraphs>132</Paragraphs>
  <Slides>39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6" baseType="lpstr">
      <vt:lpstr>Arial</vt:lpstr>
      <vt:lpstr>Calibri</vt:lpstr>
      <vt:lpstr>Century Gothic</vt:lpstr>
      <vt:lpstr>Garamond</vt:lpstr>
      <vt:lpstr>Times New Roman</vt:lpstr>
      <vt:lpstr>Wingdings 3</vt:lpstr>
      <vt:lpstr>Ion</vt:lpstr>
      <vt:lpstr>Gyógypedagógia-történet és/vagy fogyatékosság-történet? Egy diszciplináris paradigmaváltás okai és következményei  </vt:lpstr>
      <vt:lpstr>Pedagógiatörténet, gyógypedagógia-történet, fogyatékosság-történet</vt:lpstr>
      <vt:lpstr>A pedagógiatörténet-írás kialakulása és intézményesülése  </vt:lpstr>
      <vt:lpstr>A magyar pedagógiatörténet-írás kezdetei </vt:lpstr>
      <vt:lpstr> A pedagógiatörténeti kutatások újabb néhány metódusa</vt:lpstr>
      <vt:lpstr>A tradicionális-klasszikus gyógypedagógiatörténet-írás néhány (újabb) példája</vt:lpstr>
      <vt:lpstr>Andreas Möckel: Geschichte der Heilpädagogik. Zweite völlig überarbeitete Auflage, Klett-Cotta, Stuttgart, 2007.</vt:lpstr>
      <vt:lpstr>PowerPoint bemutató</vt:lpstr>
      <vt:lpstr>PowerPoint bemutató</vt:lpstr>
      <vt:lpstr>Sieglind Luise Ellger-Rüttgardt: Geschichte der Sonderpädagogik. Eine Einführung. Reinhardt Verlag, München, 2008.</vt:lpstr>
      <vt:lpstr>PowerPoint bemutató</vt:lpstr>
      <vt:lpstr>Heinrich Greving – Petr Ondracek: Handbuch Heilpädagogik. Bildungsverlag Eins, Troisdorf, 2010.</vt:lpstr>
      <vt:lpstr>PowerPoint bemutató</vt:lpstr>
      <vt:lpstr>Margret A. Winzer: The History of Special Eduction. From Isolation to Integration. Gallaudet Univesrity Press, Washington D.C. 1993.</vt:lpstr>
      <vt:lpstr>PowerPoint bemutató</vt:lpstr>
      <vt:lpstr>Gordosné Szabó Anna: Gyógypedagógia-történet I. Egyetemes gyógypedagógia-történet a XX. századig. Nemzeti Tankönyvkiadó, Budapest, 1962. </vt:lpstr>
      <vt:lpstr>PowerPoint bemutató</vt:lpstr>
      <vt:lpstr>PowerPoint bemutató</vt:lpstr>
      <vt:lpstr>PowerPoint bemutató</vt:lpstr>
      <vt:lpstr>PowerPoint bemutató</vt:lpstr>
      <vt:lpstr>PowerPoint bemutató</vt:lpstr>
      <vt:lpstr>Gordosné Szabó Anna: Gyógypedagógia-történet II. Magyar gyógypedagógia történet a XX. századig. Tankönyvkiadó, Budapest, 1963. </vt:lpstr>
      <vt:lpstr>PowerPoint bemutató</vt:lpstr>
      <vt:lpstr>PowerPoint bemutató</vt:lpstr>
      <vt:lpstr>Egy új utakat kereső gyógypedagógia-történeti programvázat</vt:lpstr>
      <vt:lpstr>PowerPoint bemutató</vt:lpstr>
      <vt:lpstr>PowerPoint bemutató</vt:lpstr>
      <vt:lpstr>A klasszikus gyógypedagógiatörténet funkciója – egy tentatív hipotézis</vt:lpstr>
      <vt:lpstr>Új diszciplínák: fogyatékosságtudomány, fogyatékosságtörténet</vt:lpstr>
      <vt:lpstr>PowerPoint bemutató</vt:lpstr>
      <vt:lpstr>Gyógypedagógia és fogyatékosságtudomány </vt:lpstr>
      <vt:lpstr>PowerPoint bemutató</vt:lpstr>
      <vt:lpstr>Mit kutat a fogyatékosságtörténet?</vt:lpstr>
      <vt:lpstr>Hazai kutatások hozadékai</vt:lpstr>
      <vt:lpstr>Források: 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Gyógypedagógia-történet és/vagy fogyatékosság-történet? Egy diszciplináris paradigmaváltás okai és következményei</dc:title>
  <dc:creator>Pukánszky Béla</dc:creator>
  <cp:lastModifiedBy>Pukánszky Béla</cp:lastModifiedBy>
  <cp:revision>58</cp:revision>
  <cp:lastPrinted>2016-11-17T10:33:11Z</cp:lastPrinted>
  <dcterms:created xsi:type="dcterms:W3CDTF">2016-11-13T19:24:26Z</dcterms:created>
  <dcterms:modified xsi:type="dcterms:W3CDTF">2017-01-14T21:30:57Z</dcterms:modified>
</cp:coreProperties>
</file>