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316" r:id="rId2"/>
    <p:sldId id="256" r:id="rId3"/>
    <p:sldId id="270" r:id="rId4"/>
    <p:sldId id="288" r:id="rId5"/>
    <p:sldId id="310" r:id="rId6"/>
    <p:sldId id="286" r:id="rId7"/>
    <p:sldId id="271" r:id="rId8"/>
    <p:sldId id="311" r:id="rId9"/>
    <p:sldId id="292" r:id="rId10"/>
    <p:sldId id="312" r:id="rId11"/>
    <p:sldId id="313" r:id="rId12"/>
    <p:sldId id="314" r:id="rId13"/>
    <p:sldId id="291" r:id="rId14"/>
    <p:sldId id="302" r:id="rId15"/>
    <p:sldId id="293" r:id="rId16"/>
    <p:sldId id="297" r:id="rId17"/>
    <p:sldId id="303" r:id="rId18"/>
    <p:sldId id="304" r:id="rId19"/>
    <p:sldId id="290" r:id="rId20"/>
    <p:sldId id="275" r:id="rId21"/>
    <p:sldId id="315" r:id="rId22"/>
    <p:sldId id="298" r:id="rId23"/>
    <p:sldId id="261" r:id="rId24"/>
    <p:sldId id="258" r:id="rId25"/>
    <p:sldId id="260" r:id="rId26"/>
    <p:sldId id="264" r:id="rId27"/>
    <p:sldId id="274" r:id="rId28"/>
    <p:sldId id="263" r:id="rId29"/>
    <p:sldId id="262" r:id="rId30"/>
    <p:sldId id="273" r:id="rId31"/>
    <p:sldId id="272" r:id="rId32"/>
    <p:sldId id="265" r:id="rId33"/>
    <p:sldId id="279" r:id="rId34"/>
    <p:sldId id="305" r:id="rId35"/>
    <p:sldId id="306" r:id="rId36"/>
    <p:sldId id="283" r:id="rId37"/>
    <p:sldId id="285" r:id="rId38"/>
    <p:sldId id="284" r:id="rId39"/>
    <p:sldId id="287" r:id="rId40"/>
    <p:sldId id="307" r:id="rId41"/>
    <p:sldId id="299" r:id="rId42"/>
    <p:sldId id="301" r:id="rId43"/>
    <p:sldId id="300" r:id="rId44"/>
    <p:sldId id="295" r:id="rId45"/>
    <p:sldId id="268" r:id="rId46"/>
    <p:sldId id="309" r:id="rId47"/>
    <p:sldId id="277" r:id="rId48"/>
    <p:sldId id="289" r:id="rId49"/>
    <p:sldId id="317" r:id="rId50"/>
    <p:sldId id="259" r:id="rId5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898" autoAdjust="0"/>
    <p:restoredTop sz="94660"/>
  </p:normalViewPr>
  <p:slideViewPr>
    <p:cSldViewPr snapToGrid="0">
      <p:cViewPr varScale="1">
        <p:scale>
          <a:sx n="88" d="100"/>
          <a:sy n="88" d="100"/>
        </p:scale>
        <p:origin x="547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 idéze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gaz vagy ham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32"/>
            <a:ext cx="2356674" cy="6853285"/>
            <a:chOff x="6627813" y="195454"/>
            <a:chExt cx="1952625" cy="5678297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454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12/3/2020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6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églalap 3"/>
          <p:cNvSpPr/>
          <p:nvPr/>
        </p:nvSpPr>
        <p:spPr>
          <a:xfrm>
            <a:off x="1663337" y="435430"/>
            <a:ext cx="9858103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Pedagogická</a:t>
            </a:r>
            <a:r>
              <a:rPr lang="hu-H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komunikácia</a:t>
            </a:r>
            <a:r>
              <a:rPr lang="hu-H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 Pedagógiai </a:t>
            </a:r>
            <a:r>
              <a:rPr lang="hu-H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kommnikáció</a:t>
            </a:r>
            <a:endParaRPr lang="hu-H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hu-H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Selye János Egyetem, 2020. </a:t>
            </a:r>
            <a:r>
              <a:rPr lang="hu-H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december 04. </a:t>
            </a:r>
            <a:endParaRPr lang="hu-H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40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Szeretettel </a:t>
            </a:r>
            <a:r>
              <a:rPr lang="hu-HU" sz="4000" b="1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üdvözlöm</a:t>
            </a:r>
            <a:r>
              <a:rPr lang="hu-HU" sz="40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jó reggelt kívánok!</a:t>
            </a:r>
          </a:p>
          <a:p>
            <a:pPr algn="ctr"/>
            <a:endParaRPr lang="hu-H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Hamarosan kezdődik az óránk, </a:t>
            </a:r>
          </a:p>
          <a:p>
            <a:pPr algn="ctr"/>
            <a:r>
              <a:rPr lang="hu-H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kérem szépen még egy kis türelmét!</a:t>
            </a:r>
            <a:endParaRPr lang="hu-H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8675" y="3890775"/>
            <a:ext cx="3887425" cy="2586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357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2589213" y="3779520"/>
            <a:ext cx="8784181" cy="997861"/>
          </a:xfrm>
        </p:spPr>
        <p:txBody>
          <a:bodyPr>
            <a:normAutofit/>
          </a:bodyPr>
          <a:lstStyle/>
          <a:p>
            <a:pPr algn="ctr"/>
            <a:r>
              <a:rPr lang="hu-HU" sz="4400" b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Kommunikációs alapfogalmak</a:t>
            </a:r>
            <a:endParaRPr lang="hu-HU" sz="4400" b="1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r>
              <a:rPr lang="hu-HU" sz="3200" b="1" i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Kéri Katalin</a:t>
            </a:r>
            <a:endParaRPr lang="hu-HU" sz="3200" b="1" i="1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7544" y="1396637"/>
            <a:ext cx="4240964" cy="2382883"/>
          </a:xfrm>
          <a:prstGeom prst="rect">
            <a:avLst/>
          </a:prstGeom>
        </p:spPr>
      </p:pic>
      <p:sp>
        <p:nvSpPr>
          <p:cNvPr id="5" name="Téglalap 4"/>
          <p:cNvSpPr/>
          <p:nvPr/>
        </p:nvSpPr>
        <p:spPr>
          <a:xfrm>
            <a:off x="3983705" y="367181"/>
            <a:ext cx="486864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24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Pedagógiai kommunikáció </a:t>
            </a:r>
            <a:r>
              <a:rPr lang="hu-HU" sz="2400" b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diasor</a:t>
            </a:r>
          </a:p>
          <a:p>
            <a:pPr algn="ctr"/>
            <a:r>
              <a:rPr lang="hu-HU" sz="2400" b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2020/21-es tanév, őszi szemeszter</a:t>
            </a:r>
            <a:endParaRPr lang="hu-HU" sz="2400" b="1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8293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4570923" y="195154"/>
            <a:ext cx="345799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 a kommunikáció?</a:t>
            </a:r>
            <a:endParaRPr lang="hu-H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1680756" y="863348"/>
            <a:ext cx="9892936" cy="3908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kommunikáció</a:t>
            </a: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latin eredetű szó, ebből az igéből származtatható: </a:t>
            </a:r>
            <a:r>
              <a:rPr lang="hu-HU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commūnicāre</a:t>
            </a:r>
            <a:r>
              <a:rPr lang="hu-H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hu-H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latin ige jelentése: közössé tenni, közösen tanácskozni, ennek alapja: </a:t>
            </a:r>
            <a:r>
              <a:rPr lang="hu-HU" sz="24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munus</a:t>
            </a: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(kötelesség, szolgálat), </a:t>
            </a:r>
            <a:r>
              <a:rPr lang="hu-HU" sz="24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communis</a:t>
            </a: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(közös), </a:t>
            </a:r>
            <a:r>
              <a:rPr lang="hu-HU" sz="24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communio</a:t>
            </a: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(részvétel).</a:t>
            </a:r>
          </a:p>
          <a:p>
            <a:pPr algn="just"/>
            <a:endParaRPr lang="hu-HU" sz="1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kommunikáció jelentése</a:t>
            </a: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tájékoztatás, közzététel, közlés, információátvitel valamilyen közös jelrendszer segítségével.</a:t>
            </a:r>
          </a:p>
          <a:p>
            <a:pPr algn="just"/>
            <a:endParaRPr lang="hu-HU" sz="1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kommunikáció az emberiség történetének, az emberi kapcsolatok, társadalmak működésének </a:t>
            </a: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nélkülözhetetlen mozzanata</a:t>
            </a: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hu-H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kommunikáció által </a:t>
            </a: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tudjuk kifejezni </a:t>
            </a: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szándékainkat, jelezni állapotunkat, közölni gondolatainkat, együttműködni másokkal.</a:t>
            </a:r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8288" y="4772110"/>
            <a:ext cx="2203269" cy="1927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475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3971120" y="207101"/>
            <a:ext cx="439678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kommunikáció dimenziói</a:t>
            </a:r>
            <a:endParaRPr lang="hu-H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1647449" y="858092"/>
            <a:ext cx="1035296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hu-H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Biológiai</a:t>
            </a: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kommunikáció: élő szervezetek különféle rendszereiben zajló információátadás.</a:t>
            </a:r>
          </a:p>
          <a:p>
            <a:pPr marL="342900" indent="-342900">
              <a:buFontTx/>
              <a:buAutoNum type="arabicPeriod"/>
            </a:pPr>
            <a:r>
              <a:rPr lang="hu-H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Társadalmi</a:t>
            </a: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kommunikáció</a:t>
            </a:r>
          </a:p>
          <a:p>
            <a:pPr marL="342900" indent="-342900">
              <a:buFontTx/>
              <a:buAutoNum type="arabicPeriod"/>
            </a:pPr>
            <a:r>
              <a:rPr lang="hu-H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Technikai </a:t>
            </a: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értelemben vett kommunikáció</a:t>
            </a:r>
          </a:p>
          <a:p>
            <a:pPr marL="342900" indent="-342900">
              <a:buAutoNum type="arabicPeriod"/>
            </a:pPr>
            <a:r>
              <a:rPr lang="hu-H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Információelméleti-kibernetikai</a:t>
            </a: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értelemben vett </a:t>
            </a: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kommunikáció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5281" y="2797084"/>
            <a:ext cx="2886075" cy="1581150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0877" y="3344230"/>
            <a:ext cx="4649534" cy="2704320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0345" y="4614189"/>
            <a:ext cx="1855947" cy="1855947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37509" y="3030382"/>
            <a:ext cx="2400637" cy="3360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1169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550126" y="1036320"/>
            <a:ext cx="9440091" cy="5201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800" b="1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Feladat:</a:t>
            </a:r>
          </a:p>
          <a:p>
            <a:pPr algn="ctr"/>
            <a:endParaRPr lang="hu-HU" sz="1000" b="1" i="1" dirty="0" smtClean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Nézze meg az alábbi videókat, jegyezze fel, milyen kommunikációs formákat használnak az állatok. Gyűjtsön további példákat!</a:t>
            </a:r>
          </a:p>
          <a:p>
            <a:pPr algn="ctr"/>
            <a:endParaRPr lang="hu-HU" sz="1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Bonifert</a:t>
            </a:r>
            <a:r>
              <a:rPr lang="hu-H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Rita: </a:t>
            </a:r>
            <a:r>
              <a:rPr lang="hu-H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Állatok </a:t>
            </a:r>
            <a:r>
              <a:rPr lang="hu-H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testbeszéde</a:t>
            </a:r>
            <a:r>
              <a:rPr lang="hu-H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és kommunikációja</a:t>
            </a:r>
          </a:p>
          <a:p>
            <a:pPr algn="ctr"/>
            <a:endParaRPr lang="hu-HU" sz="1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8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</a:t>
            </a:r>
            <a:r>
              <a:rPr lang="hu-HU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://</a:t>
            </a:r>
            <a:r>
              <a:rPr lang="hu-HU" sz="28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youtu.be/q1t_biOtZHc</a:t>
            </a:r>
          </a:p>
          <a:p>
            <a:pPr algn="ctr"/>
            <a:endParaRPr lang="hu-HU" sz="1000" b="1" dirty="0" smtClean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hu-HU" sz="10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méhek tánca</a:t>
            </a:r>
          </a:p>
          <a:p>
            <a:pPr algn="ctr"/>
            <a:r>
              <a:rPr lang="hu-H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</a:t>
            </a:r>
            <a:r>
              <a:rPr lang="hu-HU" sz="2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://</a:t>
            </a:r>
            <a:r>
              <a:rPr lang="hu-H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youtu.be/AHfXmr4XnCI</a:t>
            </a:r>
          </a:p>
          <a:p>
            <a:pPr algn="ctr"/>
            <a:endParaRPr lang="hu-H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8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</a:t>
            </a:r>
            <a:r>
              <a:rPr lang="hu-HU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://youtu.be/hmr47dBdYvg</a:t>
            </a:r>
            <a:endParaRPr lang="hu-HU" sz="2800" b="1" dirty="0" smtClean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hu-HU" sz="28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4394221" y="370059"/>
            <a:ext cx="392607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Biológiai kommunikáció</a:t>
            </a:r>
            <a:endParaRPr lang="hu-HU" sz="2800" b="1" dirty="0"/>
          </a:p>
        </p:txBody>
      </p:sp>
    </p:spTree>
    <p:extLst>
      <p:ext uri="{BB962C8B-B14F-4D97-AF65-F5344CB8AC3E}">
        <p14:creationId xmlns:p14="http://schemas.microsoft.com/office/powerpoint/2010/main" val="1883410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2923778" y="335672"/>
            <a:ext cx="74264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28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társadalmi kommunikáció </a:t>
            </a:r>
            <a:r>
              <a:rPr lang="hu-H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történeti jellemzői</a:t>
            </a:r>
            <a:endParaRPr lang="hu-H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1575261" y="1036320"/>
            <a:ext cx="10111641" cy="33855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társadalmi szférában döntő jelentőségű az </a:t>
            </a:r>
            <a:r>
              <a:rPr lang="hu-H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információáramlás</a:t>
            </a:r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hu-H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 fő korszak a társadalmak fejlődésében, amelyek </a:t>
            </a:r>
            <a:r>
              <a:rPr lang="hu-HU" sz="2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információs forradalmakként</a:t>
            </a:r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értelmezhetők </a:t>
            </a:r>
            <a:r>
              <a:rPr lang="hu-HU" sz="2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Fülöp Géza </a:t>
            </a:r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szerint:</a:t>
            </a:r>
          </a:p>
          <a:p>
            <a:endParaRPr lang="hu-H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beszéd </a:t>
            </a:r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forradalma </a:t>
            </a:r>
            <a:r>
              <a:rPr lang="hu-HU" sz="2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(kb. 30-50.000 éve)</a:t>
            </a:r>
          </a:p>
          <a:p>
            <a:pPr marL="342900" indent="-342900">
              <a:buAutoNum type="arabicPeriod"/>
            </a:pPr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Az </a:t>
            </a:r>
            <a:r>
              <a:rPr lang="hu-H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írás</a:t>
            </a:r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forradalma </a:t>
            </a:r>
            <a:r>
              <a:rPr lang="hu-HU" sz="2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(kb. 5-6.000 éve)</a:t>
            </a:r>
          </a:p>
          <a:p>
            <a:pPr marL="342900" indent="-342900">
              <a:buAutoNum type="arabicPeriod"/>
            </a:pPr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könyvnyomtatás</a:t>
            </a:r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forradalma </a:t>
            </a:r>
            <a:r>
              <a:rPr lang="hu-HU" sz="2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(1450 után)</a:t>
            </a:r>
          </a:p>
          <a:p>
            <a:pPr marL="342900" indent="-342900">
              <a:buAutoNum type="arabicPeriod"/>
            </a:pPr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távközlés</a:t>
            </a:r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forradalma </a:t>
            </a:r>
            <a:r>
              <a:rPr lang="hu-HU" sz="2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(19. század végétől)</a:t>
            </a:r>
          </a:p>
          <a:p>
            <a:pPr marL="342900" indent="-342900">
              <a:buAutoNum type="arabicPeriod"/>
            </a:pPr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Az </a:t>
            </a:r>
            <a:r>
              <a:rPr lang="hu-H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elektronikus információfeldolgozás </a:t>
            </a:r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forradalma </a:t>
            </a:r>
            <a:r>
              <a:rPr lang="hu-HU" sz="2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(20. század végétől)</a:t>
            </a:r>
          </a:p>
          <a:p>
            <a:pPr marL="342900" indent="-342900">
              <a:buAutoNum type="arabicPeriod"/>
            </a:pPr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é</a:t>
            </a:r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s….???</a:t>
            </a:r>
            <a:endParaRPr lang="hu-H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1066" y="4307073"/>
            <a:ext cx="3257278" cy="2120746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0187" y="4222339"/>
            <a:ext cx="2533962" cy="2290214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5261" y="4638532"/>
            <a:ext cx="2762250" cy="1657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6010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4555415" y="296739"/>
            <a:ext cx="337727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beszéd kialakulása</a:t>
            </a: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6279" y="1628503"/>
            <a:ext cx="4474198" cy="3070852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4050" y="1628503"/>
            <a:ext cx="5297669" cy="3070852"/>
          </a:xfrm>
          <a:prstGeom prst="rect">
            <a:avLst/>
          </a:prstGeom>
        </p:spPr>
      </p:pic>
      <p:sp>
        <p:nvSpPr>
          <p:cNvPr id="7" name="Téglalap 6"/>
          <p:cNvSpPr/>
          <p:nvPr/>
        </p:nvSpPr>
        <p:spPr>
          <a:xfrm>
            <a:off x="1071155" y="5163855"/>
            <a:ext cx="1010194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hu-H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Hogyan kommunikáltak őskori elődeink?</a:t>
            </a:r>
            <a:endParaRPr lang="hu-HU" sz="2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0957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802674" y="627017"/>
            <a:ext cx="9840685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800" b="1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Feladat:</a:t>
            </a:r>
          </a:p>
          <a:p>
            <a:pPr algn="ctr"/>
            <a:endParaRPr lang="hu-H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Próbálja elképzelni, milyen módon kommunikálhattak valójában a gyerekeknek készült rajzfilm „szereplői”!</a:t>
            </a:r>
          </a:p>
          <a:p>
            <a:pPr algn="ctr"/>
            <a:endParaRPr lang="hu-H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hu-HU" sz="2400" b="1" dirty="0" smtClean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hu-HU" sz="24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hu-HU" sz="2400" b="1" dirty="0" smtClean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4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</a:t>
            </a:r>
            <a:r>
              <a:rPr lang="hu-HU" sz="2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://youtu.be/hyse2g0fjz4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0835" y="2365954"/>
            <a:ext cx="931272" cy="617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382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079" y="1776548"/>
            <a:ext cx="2512951" cy="3212333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24798" y="107114"/>
            <a:ext cx="4744984" cy="6565123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4910" y="287383"/>
            <a:ext cx="4249888" cy="6017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6969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2699657" y="574880"/>
            <a:ext cx="7463246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hu-HU" sz="2800" b="1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Feladat:</a:t>
            </a:r>
          </a:p>
          <a:p>
            <a:pPr lvl="0" algn="ctr"/>
            <a:endParaRPr lang="hu-HU" sz="1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hu-H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Nézze végig az alábbi kisfilmeket, és foglalja össze, hogyan lehet dobszóval, tánccal kommunikálni!</a:t>
            </a:r>
          </a:p>
          <a:p>
            <a:pPr lvl="0" algn="ctr"/>
            <a:r>
              <a:rPr lang="hu-HU" sz="2800" b="1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Tudna más, hasonló, nem nyelvi kommunikációs formákra példát hozni? </a:t>
            </a:r>
            <a:endParaRPr lang="hu-HU" sz="2800" b="1" i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endParaRPr lang="hu-HU" sz="1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hu-H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Kommunikáció dobszóval</a:t>
            </a:r>
          </a:p>
          <a:p>
            <a:pPr lvl="0" algn="ctr"/>
            <a:endParaRPr lang="hu-HU" sz="1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hu-H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</a:t>
            </a:r>
            <a:r>
              <a:rPr lang="hu-H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youtu.be/H3QQLRC2i9g</a:t>
            </a:r>
          </a:p>
          <a:p>
            <a:pPr lvl="0" algn="ctr"/>
            <a:endParaRPr lang="hu-HU" sz="1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hu-H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tangó „nyelve”</a:t>
            </a:r>
            <a:endParaRPr lang="hu-H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hu-H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</a:t>
            </a:r>
            <a:r>
              <a:rPr lang="hu-H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youtu.be/JaEsttvrXkY</a:t>
            </a:r>
            <a:endParaRPr lang="hu-H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6089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1246" y="1133155"/>
            <a:ext cx="6520468" cy="4519326"/>
          </a:xfrm>
          <a:prstGeom prst="rect">
            <a:avLst/>
          </a:prstGeom>
        </p:spPr>
      </p:pic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1796180" y="256903"/>
            <a:ext cx="8610600" cy="757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altLang="hu-HU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</a:rPr>
              <a:t>Ne feledd az ősöket!</a:t>
            </a:r>
          </a:p>
          <a:p>
            <a:pPr marL="0" marR="0" lvl="0" indent="0" algn="ctr" defTabSz="91440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altLang="hu-HU" sz="24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</a:rPr>
              <a:t>(Sziú /dakota/)</a:t>
            </a:r>
          </a:p>
        </p:txBody>
      </p:sp>
      <p:sp>
        <p:nvSpPr>
          <p:cNvPr id="5" name="Téglalap 4"/>
          <p:cNvSpPr/>
          <p:nvPr/>
        </p:nvSpPr>
        <p:spPr>
          <a:xfrm>
            <a:off x="2841246" y="5963083"/>
            <a:ext cx="6096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hu-H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Forrás: Szántai </a:t>
            </a:r>
            <a:r>
              <a:rPr lang="hu-H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Zsolt (ford.): </a:t>
            </a:r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Felhőnéző és Tűzvarázsló. </a:t>
            </a:r>
            <a:r>
              <a:rPr lang="hu-H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Indián dalok, </a:t>
            </a:r>
            <a:r>
              <a:rPr lang="hu-H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imák, versek</a:t>
            </a:r>
            <a:r>
              <a:rPr lang="hu-H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STB könyvek, </a:t>
            </a:r>
            <a:r>
              <a:rPr lang="hu-H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Budapest, 2010.</a:t>
            </a:r>
            <a:endParaRPr lang="hu-HU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7304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1678" y="1163288"/>
            <a:ext cx="5243648" cy="54970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1924504" y="413658"/>
            <a:ext cx="8610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altLang="hu-HU" sz="24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</a:rPr>
              <a:t>Hákász</a:t>
            </a:r>
            <a:r>
              <a:rPr kumimoji="0" lang="hu-HU" altLang="hu-HU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</a:rPr>
              <a:t> sámándob</a:t>
            </a:r>
            <a:r>
              <a:rPr kumimoji="0" lang="hu-HU" altLang="hu-HU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39628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5654" y="1433547"/>
            <a:ext cx="6069786" cy="2140263"/>
          </a:xfrm>
          <a:prstGeom prst="rect">
            <a:avLst/>
          </a:prstGeom>
        </p:spPr>
      </p:pic>
      <p:sp>
        <p:nvSpPr>
          <p:cNvPr id="3" name="Téglalap 2"/>
          <p:cNvSpPr/>
          <p:nvPr/>
        </p:nvSpPr>
        <p:spPr>
          <a:xfrm>
            <a:off x="1802409" y="3808811"/>
            <a:ext cx="465627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hu-HU" altLang="hu-HU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↑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hu-HU" altLang="hu-HU" sz="24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Pecsételő </a:t>
            </a:r>
            <a:r>
              <a:rPr lang="hu-HU" altLang="hu-HU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hengerek az ősi Indiából</a:t>
            </a:r>
          </a:p>
        </p:txBody>
      </p:sp>
      <p:sp>
        <p:nvSpPr>
          <p:cNvPr id="4" name="Téglalap 3"/>
          <p:cNvSpPr/>
          <p:nvPr/>
        </p:nvSpPr>
        <p:spPr>
          <a:xfrm>
            <a:off x="3645423" y="304654"/>
            <a:ext cx="421301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altLang="hu-HU" sz="28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Az írásjelek kialakulása 1.</a:t>
            </a:r>
            <a:endParaRPr lang="hu-HU" sz="2800" dirty="0"/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1610" y="945374"/>
            <a:ext cx="3857625" cy="571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églalap 5"/>
          <p:cNvSpPr/>
          <p:nvPr/>
        </p:nvSpPr>
        <p:spPr>
          <a:xfrm>
            <a:off x="4301051" y="5375310"/>
            <a:ext cx="29017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hu-HU" altLang="hu-HU" sz="2400" b="1" dirty="0" err="1" smtClean="0">
                <a:solidFill>
                  <a:srgbClr val="000000"/>
                </a:solidFill>
                <a:latin typeface="Times New Roman" panose="02020603050405020304" pitchFamily="18" charset="0"/>
              </a:rPr>
              <a:t>Ókínai</a:t>
            </a:r>
            <a:r>
              <a:rPr lang="hu-HU" altLang="hu-HU" sz="24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írásjegyek →</a:t>
            </a:r>
            <a:endParaRPr lang="hu-HU" altLang="hu-HU" sz="2400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1948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775" y="3508148"/>
            <a:ext cx="6328954" cy="2531582"/>
          </a:xfrm>
          <a:prstGeom prst="rect">
            <a:avLst/>
          </a:prstGeom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4936" y="191587"/>
            <a:ext cx="2022632" cy="2424793"/>
          </a:xfrm>
          <a:prstGeom prst="rect">
            <a:avLst/>
          </a:prstGeom>
        </p:spPr>
      </p:pic>
      <p:sp>
        <p:nvSpPr>
          <p:cNvPr id="4" name="Téglalap 3"/>
          <p:cNvSpPr/>
          <p:nvPr/>
        </p:nvSpPr>
        <p:spPr>
          <a:xfrm>
            <a:off x="3976526" y="2570483"/>
            <a:ext cx="43194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↑</a:t>
            </a:r>
          </a:p>
          <a:p>
            <a:pPr algn="ctr"/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fa kínai írásjegye</a:t>
            </a:r>
            <a:endParaRPr lang="hu-H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églalap 4"/>
          <p:cNvSpPr/>
          <p:nvPr/>
        </p:nvSpPr>
        <p:spPr>
          <a:xfrm>
            <a:off x="5303519" y="5802483"/>
            <a:ext cx="507424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hu-H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↑</a:t>
            </a:r>
          </a:p>
          <a:p>
            <a:pPr lvl="0" algn="ctr"/>
            <a:r>
              <a:rPr lang="hu-H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Japán országneve japánul</a:t>
            </a:r>
            <a:endParaRPr lang="hu-HU" sz="2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0419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3695" y="1820089"/>
            <a:ext cx="3690280" cy="2868399"/>
          </a:xfrm>
          <a:prstGeom prst="rect">
            <a:avLst/>
          </a:prstGeom>
        </p:spPr>
      </p:pic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2"/>
          <a:stretch>
            <a:fillRect/>
          </a:stretch>
        </p:blipFill>
        <p:spPr bwMode="auto">
          <a:xfrm>
            <a:off x="5247536" y="1389582"/>
            <a:ext cx="2703149" cy="3729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14172" y="1216141"/>
            <a:ext cx="3294063" cy="4076294"/>
          </a:xfrm>
          <a:prstGeom prst="rect">
            <a:avLst/>
          </a:prstGeom>
        </p:spPr>
      </p:pic>
      <p:sp>
        <p:nvSpPr>
          <p:cNvPr id="5" name="Téglalap 4"/>
          <p:cNvSpPr/>
          <p:nvPr/>
        </p:nvSpPr>
        <p:spPr>
          <a:xfrm>
            <a:off x="3648015" y="441607"/>
            <a:ext cx="421301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hu-HU" altLang="hu-HU" sz="2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Az írásjelek kialakulása </a:t>
            </a:r>
            <a:r>
              <a:rPr lang="hu-HU" altLang="hu-HU" sz="28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2.</a:t>
            </a:r>
            <a:endParaRPr lang="hu-HU" sz="2800" dirty="0">
              <a:solidFill>
                <a:prstClr val="black"/>
              </a:solidFill>
            </a:endParaRPr>
          </a:p>
        </p:txBody>
      </p:sp>
      <p:sp>
        <p:nvSpPr>
          <p:cNvPr id="6" name="Téglalap 5"/>
          <p:cNvSpPr/>
          <p:nvPr/>
        </p:nvSpPr>
        <p:spPr>
          <a:xfrm>
            <a:off x="1941346" y="5020530"/>
            <a:ext cx="22549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hu-HU" altLang="hu-HU" sz="24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Sumer írásjelek</a:t>
            </a:r>
            <a:endParaRPr lang="hu-HU" sz="2400" dirty="0">
              <a:solidFill>
                <a:prstClr val="black"/>
              </a:solidFill>
            </a:endParaRPr>
          </a:p>
        </p:txBody>
      </p:sp>
      <p:sp>
        <p:nvSpPr>
          <p:cNvPr id="7" name="Téglalap 6"/>
          <p:cNvSpPr/>
          <p:nvPr/>
        </p:nvSpPr>
        <p:spPr>
          <a:xfrm>
            <a:off x="6193741" y="5717190"/>
            <a:ext cx="405431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hu-HU" altLang="hu-HU" sz="24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Óegyiptomi írnok és írásjelek</a:t>
            </a:r>
            <a:endParaRPr lang="hu-HU" sz="2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4906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églalap 2"/>
          <p:cNvSpPr/>
          <p:nvPr/>
        </p:nvSpPr>
        <p:spPr>
          <a:xfrm>
            <a:off x="3819346" y="223893"/>
            <a:ext cx="4213013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altLang="hu-HU" sz="2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Az írásjelek </a:t>
            </a:r>
            <a:r>
              <a:rPr lang="hu-HU" altLang="hu-HU" sz="28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kialakulása 3.</a:t>
            </a:r>
          </a:p>
          <a:p>
            <a:pPr algn="ctr"/>
            <a:r>
              <a:rPr lang="hu-HU" altLang="hu-HU" sz="28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Az ábécék létrejötte </a:t>
            </a:r>
            <a:endParaRPr lang="hu-HU" dirty="0"/>
          </a:p>
        </p:txBody>
      </p:sp>
      <p:sp>
        <p:nvSpPr>
          <p:cNvPr id="4" name="Téglalap 3"/>
          <p:cNvSpPr/>
          <p:nvPr/>
        </p:nvSpPr>
        <p:spPr>
          <a:xfrm>
            <a:off x="1758231" y="5335024"/>
            <a:ext cx="26122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hu-HU" altLang="hu-HU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A szanszkrit ábécé</a:t>
            </a:r>
          </a:p>
        </p:txBody>
      </p:sp>
      <p:sp>
        <p:nvSpPr>
          <p:cNvPr id="6" name="Téglalap 5"/>
          <p:cNvSpPr/>
          <p:nvPr/>
        </p:nvSpPr>
        <p:spPr>
          <a:xfrm>
            <a:off x="7593692" y="5335024"/>
            <a:ext cx="2073003" cy="4247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9144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hu-HU" altLang="hu-HU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Ógörög írások</a:t>
            </a:r>
          </a:p>
        </p:txBody>
      </p:sp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554" y="1336187"/>
            <a:ext cx="5669280" cy="38148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Kép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8739" y="1889760"/>
            <a:ext cx="5725635" cy="2857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2307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3039291" y="182621"/>
            <a:ext cx="6096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hu-HU" altLang="hu-HU" sz="2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Az írásjelek kialakulása </a:t>
            </a:r>
            <a:r>
              <a:rPr lang="hu-HU" altLang="hu-HU" sz="28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4.</a:t>
            </a:r>
            <a:endParaRPr lang="hu-HU" altLang="hu-HU" sz="2800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lvl="0" algn="ctr"/>
            <a:r>
              <a:rPr lang="hu-HU" altLang="hu-HU" sz="2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Az ábécék létrejötte </a:t>
            </a:r>
            <a:r>
              <a:rPr lang="hu-HU" altLang="hu-HU" sz="28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2.</a:t>
            </a:r>
            <a:endParaRPr lang="hu-HU" dirty="0">
              <a:solidFill>
                <a:prstClr val="black"/>
              </a:solidFill>
            </a:endParaRP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5384" y="2098765"/>
            <a:ext cx="4220168" cy="2896499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8765" y="1136728"/>
            <a:ext cx="2960914" cy="4572104"/>
          </a:xfrm>
          <a:prstGeom prst="rect">
            <a:avLst/>
          </a:prstGeom>
        </p:spPr>
      </p:pic>
      <p:sp>
        <p:nvSpPr>
          <p:cNvPr id="5" name="Téglalap 4"/>
          <p:cNvSpPr/>
          <p:nvPr/>
        </p:nvSpPr>
        <p:spPr>
          <a:xfrm>
            <a:off x="1397695" y="5818221"/>
            <a:ext cx="436305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Rovás ábécé</a:t>
            </a:r>
          </a:p>
          <a:p>
            <a:r>
              <a:rPr lang="hu-H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http</a:t>
            </a:r>
            <a:r>
              <a:rPr lang="hu-H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://users.atw.hu/kaposvarkereszt/rovas.jpg</a:t>
            </a:r>
          </a:p>
        </p:txBody>
      </p:sp>
      <p:sp>
        <p:nvSpPr>
          <p:cNvPr id="6" name="Téglalap 5"/>
          <p:cNvSpPr/>
          <p:nvPr/>
        </p:nvSpPr>
        <p:spPr>
          <a:xfrm>
            <a:off x="7235152" y="5277945"/>
            <a:ext cx="2300631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hu-HU" sz="2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Latin betűs ábécé</a:t>
            </a:r>
            <a:endParaRPr lang="hu-HU" sz="2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1591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843" y="1201782"/>
            <a:ext cx="6955980" cy="927464"/>
          </a:xfrm>
          <a:prstGeom prst="rect">
            <a:avLst/>
          </a:prstGeom>
        </p:spPr>
      </p:pic>
      <p:sp>
        <p:nvSpPr>
          <p:cNvPr id="3" name="Téglalap 2"/>
          <p:cNvSpPr/>
          <p:nvPr/>
        </p:nvSpPr>
        <p:spPr>
          <a:xfrm>
            <a:off x="2083530" y="2368732"/>
            <a:ext cx="386660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„</a:t>
            </a:r>
            <a:r>
              <a:rPr lang="hu-H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feheruuaru</a:t>
            </a: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rea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meneh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hodu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utu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rea</a:t>
            </a: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endParaRPr lang="hu-H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„Fehérvárra 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menő hadi </a:t>
            </a: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útra” </a:t>
            </a:r>
            <a:endParaRPr lang="hu-H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églalap 3"/>
          <p:cNvSpPr/>
          <p:nvPr/>
        </p:nvSpPr>
        <p:spPr>
          <a:xfrm>
            <a:off x="1965963" y="4175642"/>
            <a:ext cx="4101737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Részlet a </a:t>
            </a:r>
            <a:r>
              <a:rPr lang="hu-H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tihanyi </a:t>
            </a:r>
            <a:r>
              <a:rPr lang="hu-H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alapítólevélből, </a:t>
            </a:r>
            <a:r>
              <a:rPr lang="hu-H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amelyben I. András király 1055-ben összeíratta a monostor birtokát, az egyik legfontosabb magyar nyelvű </a:t>
            </a:r>
            <a:r>
              <a:rPr lang="hu-H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szórványemlék: </a:t>
            </a:r>
            <a:r>
              <a:rPr lang="hu-H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lejegyzett magyar szavak latin nyelvű szövegbe ágyazódnak be.</a:t>
            </a: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98675" y="209005"/>
            <a:ext cx="2778064" cy="5556127"/>
          </a:xfrm>
          <a:prstGeom prst="rect">
            <a:avLst/>
          </a:prstGeom>
        </p:spPr>
      </p:pic>
      <p:sp>
        <p:nvSpPr>
          <p:cNvPr id="6" name="Téglalap 5"/>
          <p:cNvSpPr/>
          <p:nvPr/>
        </p:nvSpPr>
        <p:spPr>
          <a:xfrm>
            <a:off x="7289074" y="5947954"/>
            <a:ext cx="443266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https://www.nkp.hu/tankonyv/magyar_nyelv_12/nyelvemlekek</a:t>
            </a:r>
          </a:p>
        </p:txBody>
      </p:sp>
      <p:sp>
        <p:nvSpPr>
          <p:cNvPr id="7" name="Téglalap 6"/>
          <p:cNvSpPr/>
          <p:nvPr/>
        </p:nvSpPr>
        <p:spPr>
          <a:xfrm>
            <a:off x="909442" y="228546"/>
            <a:ext cx="678730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legrégebbi, írásban ránk maradt magyar szavak</a:t>
            </a:r>
            <a:endParaRPr lang="hu-HU" sz="2400" dirty="0"/>
          </a:p>
        </p:txBody>
      </p:sp>
    </p:spTree>
    <p:extLst>
      <p:ext uri="{BB962C8B-B14F-4D97-AF65-F5344CB8AC3E}">
        <p14:creationId xmlns:p14="http://schemas.microsoft.com/office/powerpoint/2010/main" val="3169216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3371700" y="261351"/>
            <a:ext cx="498668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2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könyvnyomtatás forradalma </a:t>
            </a:r>
            <a:endParaRPr lang="hu-HU" sz="2800" b="1" dirty="0"/>
          </a:p>
        </p:txBody>
      </p:sp>
      <p:pic>
        <p:nvPicPr>
          <p:cNvPr id="3" name="Picture 4" descr="scriptori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936" y="1236617"/>
            <a:ext cx="3212407" cy="3013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2405" y="1236616"/>
            <a:ext cx="3255377" cy="4443848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56844" y="1236616"/>
            <a:ext cx="2855293" cy="3823121"/>
          </a:xfrm>
          <a:prstGeom prst="rect">
            <a:avLst/>
          </a:prstGeom>
        </p:spPr>
      </p:pic>
      <p:sp>
        <p:nvSpPr>
          <p:cNvPr id="6" name="Téglalap 5"/>
          <p:cNvSpPr/>
          <p:nvPr/>
        </p:nvSpPr>
        <p:spPr>
          <a:xfrm>
            <a:off x="7964547" y="5264965"/>
            <a:ext cx="343988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hu-HU" altLang="hu-HU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Johannes Gutenberg 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hu-HU" altLang="hu-HU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(1400 körül-1468)</a:t>
            </a:r>
          </a:p>
        </p:txBody>
      </p:sp>
      <p:sp>
        <p:nvSpPr>
          <p:cNvPr id="7" name="Téglalap 6"/>
          <p:cNvSpPr/>
          <p:nvPr/>
        </p:nvSpPr>
        <p:spPr>
          <a:xfrm>
            <a:off x="1260361" y="4459573"/>
            <a:ext cx="200375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altLang="hu-HU" sz="2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Könyvmásoló szerzetes a középkorban</a:t>
            </a:r>
            <a:endParaRPr lang="hu-HU" dirty="0"/>
          </a:p>
        </p:txBody>
      </p:sp>
      <p:sp>
        <p:nvSpPr>
          <p:cNvPr id="8" name="Téglalap 7"/>
          <p:cNvSpPr/>
          <p:nvPr/>
        </p:nvSpPr>
        <p:spPr>
          <a:xfrm>
            <a:off x="4427934" y="5805363"/>
            <a:ext cx="338431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altLang="hu-HU" sz="2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Könyvnyomtatás a 15-16. század fordulóján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069093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42 soros Bibli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0277" y="303221"/>
            <a:ext cx="3546158" cy="4914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églalap 2"/>
          <p:cNvSpPr/>
          <p:nvPr/>
        </p:nvSpPr>
        <p:spPr>
          <a:xfrm>
            <a:off x="1623264" y="5477692"/>
            <a:ext cx="364018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hu-HU" altLang="hu-HU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Gutenberg 42 </a:t>
            </a:r>
            <a:r>
              <a:rPr lang="hu-HU" altLang="hu-HU" sz="2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soros                </a:t>
            </a:r>
            <a:r>
              <a:rPr lang="hu-HU" altLang="hu-HU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Bibliája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7706" y="609600"/>
            <a:ext cx="5592094" cy="4138149"/>
          </a:xfrm>
          <a:prstGeom prst="rect">
            <a:avLst/>
          </a:prstGeom>
        </p:spPr>
      </p:pic>
      <p:sp>
        <p:nvSpPr>
          <p:cNvPr id="5" name="Téglalap 4"/>
          <p:cNvSpPr/>
          <p:nvPr/>
        </p:nvSpPr>
        <p:spPr>
          <a:xfrm>
            <a:off x="6496830" y="5042153"/>
            <a:ext cx="475450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altLang="hu-HU" sz="2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Vatikáni Könyvtár (Róma, 1447)</a:t>
            </a:r>
            <a:endParaRPr lang="hu-HU" dirty="0"/>
          </a:p>
        </p:txBody>
      </p:sp>
      <p:sp>
        <p:nvSpPr>
          <p:cNvPr id="6" name="Téglalap 5"/>
          <p:cNvSpPr/>
          <p:nvPr/>
        </p:nvSpPr>
        <p:spPr>
          <a:xfrm>
            <a:off x="5895753" y="5672015"/>
            <a:ext cx="6096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hu-H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Forrás: http</a:t>
            </a:r>
            <a:r>
              <a:rPr lang="hu-H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://orokvaros.network.hu/blog/roma-kozossegi-oldala-hirei/ujra-megnyilik-a-vatikani-konyvtar</a:t>
            </a:r>
          </a:p>
        </p:txBody>
      </p:sp>
    </p:spTree>
    <p:extLst>
      <p:ext uri="{BB962C8B-B14F-4D97-AF65-F5344CB8AC3E}">
        <p14:creationId xmlns:p14="http://schemas.microsoft.com/office/powerpoint/2010/main" val="3438842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8365" y="797283"/>
            <a:ext cx="3406824" cy="4269203"/>
          </a:xfrm>
          <a:prstGeom prst="rect">
            <a:avLst/>
          </a:prstGeom>
        </p:spPr>
      </p:pic>
      <p:sp>
        <p:nvSpPr>
          <p:cNvPr id="3" name="Téglalap 2"/>
          <p:cNvSpPr/>
          <p:nvPr/>
        </p:nvSpPr>
        <p:spPr>
          <a:xfrm>
            <a:off x="6413393" y="5300696"/>
            <a:ext cx="365677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Mary </a:t>
            </a:r>
            <a:r>
              <a:rPr lang="hu-H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Cassatt</a:t>
            </a:r>
            <a:r>
              <a:rPr lang="hu-H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hu-H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Olvasó </a:t>
            </a:r>
            <a:r>
              <a:rPr lang="hu-H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nő (1876)</a:t>
            </a:r>
            <a:endParaRPr lang="hu-H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églalap 3"/>
          <p:cNvSpPr/>
          <p:nvPr/>
        </p:nvSpPr>
        <p:spPr>
          <a:xfrm>
            <a:off x="2423932" y="5700806"/>
            <a:ext cx="646536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Forrás: </a:t>
            </a:r>
          </a:p>
          <a:p>
            <a:pPr algn="ctr"/>
            <a:r>
              <a:rPr lang="hu-H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</a:t>
            </a:r>
            <a:r>
              <a:rPr lang="hu-H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artsandculture.google.com/asset/JQEE8tmHRXYMJQ</a:t>
            </a:r>
          </a:p>
          <a:p>
            <a:pPr algn="ctr"/>
            <a:r>
              <a:rPr lang="hu-H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https</a:t>
            </a:r>
            <a:r>
              <a:rPr lang="hu-H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://moly.hu/polcok/konyv-es-muveszet?page=6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0796" y="767452"/>
            <a:ext cx="3555816" cy="42990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églalap 5"/>
          <p:cNvSpPr/>
          <p:nvPr/>
        </p:nvSpPr>
        <p:spPr>
          <a:xfrm>
            <a:off x="4210729" y="140806"/>
            <a:ext cx="36343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2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 olvasás forradalma</a:t>
            </a:r>
            <a:endParaRPr lang="hu-HU" sz="2800" dirty="0"/>
          </a:p>
        </p:txBody>
      </p:sp>
      <p:sp>
        <p:nvSpPr>
          <p:cNvPr id="7" name="Téglalap 6"/>
          <p:cNvSpPr/>
          <p:nvPr/>
        </p:nvSpPr>
        <p:spPr>
          <a:xfrm>
            <a:off x="1421941" y="5300696"/>
            <a:ext cx="491352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Mortimer</a:t>
            </a:r>
            <a:r>
              <a:rPr lang="hu-H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Újságolvasó férfi és fiú (1765 k.)</a:t>
            </a:r>
            <a:endParaRPr lang="hu-H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9965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3922672" y="331021"/>
            <a:ext cx="38645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távközlés forradalma </a:t>
            </a:r>
            <a:endParaRPr lang="hu-HU" sz="2800" b="1" dirty="0"/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6159" y="1172685"/>
            <a:ext cx="4284617" cy="3896324"/>
          </a:xfrm>
          <a:prstGeom prst="rect">
            <a:avLst/>
          </a:prstGeom>
        </p:spPr>
      </p:pic>
      <p:sp>
        <p:nvSpPr>
          <p:cNvPr id="4" name="Téglalap 3"/>
          <p:cNvSpPr/>
          <p:nvPr/>
        </p:nvSpPr>
        <p:spPr>
          <a:xfrm>
            <a:off x="7607239" y="5180934"/>
            <a:ext cx="382245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Telefonáló hölgy 1890 körül</a:t>
            </a:r>
          </a:p>
        </p:txBody>
      </p:sp>
      <p:sp>
        <p:nvSpPr>
          <p:cNvPr id="5" name="Téglalap 4"/>
          <p:cNvSpPr/>
          <p:nvPr/>
        </p:nvSpPr>
        <p:spPr>
          <a:xfrm>
            <a:off x="1411984" y="5900671"/>
            <a:ext cx="1035449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Forrás: Fónagy Zoltán </a:t>
            </a:r>
            <a:r>
              <a:rPr lang="hu-HU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blogja</a:t>
            </a:r>
            <a:endParaRPr lang="hu-HU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https</a:t>
            </a:r>
            <a:r>
              <a:rPr lang="hu-H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://mindennapoktortenete.blog.hu/2014/09/24/taviro_telefon</a:t>
            </a:r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064" y="1120085"/>
            <a:ext cx="5476166" cy="3948924"/>
          </a:xfrm>
          <a:prstGeom prst="rect">
            <a:avLst/>
          </a:prstGeom>
        </p:spPr>
      </p:pic>
      <p:sp>
        <p:nvSpPr>
          <p:cNvPr id="7" name="Téglalap 6"/>
          <p:cNvSpPr/>
          <p:nvPr/>
        </p:nvSpPr>
        <p:spPr>
          <a:xfrm>
            <a:off x="844730" y="5189920"/>
            <a:ext cx="592182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londoni központi </a:t>
            </a: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távírda gépterme, 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1859</a:t>
            </a:r>
          </a:p>
        </p:txBody>
      </p:sp>
    </p:spTree>
    <p:extLst>
      <p:ext uri="{BB962C8B-B14F-4D97-AF65-F5344CB8AC3E}">
        <p14:creationId xmlns:p14="http://schemas.microsoft.com/office/powerpoint/2010/main" val="1951851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31504" y="1313236"/>
            <a:ext cx="3176724" cy="2241034"/>
          </a:xfrm>
          <a:prstGeom prst="rect">
            <a:avLst/>
          </a:prstGeom>
        </p:spPr>
      </p:pic>
      <p:sp>
        <p:nvSpPr>
          <p:cNvPr id="3" name="Téglalap 2"/>
          <p:cNvSpPr/>
          <p:nvPr/>
        </p:nvSpPr>
        <p:spPr>
          <a:xfrm>
            <a:off x="2195266" y="353088"/>
            <a:ext cx="790626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Az elektronikus információfeldolgozás </a:t>
            </a:r>
            <a:r>
              <a:rPr lang="hu-H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forradalma</a:t>
            </a:r>
            <a:endParaRPr lang="hu-H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églalap 3"/>
          <p:cNvSpPr/>
          <p:nvPr/>
        </p:nvSpPr>
        <p:spPr>
          <a:xfrm>
            <a:off x="818606" y="1175658"/>
            <a:ext cx="6862354" cy="35702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kommunikáció technikai eszközei </a:t>
            </a:r>
            <a:r>
              <a:rPr lang="hu-H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robbanásszerű gyorsasággal </a:t>
            </a:r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fejlődnek a 20-21. sz. fordulóján;</a:t>
            </a:r>
          </a:p>
          <a:p>
            <a:pPr algn="just"/>
            <a:endParaRPr lang="hu-HU" sz="1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hu-H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Bővül a kommunikációs tér </a:t>
            </a:r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(„világfalu”);</a:t>
            </a:r>
          </a:p>
          <a:p>
            <a:pPr algn="just"/>
            <a:endParaRPr lang="hu-HU" sz="1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hu-H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Felgyorsult </a:t>
            </a:r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az információkhoz való </a:t>
            </a:r>
            <a:r>
              <a:rPr lang="hu-H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hozzáférés</a:t>
            </a:r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endParaRPr lang="hu-HU" sz="1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hu-H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Kitágult</a:t>
            </a:r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és </a:t>
            </a:r>
            <a:r>
              <a:rPr lang="hu-H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demokratizálódott</a:t>
            </a:r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az információkhoz való </a:t>
            </a:r>
            <a:r>
              <a:rPr lang="hu-H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hozzáférés</a:t>
            </a:r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endParaRPr lang="hu-HU" sz="1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Megnövekedett az információk </a:t>
            </a:r>
            <a:r>
              <a:rPr lang="hu-H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mennyisége</a:t>
            </a:r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endParaRPr lang="hu-HU" sz="1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hu-H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Erősödött</a:t>
            </a:r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 kommunikációs tudás.</a:t>
            </a:r>
            <a:endParaRPr lang="hu-HU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9804" y="4745866"/>
            <a:ext cx="3128873" cy="1589269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21003" y="4269347"/>
            <a:ext cx="4131576" cy="2065788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4348" y="4973060"/>
            <a:ext cx="3352800" cy="1362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9717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323703" y="1184365"/>
            <a:ext cx="9501051" cy="4185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buAutoNum type="arabicPeriod"/>
            </a:pPr>
            <a:r>
              <a:rPr lang="hu-HU" sz="22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Retorikai nézőpont: </a:t>
            </a:r>
          </a:p>
          <a:p>
            <a:pPr algn="ctr"/>
            <a:endParaRPr lang="hu-HU" sz="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kommunikáció a nyilvános beszéd művészete; a jó és hatékony kommunikáció tényezőinek (pl.: meggyőzés, motiválás, informálás stb.) vizsgálata áll a középpontban.</a:t>
            </a:r>
            <a:endParaRPr lang="hu-H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2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Szemiotikai nézőpont: </a:t>
            </a:r>
          </a:p>
          <a:p>
            <a:pPr algn="ctr"/>
            <a:endParaRPr lang="hu-HU" sz="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jelentésképzés folyamatával, a jelek és az általuk jelölt dolgok kapcsolatával foglalkozik. Vizsgálja az emberi nyelvet, a kulturális szimbólumokat, a vizuális jeleket.</a:t>
            </a:r>
          </a:p>
          <a:p>
            <a:pPr algn="ctr"/>
            <a:r>
              <a:rPr lang="hu-HU" sz="22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Kibernetikai nézőpont:</a:t>
            </a:r>
          </a:p>
          <a:p>
            <a:pPr algn="ctr"/>
            <a:endParaRPr lang="hu-HU" sz="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kommunikációt információáramlási folyamatnak tekinti, a vizsgálat tárgya az a rendszer, amelyen keresztül az információ eljut egyik résztvevőtől a másikig.</a:t>
            </a:r>
            <a:endParaRPr lang="hu-HU" dirty="0"/>
          </a:p>
        </p:txBody>
      </p:sp>
      <p:sp>
        <p:nvSpPr>
          <p:cNvPr id="3" name="Téglalap 2"/>
          <p:cNvSpPr/>
          <p:nvPr/>
        </p:nvSpPr>
        <p:spPr>
          <a:xfrm>
            <a:off x="2370651" y="278674"/>
            <a:ext cx="765483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hu-H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kommunikáció elméleti </a:t>
            </a:r>
            <a:r>
              <a:rPr lang="hu-HU" sz="2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megközelítései 1.</a:t>
            </a:r>
            <a:endParaRPr lang="hu-HU" sz="28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8027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428205" y="984069"/>
            <a:ext cx="10284824" cy="51090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2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Szociálpszichológiai nézőpont:</a:t>
            </a:r>
          </a:p>
          <a:p>
            <a:pPr algn="ctr"/>
            <a:r>
              <a:rPr lang="hu-HU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kommunikációt mint az egyének közti, csoporton belüli interakciót vizsgálja.</a:t>
            </a:r>
          </a:p>
          <a:p>
            <a:pPr algn="just"/>
            <a:endParaRPr lang="hu-H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2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Szociokulturális nézőpont:</a:t>
            </a:r>
          </a:p>
          <a:p>
            <a:pPr algn="ctr"/>
            <a:endParaRPr lang="hu-HU" sz="800" b="1" dirty="0" smtClean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kommunikáció a társadalmi valóság létrehozásának eszköze; a társadalmi struktúrák, normák mélyen beleágyazódnak a kommunikációba, befolyásolják az egyén társas identitását és szocializációját.</a:t>
            </a:r>
          </a:p>
          <a:p>
            <a:pPr algn="just"/>
            <a:endParaRPr lang="hu-HU" sz="1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2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Fenomenológiai nézőpont:</a:t>
            </a:r>
            <a:r>
              <a:rPr lang="hu-HU" sz="22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endParaRPr lang="hu-HU" sz="800" dirty="0" smtClean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kommunikáció elemzése az azt megélő személyek szempontjából, értelmezve saját szubjektív tapasztalataikat.</a:t>
            </a:r>
          </a:p>
          <a:p>
            <a:pPr algn="just"/>
            <a:endParaRPr lang="hu-H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2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 Társadalomkritikai nézőpont:</a:t>
            </a:r>
          </a:p>
          <a:p>
            <a:pPr algn="ctr"/>
            <a:endParaRPr lang="hu-HU" sz="800" b="1" dirty="0" smtClean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kommunikációt eszköznek tekinti a szabályok, a fennálló szokások megváltoztatásához. Nem csupán leírja a kommunikáció működését, hanem változtatni is próbál rajta.</a:t>
            </a:r>
            <a:endParaRPr lang="hu-H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2914748" y="330927"/>
            <a:ext cx="750678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kommunikáció elméleti </a:t>
            </a:r>
            <a:r>
              <a:rPr lang="hu-HU" sz="2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megközelítései 2. 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43768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3049221" y="324009"/>
            <a:ext cx="584429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kommunikáció sematikus modellje</a:t>
            </a:r>
            <a:endParaRPr lang="hu-H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8806" y="1262994"/>
            <a:ext cx="7425123" cy="2418608"/>
          </a:xfrm>
          <a:prstGeom prst="rect">
            <a:avLst/>
          </a:prstGeom>
        </p:spPr>
      </p:pic>
      <p:sp>
        <p:nvSpPr>
          <p:cNvPr id="4" name="Téglalap 3"/>
          <p:cNvSpPr/>
          <p:nvPr/>
        </p:nvSpPr>
        <p:spPr>
          <a:xfrm>
            <a:off x="1175657" y="3989913"/>
            <a:ext cx="1049382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Az </a:t>
            </a: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adó</a:t>
            </a: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kibocsátja az </a:t>
            </a: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üzenet</a:t>
            </a: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et, ezt valamilyen </a:t>
            </a: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csatorna</a:t>
            </a: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közvetíti a </a:t>
            </a: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vevő</a:t>
            </a: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fogadó</a:t>
            </a: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felé. </a:t>
            </a:r>
          </a:p>
          <a:p>
            <a:pPr algn="just"/>
            <a:endParaRPr lang="hu-HU" sz="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kódolás</a:t>
            </a: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az a folyamat, amely során az üzenetküldő a gondolatait, érzéseit valamilyen jelrendszer segítségével üzenetté alakítja.</a:t>
            </a:r>
          </a:p>
          <a:p>
            <a:pPr algn="just"/>
            <a:endParaRPr lang="hu-H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Fontos a </a:t>
            </a: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kontextus</a:t>
            </a: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az a háttér és közeg, melyben a kommunikáció zajlik.</a:t>
            </a:r>
          </a:p>
          <a:p>
            <a:pPr algn="just"/>
            <a:endParaRPr lang="hu-HU" sz="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488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0486" y="4079710"/>
            <a:ext cx="3788935" cy="2525956"/>
          </a:xfrm>
          <a:prstGeom prst="rect">
            <a:avLst/>
          </a:prstGeom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2538" y="1553754"/>
            <a:ext cx="4510634" cy="2525956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2538" y="4201783"/>
            <a:ext cx="4645275" cy="2419725"/>
          </a:xfrm>
          <a:prstGeom prst="rect">
            <a:avLst/>
          </a:prstGeom>
        </p:spPr>
      </p:pic>
      <p:sp>
        <p:nvSpPr>
          <p:cNvPr id="5" name="Téglalap 4"/>
          <p:cNvSpPr/>
          <p:nvPr/>
        </p:nvSpPr>
        <p:spPr>
          <a:xfrm>
            <a:off x="1576251" y="426720"/>
            <a:ext cx="985810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Az üzenet 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nem csak szavakból </a:t>
            </a: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állhat: az arckifejezések, gesztusok, testtartás, hanghordozás stb. is jelentést hordoznak.</a:t>
            </a:r>
          </a:p>
        </p:txBody>
      </p:sp>
      <p:sp>
        <p:nvSpPr>
          <p:cNvPr id="6" name="Téglalap 5"/>
          <p:cNvSpPr/>
          <p:nvPr/>
        </p:nvSpPr>
        <p:spPr>
          <a:xfrm>
            <a:off x="1820486" y="1412250"/>
            <a:ext cx="3353470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Feladat:</a:t>
            </a:r>
          </a:p>
          <a:p>
            <a:pPr algn="ctr"/>
            <a:r>
              <a:rPr lang="hu-HU" sz="22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Próbálja meg kitalálni, mire gondol a kisfiú; mit súg a kislány; mit kiált/mutat a férfi? Fejtse ki, milyen jelzésekből veszi ezt az üzenetet!</a:t>
            </a:r>
            <a:endParaRPr lang="hu-HU" sz="22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1409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églalap 2"/>
          <p:cNvSpPr/>
          <p:nvPr/>
        </p:nvSpPr>
        <p:spPr>
          <a:xfrm>
            <a:off x="3994324" y="553386"/>
            <a:ext cx="509780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Zavarok a </a:t>
            </a:r>
            <a:r>
              <a:rPr lang="hu-H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kommunikáció </a:t>
            </a:r>
            <a:r>
              <a:rPr lang="hu-H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során</a:t>
            </a:r>
            <a:endParaRPr lang="hu-H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églalap 3"/>
          <p:cNvSpPr/>
          <p:nvPr/>
        </p:nvSpPr>
        <p:spPr>
          <a:xfrm>
            <a:off x="1543592" y="1436913"/>
            <a:ext cx="9173037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csatornában keletkező </a:t>
            </a: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zajok</a:t>
            </a: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ronthatják a kommunikáció „tisztaságát”, a kommunikáció hatékonyságát.</a:t>
            </a:r>
          </a:p>
          <a:p>
            <a:pPr algn="just"/>
            <a:r>
              <a:rPr lang="hu-HU" sz="24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Például: a gyermekcsoport/osztály kommunikációját megzavarja az utcáról, a másik teremből beszűrődő zaj.</a:t>
            </a:r>
          </a:p>
          <a:p>
            <a:pPr algn="just"/>
            <a:endParaRPr lang="hu-HU" sz="24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Vizuális ingerek </a:t>
            </a: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vonják el a gyerekek figyelmét.</a:t>
            </a:r>
          </a:p>
          <a:p>
            <a:pPr algn="just"/>
            <a:r>
              <a:rPr lang="hu-HU" sz="24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Például </a:t>
            </a:r>
            <a:r>
              <a:rPr lang="hu-HU" sz="2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egy táblán maradt felirat, egy ablakba </a:t>
            </a:r>
            <a:endParaRPr lang="hu-HU" sz="2400" b="1" i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hu-HU" sz="24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szállt </a:t>
            </a:r>
            <a:r>
              <a:rPr lang="hu-HU" sz="2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madár látványa stb</a:t>
            </a:r>
            <a:r>
              <a:rPr lang="hu-HU" sz="24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hu-H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Keletkezhetnek </a:t>
            </a: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zavarok a kódolás-dekódolás folyamatában</a:t>
            </a: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hu-HU" sz="24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Például: a pedagógus túl halkan beszél; olyan kifejezéseket/nyelvet használ, amelyet a gyerekek nem értenek.</a:t>
            </a:r>
            <a:endParaRPr lang="hu-HU" sz="24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53748" y="2995748"/>
            <a:ext cx="1962881" cy="1537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01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3891005" y="396631"/>
            <a:ext cx="415953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kommunikáció funkciói</a:t>
            </a:r>
            <a:endParaRPr lang="hu-H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1909483" y="1219200"/>
            <a:ext cx="9654989" cy="51552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hu-H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A kommunikáció célja lehet: tájékoztatás, gondolatok, vélemények közlése: </a:t>
            </a:r>
            <a:r>
              <a:rPr lang="hu-HU" sz="23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referenciális funkció</a:t>
            </a:r>
            <a:r>
              <a:rPr lang="hu-HU" sz="23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hu-H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hu-H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A kommunikációval kifejezhetjük érzelmeinket: </a:t>
            </a:r>
            <a:r>
              <a:rPr lang="hu-HU" sz="23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expresszív funkció</a:t>
            </a:r>
            <a:r>
              <a:rPr lang="hu-HU" sz="23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hu-H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hu-H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A kommunikáció célja időnként az, hogy másokat cselekvésre ösztönözzünk, kérjünk: </a:t>
            </a:r>
            <a:r>
              <a:rPr lang="hu-HU" sz="2300" b="1" i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konatív</a:t>
            </a:r>
            <a:r>
              <a:rPr lang="hu-HU" sz="23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funkció</a:t>
            </a:r>
            <a:r>
              <a:rPr lang="hu-HU" sz="23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hu-H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hu-H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A kommunikáció célja magának a kommunikációs kapcsolatnak a létrehozása, fenntartása: </a:t>
            </a:r>
            <a:r>
              <a:rPr lang="hu-HU" sz="2300" b="1" i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fatikus</a:t>
            </a:r>
            <a:r>
              <a:rPr lang="hu-HU" sz="23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funkció</a:t>
            </a:r>
            <a:r>
              <a:rPr lang="hu-HU" sz="23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hu-H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hu-H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Az üzenet nyelvi megformálásával esztétikai hatást is létrehozhatunk: </a:t>
            </a:r>
            <a:r>
              <a:rPr lang="hu-HU" sz="23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poétikai funkció</a:t>
            </a:r>
            <a:r>
              <a:rPr lang="hu-HU" sz="23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hu-H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hu-H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6. A kommunikáció szólhat magáról a kommunikációról, reflektálhat a kommunikációs helyzetre, módra: </a:t>
            </a:r>
            <a:r>
              <a:rPr lang="hu-HU" sz="23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metanyelvi funkció</a:t>
            </a:r>
            <a:r>
              <a:rPr lang="hu-H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hu-HU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653930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áblázat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6249120"/>
              </p:ext>
            </p:extLst>
          </p:nvPr>
        </p:nvGraphicFramePr>
        <p:xfrm>
          <a:off x="1801905" y="1129420"/>
          <a:ext cx="9457766" cy="541420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728883">
                  <a:extLst>
                    <a:ext uri="{9D8B030D-6E8A-4147-A177-3AD203B41FA5}">
                      <a16:colId xmlns:a16="http://schemas.microsoft.com/office/drawing/2014/main" val="2514535559"/>
                    </a:ext>
                  </a:extLst>
                </a:gridCol>
                <a:gridCol w="4728883">
                  <a:extLst>
                    <a:ext uri="{9D8B030D-6E8A-4147-A177-3AD203B41FA5}">
                      <a16:colId xmlns:a16="http://schemas.microsoft.com/office/drawing/2014/main" val="3786852338"/>
                    </a:ext>
                  </a:extLst>
                </a:gridCol>
              </a:tblGrid>
              <a:tr h="36869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Az osztályozás szempontja</a:t>
                      </a:r>
                      <a:endParaRPr lang="hu-HU" sz="2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 kommunikáció típusa</a:t>
                      </a:r>
                      <a:endParaRPr lang="hu-HU" sz="2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3638135"/>
                  </a:ext>
                </a:extLst>
              </a:tr>
              <a:tr h="215005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 résztvevők </a:t>
                      </a:r>
                      <a:r>
                        <a:rPr lang="hu-HU" sz="2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száma</a:t>
                      </a:r>
                      <a:r>
                        <a:rPr lang="hu-HU" sz="2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szerint</a:t>
                      </a:r>
                      <a:endParaRPr lang="hu-HU" sz="2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200" b="1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Interperszonális:</a:t>
                      </a:r>
                      <a:r>
                        <a:rPr lang="hu-HU" sz="2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kétszemélyes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200" b="1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Csoportkommunikáció:</a:t>
                      </a:r>
                      <a:r>
                        <a:rPr lang="hu-HU" sz="2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egy ember és egy csoport között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200" b="1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Tömegkommunikáció:</a:t>
                      </a:r>
                      <a:r>
                        <a:rPr lang="hu-HU" sz="2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térben és időben elkülönülten fogadják az üzenetet a tagok</a:t>
                      </a:r>
                      <a:endParaRPr lang="hu-HU" sz="2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47091689"/>
                  </a:ext>
                </a:extLst>
              </a:tr>
              <a:tr h="142524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 résztvevők </a:t>
                      </a:r>
                      <a:r>
                        <a:rPr lang="hu-HU" sz="2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közelsége </a:t>
                      </a:r>
                      <a:r>
                        <a:rPr lang="hu-HU" sz="2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szerint</a:t>
                      </a:r>
                      <a:endParaRPr lang="hu-HU" sz="2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200" b="1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Közvetlen:</a:t>
                      </a:r>
                      <a:r>
                        <a:rPr lang="hu-HU" sz="2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szemtől szemben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200" b="1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Közvetett:</a:t>
                      </a:r>
                      <a:r>
                        <a:rPr lang="hu-HU" sz="2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valamilyen eszközzel kommunikálnak térben vagy időben távol lévők</a:t>
                      </a:r>
                      <a:endParaRPr lang="hu-HU" sz="2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09350154"/>
                  </a:ext>
                </a:extLst>
              </a:tr>
              <a:tr h="142524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Az alkalmazott </a:t>
                      </a:r>
                      <a:r>
                        <a:rPr lang="hu-HU" sz="2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kódrendszer </a:t>
                      </a:r>
                      <a:r>
                        <a:rPr lang="hu-HU" sz="2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szerint</a:t>
                      </a:r>
                      <a:endParaRPr lang="hu-HU" sz="2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200" b="1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Verbális:</a:t>
                      </a:r>
                      <a:r>
                        <a:rPr lang="hu-HU" sz="2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szóban vagy írásban, szavakkal történő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200" b="1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Nem verbális: </a:t>
                      </a:r>
                      <a:r>
                        <a:rPr lang="hu-HU" sz="2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szavakon kívüli kommunikáció (pl.: testbeszéd)</a:t>
                      </a:r>
                      <a:endParaRPr lang="hu-HU" sz="2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12494128"/>
                  </a:ext>
                </a:extLst>
              </a:tr>
            </a:tbl>
          </a:graphicData>
        </a:graphic>
      </p:graphicFrame>
      <p:sp>
        <p:nvSpPr>
          <p:cNvPr id="3" name="Téglalap 2"/>
          <p:cNvSpPr/>
          <p:nvPr/>
        </p:nvSpPr>
        <p:spPr>
          <a:xfrm>
            <a:off x="4340882" y="330804"/>
            <a:ext cx="429899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kommunikáció </a:t>
            </a:r>
            <a:r>
              <a:rPr lang="hu-H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típusai 1.</a:t>
            </a:r>
            <a:endParaRPr lang="hu-H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913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4120118" y="420451"/>
            <a:ext cx="438876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kommunikáció </a:t>
            </a:r>
            <a:r>
              <a:rPr lang="hu-H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típusai 2. </a:t>
            </a:r>
            <a:endParaRPr lang="hu-H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Tábláza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9667410"/>
              </p:ext>
            </p:extLst>
          </p:nvPr>
        </p:nvGraphicFramePr>
        <p:xfrm>
          <a:off x="2034985" y="2259107"/>
          <a:ext cx="9529486" cy="321508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764743">
                  <a:extLst>
                    <a:ext uri="{9D8B030D-6E8A-4147-A177-3AD203B41FA5}">
                      <a16:colId xmlns:a16="http://schemas.microsoft.com/office/drawing/2014/main" val="1752882746"/>
                    </a:ext>
                  </a:extLst>
                </a:gridCol>
                <a:gridCol w="4764743">
                  <a:extLst>
                    <a:ext uri="{9D8B030D-6E8A-4147-A177-3AD203B41FA5}">
                      <a16:colId xmlns:a16="http://schemas.microsoft.com/office/drawing/2014/main" val="4259131095"/>
                    </a:ext>
                  </a:extLst>
                </a:gridCol>
              </a:tblGrid>
              <a:tr h="79835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 közlő </a:t>
                      </a:r>
                      <a:r>
                        <a:rPr lang="hu-HU" sz="2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szándéka </a:t>
                      </a:r>
                      <a:r>
                        <a:rPr lang="hu-HU" sz="2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szerint</a:t>
                      </a:r>
                      <a:endParaRPr lang="hu-HU" sz="2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200" i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Szándékos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200" i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Nem szándékos</a:t>
                      </a:r>
                      <a:endParaRPr lang="hu-HU" sz="2200" i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14096473"/>
                  </a:ext>
                </a:extLst>
              </a:tr>
              <a:tr h="161811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hu-HU" sz="2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kölcsönösség </a:t>
                      </a:r>
                      <a:r>
                        <a:rPr lang="hu-HU" sz="2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szerint</a:t>
                      </a:r>
                      <a:endParaRPr lang="hu-HU" sz="2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200" b="1" i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Egyirányú</a:t>
                      </a:r>
                      <a:r>
                        <a:rPr lang="hu-HU" sz="2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hu-HU" sz="2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az üzenetet fogadók nem küldenek visszajelzést, választ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200" b="1" i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Kölcsönös</a:t>
                      </a:r>
                      <a:r>
                        <a:rPr lang="hu-HU" sz="2200" b="1" i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hu-HU" sz="2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oda-vissza ható kommunikáció</a:t>
                      </a:r>
                      <a:endParaRPr lang="hu-HU" sz="2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61462536"/>
                  </a:ext>
                </a:extLst>
              </a:tr>
              <a:tr h="79862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 </a:t>
                      </a:r>
                      <a:r>
                        <a:rPr lang="hu-HU" sz="2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résztvevők viszonya, pozíciója </a:t>
                      </a:r>
                      <a:r>
                        <a:rPr lang="hu-HU" sz="2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szerint</a:t>
                      </a:r>
                      <a:endParaRPr lang="hu-HU" sz="2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200" b="1" i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Egyenrangú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200" b="1" i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Nem egyenrangú</a:t>
                      </a:r>
                      <a:endParaRPr lang="hu-HU" sz="2200" b="1" i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10575420"/>
                  </a:ext>
                </a:extLst>
              </a:tr>
            </a:tbl>
          </a:graphicData>
        </a:graphic>
      </p:graphicFrame>
      <p:graphicFrame>
        <p:nvGraphicFramePr>
          <p:cNvPr id="4" name="Tábláza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7903994"/>
              </p:ext>
            </p:extLst>
          </p:nvPr>
        </p:nvGraphicFramePr>
        <p:xfrm>
          <a:off x="2034986" y="1383214"/>
          <a:ext cx="9529484" cy="87589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764742">
                  <a:extLst>
                    <a:ext uri="{9D8B030D-6E8A-4147-A177-3AD203B41FA5}">
                      <a16:colId xmlns:a16="http://schemas.microsoft.com/office/drawing/2014/main" val="362379631"/>
                    </a:ext>
                  </a:extLst>
                </a:gridCol>
                <a:gridCol w="4764742">
                  <a:extLst>
                    <a:ext uri="{9D8B030D-6E8A-4147-A177-3AD203B41FA5}">
                      <a16:colId xmlns:a16="http://schemas.microsoft.com/office/drawing/2014/main" val="329369693"/>
                    </a:ext>
                  </a:extLst>
                </a:gridCol>
              </a:tblGrid>
              <a:tr h="87589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Az osztályozás szempontja</a:t>
                      </a:r>
                      <a:endParaRPr lang="hu-HU" sz="2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 kommunikáció típusa</a:t>
                      </a:r>
                      <a:endParaRPr lang="hu-HU" sz="2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907761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31293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églalap 2"/>
          <p:cNvSpPr/>
          <p:nvPr/>
        </p:nvSpPr>
        <p:spPr>
          <a:xfrm>
            <a:off x="957944" y="217714"/>
            <a:ext cx="1083346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kommunikáció kódjai: verbális és nem verbális kommunikáció 1.</a:t>
            </a:r>
            <a:endParaRPr lang="hu-H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églalap 3"/>
          <p:cNvSpPr/>
          <p:nvPr/>
        </p:nvSpPr>
        <p:spPr>
          <a:xfrm>
            <a:off x="855106" y="740934"/>
            <a:ext cx="11162723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buAutoNum type="arabicPeriod"/>
            </a:pPr>
            <a:r>
              <a:rPr lang="hu-HU" sz="24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Verbális kommunikáció: a nyelv</a:t>
            </a:r>
          </a:p>
          <a:p>
            <a:pPr algn="just"/>
            <a:endParaRPr lang="hu-H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Valamennyi ismert emberi kultúra, közösség használ nyelvet, </a:t>
            </a:r>
            <a:r>
              <a:rPr lang="hu-HU" sz="2200" b="1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nyelvhasználat egyetemes emberi sajátosság</a:t>
            </a:r>
            <a:r>
              <a:rPr lang="hu-HU" sz="2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hu-H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hu-HU" sz="2200" b="1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nyelv dinamikus társadalmi jelenség</a:t>
            </a:r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folyton változik, egymással párhuzamosan számtalan változata van.</a:t>
            </a:r>
          </a:p>
          <a:p>
            <a:pPr algn="just"/>
            <a:endParaRPr lang="hu-HU" sz="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személyközi kommunikációhoz elengedhetetlen </a:t>
            </a:r>
            <a:r>
              <a:rPr lang="hu-HU" sz="2200" b="1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résztvevők valóságról alkotott közös ismerete</a:t>
            </a:r>
            <a:r>
              <a:rPr lang="hu-HU" sz="2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Ezeket bővíti, ha a kommunikálók azonos társadalmi csoporthoz tartoznak. </a:t>
            </a:r>
            <a:r>
              <a:rPr lang="hu-H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(L.: Bernstein korlátozott és kidolgozott nyelvi kód</a:t>
            </a:r>
            <a:r>
              <a:rPr lang="hu-HU" sz="2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!)</a:t>
            </a:r>
            <a:endParaRPr lang="hu-H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530" y="4151802"/>
            <a:ext cx="1425899" cy="2578572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2074" y="5009987"/>
            <a:ext cx="3289629" cy="1720387"/>
          </a:xfrm>
          <a:prstGeom prst="rect">
            <a:avLst/>
          </a:prstGeom>
        </p:spPr>
      </p:pic>
      <p:pic>
        <p:nvPicPr>
          <p:cNvPr id="8" name="Kép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06073" y="4094874"/>
            <a:ext cx="4685333" cy="263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79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010194" y="252549"/>
            <a:ext cx="108073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kommunikáció kódjai: verbális és nem verbális kommunikáció </a:t>
            </a:r>
            <a:r>
              <a:rPr lang="hu-H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endParaRPr lang="hu-H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1262743" y="914400"/>
            <a:ext cx="10633165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24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nyelvi relativitás elmélete</a:t>
            </a:r>
          </a:p>
          <a:p>
            <a:pPr algn="ctr"/>
            <a:endParaRPr lang="hu-H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hu-HU" sz="2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Sapir és </a:t>
            </a:r>
            <a:r>
              <a:rPr lang="hu-HU" sz="22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Whorf</a:t>
            </a:r>
            <a:r>
              <a:rPr lang="hu-HU" sz="2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hipotézise szerint különböző nyelveket beszélő emberek </a:t>
            </a:r>
            <a:r>
              <a:rPr lang="hu-HU" sz="2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különböző módon </a:t>
            </a:r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látják a világot, mert minden nyelv másként kategorizálja, más címkékkel látja el a dolgokat.</a:t>
            </a:r>
          </a:p>
          <a:p>
            <a:pPr algn="just"/>
            <a:endParaRPr lang="hu-H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2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nyelv</a:t>
            </a:r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eszerint </a:t>
            </a:r>
            <a:r>
              <a:rPr lang="hu-HU" sz="2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nem tárgyilagosan tükrözi a valóságot</a:t>
            </a:r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hanem azt a valóságot ábrázolja, amelyet az adott társadalom, kultúra észlel.</a:t>
            </a:r>
          </a:p>
          <a:p>
            <a:pPr algn="just"/>
            <a:endParaRPr lang="hu-H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hu-HU" sz="2200" b="1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Erre példák </a:t>
            </a:r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(a szókincsből kiindulva): eszkimó és számi nyelv: </a:t>
            </a:r>
            <a:r>
              <a:rPr lang="hu-HU" sz="2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hó</a:t>
            </a:r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és </a:t>
            </a:r>
            <a:r>
              <a:rPr lang="hu-HU" sz="2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jég</a:t>
            </a:r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kifejezésére számos szó; Mianmar: kb. húsz szavuk van a </a:t>
            </a:r>
            <a:r>
              <a:rPr lang="hu-HU" sz="22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rizs</a:t>
            </a:r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re; arab nyelven több száz szó kapcsolatos a </a:t>
            </a:r>
            <a:r>
              <a:rPr lang="hu-HU" sz="2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tevé</a:t>
            </a:r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vel stb.</a:t>
            </a:r>
            <a:endParaRPr lang="hu-H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7983" y="4821971"/>
            <a:ext cx="2457450" cy="1857375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3519" y="4821971"/>
            <a:ext cx="2752725" cy="1657350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74330" y="4793396"/>
            <a:ext cx="2705100" cy="1685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8824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3050541" y="467566"/>
            <a:ext cx="5960286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Feladat:</a:t>
            </a:r>
          </a:p>
          <a:p>
            <a:pPr algn="ctr"/>
            <a:endParaRPr lang="hu-HU" sz="800" b="1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400" b="1" i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Keressen minél több magyar kifejezést a lóra!</a:t>
            </a:r>
            <a:endParaRPr lang="hu-HU" b="1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Téglalap 3"/>
          <p:cNvSpPr/>
          <p:nvPr/>
        </p:nvSpPr>
        <p:spPr>
          <a:xfrm>
            <a:off x="809896" y="5756366"/>
            <a:ext cx="1044157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Forrás: https</a:t>
            </a:r>
            <a:r>
              <a:rPr lang="hu-H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://</a:t>
            </a:r>
            <a:r>
              <a:rPr lang="hu-H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online365.hu/2020/04/25/a-renyhe-menes-idei-</a:t>
            </a:r>
          </a:p>
          <a:p>
            <a:pPr algn="ctr"/>
            <a:r>
              <a:rPr lang="hu-HU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elso</a:t>
            </a:r>
            <a:r>
              <a:rPr lang="hu-H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hu-HU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kihajtasa</a:t>
            </a:r>
            <a:r>
              <a:rPr lang="hu-H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hu-HU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hortobagyon</a:t>
            </a:r>
            <a:r>
              <a:rPr lang="hu-H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hu-HU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gyonyoru</a:t>
            </a:r>
            <a:r>
              <a:rPr lang="hu-H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hu-HU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fenykepekkel</a:t>
            </a:r>
            <a:r>
              <a:rPr lang="hu-H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-es-videoval</a:t>
            </a:r>
            <a:r>
              <a:rPr lang="hu-H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4262" y="1639388"/>
            <a:ext cx="7798526" cy="3899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745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759131" y="696685"/>
            <a:ext cx="10432869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felnőtt nőstény: </a:t>
            </a:r>
            <a:r>
              <a:rPr lang="hu-H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kanca</a:t>
            </a:r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hu-H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felnőtt hím: </a:t>
            </a:r>
            <a:r>
              <a:rPr lang="hu-H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mén</a:t>
            </a:r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vagy </a:t>
            </a:r>
            <a:r>
              <a:rPr lang="hu-H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csődör;</a:t>
            </a:r>
          </a:p>
          <a:p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fiatal állat 5 éves korig: </a:t>
            </a:r>
            <a:r>
              <a:rPr lang="hu-H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csikó;</a:t>
            </a:r>
          </a:p>
          <a:p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fiatalon herélt csődör a </a:t>
            </a:r>
            <a:r>
              <a:rPr lang="hu-H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herélt;</a:t>
            </a:r>
          </a:p>
          <a:p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Az az </a:t>
            </a:r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idősebb korban herélt ló </a:t>
            </a:r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hagyományos</a:t>
            </a:r>
          </a:p>
          <a:p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neve: </a:t>
            </a:r>
            <a:r>
              <a:rPr lang="hu-H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paripa;</a:t>
            </a:r>
          </a:p>
          <a:p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Az </a:t>
            </a:r>
            <a:r>
              <a:rPr lang="hu-H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elsőfű csikó </a:t>
            </a:r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más néven </a:t>
            </a:r>
            <a:r>
              <a:rPr lang="hu-H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éves </a:t>
            </a:r>
            <a:r>
              <a:rPr lang="hu-H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csikó</a:t>
            </a:r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paci</a:t>
            </a:r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ló gyermeknyelvi </a:t>
            </a:r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megfelelője;</a:t>
            </a:r>
          </a:p>
          <a:p>
            <a:endParaRPr lang="hu-HU" sz="2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lószínek árnyalataira a magyar nyelvben </a:t>
            </a:r>
            <a:r>
              <a:rPr lang="hu-HU" sz="2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Herman Ottó </a:t>
            </a:r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gyűjtése szerint </a:t>
            </a:r>
            <a:r>
              <a:rPr lang="hu-H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320 szó </a:t>
            </a:r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létezik.</a:t>
            </a:r>
          </a:p>
          <a:p>
            <a:r>
              <a:rPr lang="hu-H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Szabó Kálmán </a:t>
            </a:r>
            <a:r>
              <a:rPr lang="hu-H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329 kifejezést </a:t>
            </a:r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gyűjtött össze a ló színére, színfoltjaira, lábának, fejének, fülének, nyakának, sörényének, üstökének, hasának, hátának, állásának </a:t>
            </a:r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leírására.</a:t>
            </a:r>
          </a:p>
          <a:p>
            <a:endParaRPr lang="hu-HU" sz="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2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Pl</a:t>
            </a:r>
            <a:r>
              <a:rPr lang="hu-H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.: Alapszínek: sárga, fekete, pej, fakó és szürke. A deres is </a:t>
            </a:r>
            <a:r>
              <a:rPr lang="hu-HU" sz="22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főszín</a:t>
            </a:r>
            <a:r>
              <a:rPr lang="hu-HU" sz="2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hu-HU" sz="2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Változatok </a:t>
            </a:r>
            <a:r>
              <a:rPr lang="hu-H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deres</a:t>
            </a:r>
            <a:r>
              <a:rPr lang="hu-H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re: v</a:t>
            </a:r>
            <a:r>
              <a:rPr lang="hu-HU" sz="2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ércsederes; almásderes; vasderes; pejderes; fecskederes.</a:t>
            </a:r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hu-H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Kevert színek: tűzött, vércse és tarka</a:t>
            </a:r>
            <a:r>
              <a:rPr lang="hu-HU" sz="2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hu-HU" sz="2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99415" y="696685"/>
            <a:ext cx="3838847" cy="2879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134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896985" y="880272"/>
            <a:ext cx="1113826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4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A nem verbális kommunikáció</a:t>
            </a:r>
          </a:p>
          <a:p>
            <a:pPr algn="ctr"/>
            <a:endParaRPr lang="hu-H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verbális üzenetek mellett folyamatosan dekódoljuk a </a:t>
            </a:r>
            <a:r>
              <a:rPr lang="hu-HU" sz="2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nem verbális</a:t>
            </a:r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akat.</a:t>
            </a:r>
          </a:p>
          <a:p>
            <a:pPr algn="just"/>
            <a:endParaRPr lang="hu-H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két csatorna nem egyszerűen kiegészíti egymást, hanem jelentős </a:t>
            </a:r>
            <a:r>
              <a:rPr lang="hu-HU" sz="2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különbségekkel</a:t>
            </a:r>
            <a:r>
              <a:rPr lang="hu-HU" sz="22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működik.</a:t>
            </a:r>
          </a:p>
          <a:p>
            <a:pPr algn="just"/>
            <a:endParaRPr lang="hu-H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Sokszor előfordul, hogy </a:t>
            </a:r>
            <a:r>
              <a:rPr lang="hu-HU" sz="2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valódi szándékunk</a:t>
            </a:r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at, állapotunkat a nem verbális jelzéseink árulják el.</a:t>
            </a:r>
            <a:endParaRPr lang="hu-HU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1166948" y="261257"/>
            <a:ext cx="1067670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kommunikáció kódjai: verbális és nem verbális kommunikáció </a:t>
            </a:r>
            <a:r>
              <a:rPr lang="hu-H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endParaRPr lang="hu-H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0918" y="3577749"/>
            <a:ext cx="2990716" cy="2772509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2588" y="3038170"/>
            <a:ext cx="6071175" cy="3746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316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506584" y="731520"/>
            <a:ext cx="10537370" cy="301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nem 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verbális </a:t>
            </a: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jelzések szerepe</a:t>
            </a:r>
          </a:p>
          <a:p>
            <a:pPr algn="ctr"/>
            <a:endParaRPr lang="hu-H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hu-HU" sz="2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társas helyzet kezelése</a:t>
            </a:r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hu-HU" sz="2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(Példa: a kommunikációs partner érdeklődése, visszajelzései vagy ezek hiánya)</a:t>
            </a:r>
          </a:p>
          <a:p>
            <a:pPr algn="just"/>
            <a:r>
              <a:rPr lang="hu-HU" sz="2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Attitűdök kifejezése </a:t>
            </a:r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(énbemutatás)</a:t>
            </a:r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hu-HU" sz="2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Érzelmi állapotok kifejezése </a:t>
            </a:r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(alapérzelmek, másodlagos érzelmek).</a:t>
            </a:r>
          </a:p>
          <a:p>
            <a:pPr algn="just"/>
            <a:r>
              <a:rPr lang="hu-HU" sz="2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kommunikációs helyzet vezérlése</a:t>
            </a:r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hu-HU" sz="2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(Például: a pedagógus irányítja, ki mikor szólaljon meg, meddig beszéljen. Szemkontaktus felvétele, testtartás megváltozása, figyelemfelkeltő gesztusok alkalmazása lehet  szabályozó.)</a:t>
            </a:r>
            <a:endParaRPr lang="hu-H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461555" y="121921"/>
            <a:ext cx="1119922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kommunikáció kódjai: verbális és nem verbális </a:t>
            </a:r>
            <a:r>
              <a:rPr lang="hu-H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kommunikáció 4. </a:t>
            </a:r>
            <a:endParaRPr lang="hu-H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4789" y="3834110"/>
            <a:ext cx="4192698" cy="2790050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3006" y="3868732"/>
            <a:ext cx="4393605" cy="2755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5906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506583" y="261257"/>
            <a:ext cx="10258698" cy="61601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nem </a:t>
            </a: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verbális jelek fajtái</a:t>
            </a:r>
          </a:p>
          <a:p>
            <a:pPr algn="ctr"/>
            <a:endParaRPr lang="hu-H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AutoNum type="arabicPeriod"/>
            </a:pPr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2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szem és a tekintet </a:t>
            </a:r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jelzései.</a:t>
            </a:r>
          </a:p>
          <a:p>
            <a:pPr algn="just"/>
            <a:endParaRPr lang="hu-HU" sz="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2. </a:t>
            </a:r>
            <a:r>
              <a:rPr lang="hu-HU" sz="2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Vokális</a:t>
            </a:r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kommunikáció (hangszín, hangmagasság, hangerő, beszédtempó, nevetés, nem szavakból álló, hangos megnyilvánulások: </a:t>
            </a:r>
            <a:r>
              <a:rPr lang="hu-HU" sz="2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aha, </a:t>
            </a:r>
            <a:r>
              <a:rPr lang="hu-HU" sz="22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ööö</a:t>
            </a:r>
            <a:r>
              <a:rPr lang="hu-HU" sz="2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u-HU" sz="22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khm</a:t>
            </a:r>
            <a:r>
              <a:rPr lang="hu-HU" sz="2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stb.)</a:t>
            </a:r>
          </a:p>
          <a:p>
            <a:pPr algn="just"/>
            <a:endParaRPr lang="hu-HU" sz="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hu-HU" sz="2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Testmozgás vagy </a:t>
            </a:r>
            <a:r>
              <a:rPr lang="hu-HU" sz="2200" b="1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kinezikai</a:t>
            </a:r>
            <a:r>
              <a:rPr lang="hu-HU" sz="2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viselkedés</a:t>
            </a:r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- mimika</a:t>
            </a:r>
          </a:p>
          <a:p>
            <a:pPr algn="just"/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- testtartás</a:t>
            </a:r>
          </a:p>
          <a:p>
            <a:pPr algn="just"/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- gesztusok</a:t>
            </a:r>
          </a:p>
          <a:p>
            <a:pPr algn="just"/>
            <a:endParaRPr lang="hu-HU" sz="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hu-HU" sz="2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Érintés</a:t>
            </a:r>
          </a:p>
          <a:p>
            <a:pPr algn="just"/>
            <a:endParaRPr lang="hu-HU" sz="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hu-HU" sz="2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Térközszabályozás (</a:t>
            </a:r>
            <a:r>
              <a:rPr lang="hu-HU" sz="2200" b="1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proxemika</a:t>
            </a:r>
            <a:r>
              <a:rPr lang="hu-HU" sz="2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just"/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- fizikai távolság</a:t>
            </a:r>
          </a:p>
          <a:p>
            <a:pPr algn="just"/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- odafordulás, elfordulás</a:t>
            </a:r>
          </a:p>
          <a:p>
            <a:pPr algn="just"/>
            <a:endParaRPr lang="hu-HU" sz="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lang="hu-HU" sz="2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Kulturális szignálok </a:t>
            </a:r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(a kommunikáló személy öltözködése, hajviselete, tárgyai, tetoválás, ékszer stb.).</a:t>
            </a:r>
          </a:p>
          <a:p>
            <a:pPr algn="just"/>
            <a:endParaRPr lang="hu-HU" sz="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7. </a:t>
            </a:r>
            <a:r>
              <a:rPr lang="hu-HU" sz="2200" b="1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Kronémika</a:t>
            </a:r>
            <a:r>
              <a:rPr lang="hu-H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(az interakció időviszonya, a csend kommunikációja)</a:t>
            </a:r>
            <a:endParaRPr lang="hu-H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8227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7413" y="839132"/>
            <a:ext cx="4411234" cy="4223022"/>
          </a:xfrm>
          <a:prstGeom prst="rect">
            <a:avLst/>
          </a:prstGeom>
        </p:spPr>
      </p:pic>
      <p:sp>
        <p:nvSpPr>
          <p:cNvPr id="8" name="Téglalap 7"/>
          <p:cNvSpPr/>
          <p:nvPr/>
        </p:nvSpPr>
        <p:spPr>
          <a:xfrm>
            <a:off x="4800410" y="277313"/>
            <a:ext cx="228524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A 6 alapérzelem</a:t>
            </a:r>
            <a:endParaRPr kumimoji="0" lang="hu-HU" sz="24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" name="Téglalap 1"/>
          <p:cNvSpPr/>
          <p:nvPr/>
        </p:nvSpPr>
        <p:spPr>
          <a:xfrm>
            <a:off x="2895030" y="5242301"/>
            <a:ext cx="6096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hu-H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Feladat:</a:t>
            </a:r>
          </a:p>
          <a:p>
            <a:pPr lvl="0" algn="ctr"/>
            <a:endParaRPr lang="hu-HU" sz="800" b="1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hu-HU" sz="2400" b="1" i="1" dirty="0" smtClean="0">
                <a:solidFill>
                  <a:srgbClr val="E78712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Próbálja meg kitalálni, melyik fotó melyik alapérzelmet ábrázolja!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106492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7413" y="839132"/>
            <a:ext cx="4411234" cy="4223022"/>
          </a:xfrm>
          <a:prstGeom prst="rect">
            <a:avLst/>
          </a:prstGeom>
        </p:spPr>
      </p:pic>
      <p:graphicFrame>
        <p:nvGraphicFramePr>
          <p:cNvPr id="6" name="Táblázat 5"/>
          <p:cNvGraphicFramePr>
            <a:graphicFrameLocks noGrp="1"/>
          </p:cNvGraphicFramePr>
          <p:nvPr>
            <p:extLst/>
          </p:nvPr>
        </p:nvGraphicFramePr>
        <p:xfrm>
          <a:off x="3047999" y="5244974"/>
          <a:ext cx="6348549" cy="731520"/>
        </p:xfrm>
        <a:graphic>
          <a:graphicData uri="http://schemas.openxmlformats.org/drawingml/2006/table">
            <a:tbl>
              <a:tblPr/>
              <a:tblGrid>
                <a:gridCol w="2116183">
                  <a:extLst>
                    <a:ext uri="{9D8B030D-6E8A-4147-A177-3AD203B41FA5}">
                      <a16:colId xmlns:a16="http://schemas.microsoft.com/office/drawing/2014/main" val="1698771416"/>
                    </a:ext>
                  </a:extLst>
                </a:gridCol>
                <a:gridCol w="2116183">
                  <a:extLst>
                    <a:ext uri="{9D8B030D-6E8A-4147-A177-3AD203B41FA5}">
                      <a16:colId xmlns:a16="http://schemas.microsoft.com/office/drawing/2014/main" val="1181611846"/>
                    </a:ext>
                  </a:extLst>
                </a:gridCol>
                <a:gridCol w="2116183">
                  <a:extLst>
                    <a:ext uri="{9D8B030D-6E8A-4147-A177-3AD203B41FA5}">
                      <a16:colId xmlns:a16="http://schemas.microsoft.com/office/drawing/2014/main" val="2372050400"/>
                    </a:ext>
                  </a:extLst>
                </a:gridCol>
              </a:tblGrid>
              <a:tr h="362986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algn="ctr"/>
                      <a:r>
                        <a:rPr lang="hu-HU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öröm</a:t>
                      </a:r>
                      <a:endParaRPr lang="hu-H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algn="ctr"/>
                      <a:r>
                        <a:rPr lang="hu-HU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meglepetés</a:t>
                      </a:r>
                      <a:endParaRPr lang="hu-H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algn="ctr"/>
                      <a:r>
                        <a:rPr lang="hu-HU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félelem</a:t>
                      </a:r>
                      <a:endParaRPr lang="hu-H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75181513"/>
                  </a:ext>
                </a:extLst>
              </a:tr>
              <a:tr h="362986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algn="ctr"/>
                      <a:r>
                        <a:rPr lang="hu-HU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harag</a:t>
                      </a:r>
                      <a:endParaRPr lang="hu-H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algn="ctr"/>
                      <a:r>
                        <a:rPr lang="hu-HU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undor</a:t>
                      </a:r>
                      <a:endParaRPr lang="hu-H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algn="ctr"/>
                      <a:r>
                        <a:rPr lang="hu-HU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szomorúság</a:t>
                      </a:r>
                      <a:endParaRPr lang="hu-H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815262"/>
                  </a:ext>
                </a:extLst>
              </a:tr>
            </a:tbl>
          </a:graphicData>
        </a:graphic>
      </p:graphicFrame>
      <p:sp>
        <p:nvSpPr>
          <p:cNvPr id="7" name="Téglalap 6"/>
          <p:cNvSpPr/>
          <p:nvPr/>
        </p:nvSpPr>
        <p:spPr>
          <a:xfrm>
            <a:off x="4708397" y="6159314"/>
            <a:ext cx="246926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000" b="0" i="1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(Forrás: Forgó, 2011)</a:t>
            </a:r>
            <a:endParaRPr kumimoji="0" lang="hu-HU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8" name="Téglalap 7"/>
          <p:cNvSpPr/>
          <p:nvPr/>
        </p:nvSpPr>
        <p:spPr>
          <a:xfrm>
            <a:off x="4800410" y="277313"/>
            <a:ext cx="228524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 6 alapérzelem</a:t>
            </a:r>
            <a:endParaRPr kumimoji="0" lang="hu-HU" sz="24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41500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716" y="509885"/>
            <a:ext cx="5267325" cy="4495800"/>
          </a:xfrm>
          <a:prstGeom prst="rect">
            <a:avLst/>
          </a:prstGeom>
        </p:spPr>
      </p:pic>
      <p:sp>
        <p:nvSpPr>
          <p:cNvPr id="3" name="Téglalap 2"/>
          <p:cNvSpPr/>
          <p:nvPr/>
        </p:nvSpPr>
        <p:spPr>
          <a:xfrm>
            <a:off x="6313713" y="326350"/>
            <a:ext cx="5425439" cy="4862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hu-H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6 alapérzelem bármely kultúrában 90 </a:t>
            </a:r>
            <a:r>
              <a:rPr lang="hu-H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r>
              <a:rPr lang="hu-H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hu-HU" sz="24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ban</a:t>
            </a:r>
            <a:r>
              <a:rPr lang="hu-H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felismerhető egy arcképről.</a:t>
            </a:r>
          </a:p>
          <a:p>
            <a:pPr algn="just"/>
            <a:endParaRPr lang="hu-HU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hu-H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hu-HU" sz="2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hu-HU" sz="2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Dühös</a:t>
            </a:r>
            <a:r>
              <a:rPr lang="hu-H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vagyis </a:t>
            </a:r>
            <a:r>
              <a:rPr lang="hu-HU" sz="2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 ajkai  összeszűkülnek vagy vicsorít.</a:t>
            </a:r>
          </a:p>
          <a:p>
            <a:pPr algn="just"/>
            <a:r>
              <a:rPr lang="hu-HU" sz="2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hu-HU" sz="2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Örül</a:t>
            </a:r>
            <a:r>
              <a:rPr lang="hu-H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vagyis szélesre nyitja a száját úgy, hogy a fogai is kilátszanak</a:t>
            </a:r>
            <a:r>
              <a:rPr lang="hu-HU" sz="2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hu-HU" sz="2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hu-HU" sz="2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Meglepődik</a:t>
            </a:r>
            <a:r>
              <a:rPr lang="hu-H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vagyis kitátja száját, felhúzza a szemöldökét, és elkerekedik a szeme</a:t>
            </a:r>
            <a:r>
              <a:rPr lang="hu-HU" sz="2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hu-HU" sz="2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hu-HU" sz="2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Undorodik</a:t>
            </a:r>
            <a:r>
              <a:rPr lang="hu-H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vagyis felhúzza az orrát, és fintorog a szájával.</a:t>
            </a:r>
            <a:br>
              <a:rPr lang="hu-H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u-HU" sz="2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hu-HU" sz="2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Szomorú</a:t>
            </a:r>
            <a:r>
              <a:rPr lang="hu-H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vagyis lekonyul az ajka.</a:t>
            </a:r>
            <a:br>
              <a:rPr lang="hu-H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u-HU" sz="2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lang="hu-HU" sz="2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Fél</a:t>
            </a:r>
            <a:r>
              <a:rPr lang="hu-H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vagyis ráncolja a homlokát, és összevonja a szemöldökét</a:t>
            </a:r>
            <a:r>
              <a:rPr lang="hu-HU" sz="2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4" name="Téglalap 3"/>
          <p:cNvSpPr/>
          <p:nvPr/>
        </p:nvSpPr>
        <p:spPr>
          <a:xfrm>
            <a:off x="1507674" y="5634445"/>
            <a:ext cx="905473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0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Forrás: http</a:t>
            </a:r>
            <a:r>
              <a:rPr lang="hu-HU" sz="20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://vajk-sziget.blogspot.com/2011/11/mi-van-az-arcunkra-irva.html</a:t>
            </a:r>
          </a:p>
        </p:txBody>
      </p:sp>
    </p:spTree>
    <p:extLst>
      <p:ext uri="{BB962C8B-B14F-4D97-AF65-F5344CB8AC3E}">
        <p14:creationId xmlns:p14="http://schemas.microsoft.com/office/powerpoint/2010/main" val="234277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984067" y="409304"/>
            <a:ext cx="10293532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Feladatok:</a:t>
            </a:r>
          </a:p>
          <a:p>
            <a:pPr algn="ctr"/>
            <a:endParaRPr lang="hu-HU" sz="24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hu-HU" sz="2400" b="1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Nézze meg a következő videót, és különítse el, milyen alapérzelmek arckifejezéseit ‚gyakorolja’ a tükör előtt álló hölgy!</a:t>
            </a:r>
          </a:p>
          <a:p>
            <a:pPr algn="ctr"/>
            <a:endParaRPr lang="hu-HU" sz="1000" b="1" i="1" dirty="0" smtClean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</a:t>
            </a:r>
            <a:r>
              <a:rPr lang="hu-H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youtu.be/meYQR8mOMz8</a:t>
            </a:r>
          </a:p>
          <a:p>
            <a:pPr algn="ctr"/>
            <a:endParaRPr lang="hu-HU" sz="2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hu-HU" sz="2400" b="1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Nézze meg az alábbi kisfilmet, és figyelje meg, </a:t>
            </a:r>
          </a:p>
          <a:p>
            <a:pPr algn="ctr"/>
            <a:r>
              <a:rPr lang="hu-HU" sz="2400" b="1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hogyan hatnak az érzelmeink másokra!</a:t>
            </a:r>
          </a:p>
          <a:p>
            <a:pPr algn="ctr"/>
            <a:endParaRPr lang="hu-HU" sz="1000" b="1" dirty="0" smtClean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https://youtu.be/rptMg_GgSBg</a:t>
            </a:r>
          </a:p>
        </p:txBody>
      </p:sp>
    </p:spTree>
    <p:extLst>
      <p:ext uri="{BB962C8B-B14F-4D97-AF65-F5344CB8AC3E}">
        <p14:creationId xmlns:p14="http://schemas.microsoft.com/office/powerpoint/2010/main" val="1171883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2170" y="435428"/>
            <a:ext cx="6144334" cy="5904412"/>
          </a:xfrm>
          <a:prstGeom prst="rect">
            <a:avLst/>
          </a:prstGeom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3442" y="357051"/>
            <a:ext cx="3678419" cy="2447821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44740" y="2987039"/>
            <a:ext cx="3815824" cy="3036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6213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églalap 2"/>
          <p:cNvSpPr/>
          <p:nvPr/>
        </p:nvSpPr>
        <p:spPr>
          <a:xfrm>
            <a:off x="1156606" y="5171619"/>
            <a:ext cx="363147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Forrás: https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://www.hazipatika.com/psziche/harmoniaban/cikkek/ne_mosolyogjunk_ha_banatosak_vagyunk/20140811134456</a:t>
            </a:r>
          </a:p>
        </p:txBody>
      </p:sp>
      <p:sp>
        <p:nvSpPr>
          <p:cNvPr id="4" name="Téglalap 3"/>
          <p:cNvSpPr/>
          <p:nvPr/>
        </p:nvSpPr>
        <p:spPr>
          <a:xfrm>
            <a:off x="1786706" y="394586"/>
            <a:ext cx="947406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Feladat:</a:t>
            </a:r>
          </a:p>
          <a:p>
            <a:pPr algn="ctr"/>
            <a:r>
              <a:rPr lang="hu-HU" sz="2400" b="1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Mit gondol, melyik az igazi, és melyik a „műmosoly”? Mi a különbség?</a:t>
            </a:r>
            <a:endParaRPr lang="hu-HU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7" name="Téglalap 6"/>
          <p:cNvSpPr/>
          <p:nvPr/>
        </p:nvSpPr>
        <p:spPr>
          <a:xfrm>
            <a:off x="7210438" y="5310176"/>
            <a:ext cx="36002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Forrás:</a:t>
            </a:r>
          </a:p>
          <a:p>
            <a:pPr algn="ctr"/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https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://ridikul.hu/csillagok/cikk/2018/12/02/a-mosoly-8-tipusa-es-jelenteseik/</a:t>
            </a: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 rotWithShape="1">
          <a:blip r:embed="rId2"/>
          <a:srcRect l="-2006" r="5895"/>
          <a:stretch/>
        </p:blipFill>
        <p:spPr>
          <a:xfrm>
            <a:off x="5351793" y="1334506"/>
            <a:ext cx="6700869" cy="3866747"/>
          </a:xfrm>
          <a:prstGeom prst="rect">
            <a:avLst/>
          </a:prstGeom>
        </p:spPr>
      </p:pic>
      <p:pic>
        <p:nvPicPr>
          <p:cNvPr id="2" name="Kép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930" y="1443433"/>
            <a:ext cx="5838226" cy="3648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645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4084686" y="292128"/>
            <a:ext cx="511550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hu-H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Metakommunikációs játékok 1. </a:t>
            </a:r>
            <a:endParaRPr lang="hu-H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églalap 3"/>
          <p:cNvSpPr/>
          <p:nvPr/>
        </p:nvSpPr>
        <p:spPr>
          <a:xfrm>
            <a:off x="1001486" y="4900349"/>
            <a:ext cx="10903131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Forrás, még több játék:</a:t>
            </a:r>
          </a:p>
          <a:p>
            <a:pPr algn="ctr"/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https</a:t>
            </a:r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://</a:t>
            </a:r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pdfslide.net/documents/kommunikacios-jatekok-56aaa50b42bab.html</a:t>
            </a:r>
          </a:p>
          <a:p>
            <a:pPr algn="ctr"/>
            <a:endParaRPr lang="hu-HU" sz="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Eredeti forrás: Hantos </a:t>
            </a:r>
            <a:r>
              <a:rPr lang="hu-H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Ágnes: Játéktár. Hantos, Á., Jármi, É. (2007</a:t>
            </a:r>
            <a:r>
              <a:rPr lang="hu-H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):</a:t>
            </a:r>
          </a:p>
          <a:p>
            <a:pPr algn="ctr"/>
            <a:r>
              <a:rPr lang="hu-H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Társas készségek csoportos fejlesztésének lehetőségei </a:t>
            </a:r>
            <a:r>
              <a:rPr lang="hu-H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gyermek- </a:t>
            </a:r>
            <a:r>
              <a:rPr lang="hu-H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és lakásotthonokban élő gyermekeknél/fiataloknál című tanulmány segédanyaga </a:t>
            </a:r>
            <a:endParaRPr lang="hu-HU" sz="2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églalap 4"/>
          <p:cNvSpPr/>
          <p:nvPr/>
        </p:nvSpPr>
        <p:spPr>
          <a:xfrm>
            <a:off x="1258338" y="1114697"/>
            <a:ext cx="10646279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PÁRVÁLASZTÁS </a:t>
            </a:r>
            <a:endParaRPr lang="hu-H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hu-H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hu-H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Tekintettel: </a:t>
            </a:r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csoport körben áll, csak tekintetváltással lehet </a:t>
            </a:r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kommunikálni.</a:t>
            </a:r>
          </a:p>
          <a:p>
            <a:pPr algn="just"/>
            <a:endParaRPr lang="hu-H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hu-H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Érintéssel:</a:t>
            </a:r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valaki leül egy székre. Mögötte sorban állnak a csoport tagjai, sorra megérintik </a:t>
            </a:r>
          </a:p>
          <a:p>
            <a:pPr algn="just"/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széken ülőt, neki az érzés „kellemessége” alapján kell kiválasztania a párját, majd a </a:t>
            </a:r>
          </a:p>
          <a:p>
            <a:pPr algn="just"/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következő vállalkozó ül le és választ, amíg el nem fogynak (feldolgozható, hogy ki az, aki </a:t>
            </a:r>
          </a:p>
          <a:p>
            <a:pPr algn="just"/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választani szeret, ki az, akinek arra van szüksége, hogy válasszák). </a:t>
            </a:r>
            <a:endParaRPr lang="hu-H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hu-H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hu-H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Rajzzal, színnel, választott tárggyal </a:t>
            </a:r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ha </a:t>
            </a:r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egy előző </a:t>
            </a:r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játékban rajzoltattunk, vagy színt/tárgyat </a:t>
            </a:r>
            <a:r>
              <a:rPr lang="hu-H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választattunk</a:t>
            </a:r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akkor a hasonló alapján, vagy színek esetében a komplementer szín szerint </a:t>
            </a:r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 </a:t>
            </a:r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állhatnak </a:t>
            </a:r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párba a diákok.</a:t>
            </a:r>
            <a:endParaRPr lang="hu-H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2755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097281" y="957943"/>
            <a:ext cx="10755085" cy="47136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hu-H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hu-HU" sz="2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Érzelmek kifejezése:</a:t>
            </a:r>
            <a:r>
              <a:rPr lang="hu-H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jelentkező játékos kihúz egyet az érzelmeket leíró kártyák közül (ezek lehetnek csak </a:t>
            </a:r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érzelmeket </a:t>
            </a:r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jelentő szavak, vagy jellegzetes érzelmeket ébresztő helyzetek leírásai), a </a:t>
            </a:r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nézőknek </a:t>
            </a:r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nemverbális jelek alapján ki kell találniuk, hogy miről van szó</a:t>
            </a:r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hu-H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hu-H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Szemkapu</a:t>
            </a:r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játékosok körben állnak, egyikük kimegy. A többiek megbeszélik, hogy </a:t>
            </a:r>
          </a:p>
          <a:p>
            <a:pPr algn="just"/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melyik kettő között lesz a kapu. A kiválasztott játékosnak a kör közepén állva, a körben </a:t>
            </a:r>
          </a:p>
          <a:p>
            <a:pPr algn="just"/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lévőknek pusztán a tekintetéből (nem szabad hunyorítani, kacsintani sem) kell rájönnie, </a:t>
            </a:r>
          </a:p>
          <a:p>
            <a:pPr algn="just"/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hogy melyik az a két személy, akik között ki tud lépni a körből. </a:t>
            </a:r>
            <a:endParaRPr lang="hu-H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hu-H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hu-H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Térközbeállítás:</a:t>
            </a:r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játékosok két sorban állnak egymással szemben legalább </a:t>
            </a:r>
          </a:p>
          <a:p>
            <a:pPr algn="just"/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három méter távolságra. Az egyik oldalról lassan elindulnak, a szemben lévőnek </a:t>
            </a:r>
          </a:p>
          <a:p>
            <a:pPr algn="just"/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tekintetével meg kell állítania a közeledőt azon a ponton, ahol a közelsége még nem </a:t>
            </a:r>
          </a:p>
          <a:p>
            <a:pPr algn="just"/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zavaró a számára. Ezután szerepcsere. A harmadik esetben egyszerre indulnak, és együttes </a:t>
            </a:r>
          </a:p>
          <a:p>
            <a:pPr algn="just"/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mozgással kell megtalálniuk a mindkettőjük számára megfelelő egymásközti távolságot. </a:t>
            </a:r>
          </a:p>
          <a:p>
            <a:pPr algn="just"/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gyakorlat után meg kell beszélni a térközszabályozás kulturális és egyéni </a:t>
            </a:r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vonatkozásait.</a:t>
            </a:r>
            <a:endParaRPr lang="hu-H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3755963" y="293562"/>
            <a:ext cx="511550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/>
            <a:r>
              <a:rPr lang="hu-H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Metakommunikációs </a:t>
            </a:r>
            <a:r>
              <a:rPr lang="hu-HU" sz="2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játékok 2. </a:t>
            </a:r>
            <a:endParaRPr lang="hu-HU" sz="28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églalap 3"/>
          <p:cNvSpPr/>
          <p:nvPr/>
        </p:nvSpPr>
        <p:spPr>
          <a:xfrm>
            <a:off x="975360" y="5835959"/>
            <a:ext cx="106767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hu-HU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Forrás, még több játék</a:t>
            </a:r>
            <a:r>
              <a:rPr lang="hu-HU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lvl="0" algn="ctr"/>
            <a:r>
              <a:rPr lang="hu-H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</a:t>
            </a:r>
            <a:r>
              <a:rPr lang="hu-H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://pdfslide.net/documents/kommunikacios-jatekok-56aaa50b42bab.html</a:t>
            </a:r>
          </a:p>
        </p:txBody>
      </p:sp>
    </p:spTree>
    <p:extLst>
      <p:ext uri="{BB962C8B-B14F-4D97-AF65-F5344CB8AC3E}">
        <p14:creationId xmlns:p14="http://schemas.microsoft.com/office/powerpoint/2010/main" val="1123144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7304" y="964682"/>
            <a:ext cx="4832785" cy="2775586"/>
          </a:xfrm>
          <a:prstGeom prst="rect">
            <a:avLst/>
          </a:prstGeom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6261" y="1072989"/>
            <a:ext cx="3328959" cy="2235505"/>
          </a:xfrm>
          <a:prstGeom prst="rect">
            <a:avLst/>
          </a:prstGeom>
        </p:spPr>
      </p:pic>
      <p:sp>
        <p:nvSpPr>
          <p:cNvPr id="4" name="Téglalap 3"/>
          <p:cNvSpPr/>
          <p:nvPr/>
        </p:nvSpPr>
        <p:spPr>
          <a:xfrm>
            <a:off x="4297772" y="257293"/>
            <a:ext cx="337406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térközszabályozás </a:t>
            </a:r>
            <a:endParaRPr lang="hu-H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Kép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59013" y="3600971"/>
            <a:ext cx="4583456" cy="2440542"/>
          </a:xfrm>
          <a:prstGeom prst="rect">
            <a:avLst/>
          </a:prstGeom>
        </p:spPr>
      </p:pic>
      <p:sp>
        <p:nvSpPr>
          <p:cNvPr id="8" name="Téglalap 7"/>
          <p:cNvSpPr/>
          <p:nvPr/>
        </p:nvSpPr>
        <p:spPr>
          <a:xfrm>
            <a:off x="7823243" y="6158376"/>
            <a:ext cx="1854996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Hall-féle ábra</a:t>
            </a:r>
            <a:endParaRPr lang="hu-HU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Kép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91831" y="3811225"/>
            <a:ext cx="4303730" cy="2464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745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0667" y="923731"/>
            <a:ext cx="7626757" cy="5724640"/>
          </a:xfrm>
          <a:prstGeom prst="rect">
            <a:avLst/>
          </a:prstGeom>
        </p:spPr>
      </p:pic>
      <p:sp>
        <p:nvSpPr>
          <p:cNvPr id="4" name="Téglalap 3"/>
          <p:cNvSpPr/>
          <p:nvPr/>
        </p:nvSpPr>
        <p:spPr>
          <a:xfrm>
            <a:off x="3584502" y="189058"/>
            <a:ext cx="531908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800" b="1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Osztálytermi</a:t>
            </a:r>
            <a:r>
              <a:rPr kumimoji="0" lang="hu-HU" sz="2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távolságtartás, 2020</a:t>
            </a:r>
            <a:endParaRPr kumimoji="0" lang="hu-HU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722196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2899954" y="1189676"/>
            <a:ext cx="6096000" cy="9594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hu-HU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Karinthy Frigyes: Röhög az osztály</a:t>
            </a:r>
            <a:endParaRPr lang="hu-HU" sz="24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hu-H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https://youtu.be/xDyqqdl8lUY</a:t>
            </a:r>
            <a:endParaRPr lang="hu-H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8729" y="2730817"/>
            <a:ext cx="3398450" cy="2311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940936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2072641" y="209007"/>
            <a:ext cx="94226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Felhasznált és ajánlott irodalom</a:t>
            </a:r>
            <a:endParaRPr lang="hu-HU" dirty="0"/>
          </a:p>
        </p:txBody>
      </p:sp>
      <p:sp>
        <p:nvSpPr>
          <p:cNvPr id="3" name="Téglalap 2"/>
          <p:cNvSpPr/>
          <p:nvPr/>
        </p:nvSpPr>
        <p:spPr>
          <a:xfrm>
            <a:off x="1558835" y="958650"/>
            <a:ext cx="10450286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Csekő Györgyi  - </a:t>
            </a:r>
            <a:r>
              <a:rPr lang="hu-H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Hollóy</a:t>
            </a:r>
            <a:r>
              <a:rPr lang="hu-H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Zsolt: Suliszleng. </a:t>
            </a:r>
            <a:r>
              <a:rPr lang="hu-H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Könyv és Nevelés</a:t>
            </a:r>
            <a:r>
              <a:rPr lang="hu-H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2019/1. https://folyoiratok.oh.gov.hu/konyv-es-neveles/suliszleng</a:t>
            </a:r>
          </a:p>
          <a:p>
            <a:pPr algn="ctr"/>
            <a:endParaRPr lang="hu-H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Forgó Sándor: A kommunikációelmélet alapjai. </a:t>
            </a:r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Eger, 2011. https://regi.tankonyvtar.hu/hu/tartalom/tamop425/0005_03_a_kommelmelet_alapjai_scorm_12/index.html</a:t>
            </a:r>
            <a:endParaRPr lang="hu-H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hu-HU" sz="1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Hoffmann </a:t>
            </a:r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Ottó: </a:t>
            </a:r>
            <a:r>
              <a:rPr lang="hu-H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mai magyar diáknyelv szinonima szótára (1975-1990)</a:t>
            </a:r>
          </a:p>
          <a:p>
            <a:pPr algn="ctr"/>
            <a:r>
              <a:rPr lang="hu-H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https://mek.oszk.hu/00000/00071/html/minitart.htm</a:t>
            </a:r>
          </a:p>
          <a:p>
            <a:pPr algn="ctr"/>
            <a:endParaRPr lang="hu-H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Horváthová</a:t>
            </a:r>
            <a:r>
              <a:rPr lang="hu-H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Kinga – </a:t>
            </a:r>
            <a:r>
              <a:rPr lang="hu-H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Szőköl</a:t>
            </a:r>
            <a:r>
              <a:rPr lang="hu-H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István: </a:t>
            </a:r>
            <a:r>
              <a:rPr lang="hu-H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Pedagógiai kommunikáció. </a:t>
            </a:r>
            <a:r>
              <a:rPr lang="hu-H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Selye János Egyetem Tanárképző Kar, Komárom, 2016.</a:t>
            </a:r>
          </a:p>
          <a:p>
            <a:pPr algn="ctr"/>
            <a:endParaRPr lang="hu-HU" sz="1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Vörös Anna: </a:t>
            </a:r>
            <a:r>
              <a:rPr lang="hu-H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Osztálytermi</a:t>
            </a:r>
            <a:r>
              <a:rPr lang="hu-H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kommunikáció, tanár-diák interakciók. In: N. Kollár Katalin – Szabó </a:t>
            </a:r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É</a:t>
            </a:r>
            <a:r>
              <a:rPr lang="hu-H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 (</a:t>
            </a:r>
            <a:r>
              <a:rPr lang="hu-H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szerk</a:t>
            </a:r>
            <a:r>
              <a:rPr lang="hu-H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.): </a:t>
            </a:r>
            <a:r>
              <a:rPr lang="hu-H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Pedagógusok pszichológiai kézikönyve 2. </a:t>
            </a:r>
            <a:r>
              <a:rPr lang="hu-H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Osiris Kiadó, Budapest, 2017. 376-408.</a:t>
            </a:r>
          </a:p>
          <a:p>
            <a:pPr algn="ctr"/>
            <a:endParaRPr lang="hu-H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Kommunikációs feladatok</a:t>
            </a:r>
            <a:r>
              <a:rPr lang="hu-H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játékok. </a:t>
            </a:r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https://www.katped.hu/sites/default/files/jo_kommunikacios_gyakorlatok.pdf</a:t>
            </a:r>
          </a:p>
        </p:txBody>
      </p:sp>
    </p:spTree>
    <p:extLst>
      <p:ext uri="{BB962C8B-B14F-4D97-AF65-F5344CB8AC3E}">
        <p14:creationId xmlns:p14="http://schemas.microsoft.com/office/powerpoint/2010/main" val="3972731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zálak">
  <a:themeElements>
    <a:clrScheme name="Wisp">
      <a:dk1>
        <a:sysClr val="windowText" lastClr="000000"/>
      </a:dk1>
      <a:lt1>
        <a:sysClr val="window" lastClr="FFFFFF"/>
      </a:lt1>
      <a:dk2>
        <a:srgbClr val="647252"/>
      </a:dk2>
      <a:lt2>
        <a:srgbClr val="EAE8CF"/>
      </a:lt2>
      <a:accent1>
        <a:srgbClr val="E78712"/>
      </a:accent1>
      <a:accent2>
        <a:srgbClr val="B73C26"/>
      </a:accent2>
      <a:accent3>
        <a:srgbClr val="865331"/>
      </a:accent3>
      <a:accent4>
        <a:srgbClr val="B38648"/>
      </a:accent4>
      <a:accent5>
        <a:srgbClr val="BBB473"/>
      </a:accent5>
      <a:accent6>
        <a:srgbClr val="849276"/>
      </a:accent6>
      <a:hlink>
        <a:srgbClr val="FDAB2A"/>
      </a:hlink>
      <a:folHlink>
        <a:srgbClr val="CCB182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54F6613E-5ED7-40ED-90A8-F639BE712C0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3251</TotalTime>
  <Words>2519</Words>
  <Application>Microsoft Office PowerPoint</Application>
  <PresentationFormat>Szélesvásznú</PresentationFormat>
  <Paragraphs>369</Paragraphs>
  <Slides>50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5</vt:i4>
      </vt:variant>
      <vt:variant>
        <vt:lpstr>Téma</vt:lpstr>
      </vt:variant>
      <vt:variant>
        <vt:i4>1</vt:i4>
      </vt:variant>
      <vt:variant>
        <vt:lpstr>Diacímek</vt:lpstr>
      </vt:variant>
      <vt:variant>
        <vt:i4>50</vt:i4>
      </vt:variant>
    </vt:vector>
  </HeadingPairs>
  <TitlesOfParts>
    <vt:vector size="56" baseType="lpstr">
      <vt:lpstr>Arial</vt:lpstr>
      <vt:lpstr>Calibri</vt:lpstr>
      <vt:lpstr>Century Gothic</vt:lpstr>
      <vt:lpstr>Times New Roman</vt:lpstr>
      <vt:lpstr>Wingdings 3</vt:lpstr>
      <vt:lpstr>Szálak</vt:lpstr>
      <vt:lpstr>PowerPoint-bemutató</vt:lpstr>
      <vt:lpstr>Kommunikációs alapfogalmak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PowerPoint-bemutató</dc:title>
  <dc:creator>Windows-felhasználó</dc:creator>
  <cp:lastModifiedBy>Windows-felhasználó</cp:lastModifiedBy>
  <cp:revision>149</cp:revision>
  <dcterms:created xsi:type="dcterms:W3CDTF">2020-08-06T13:16:36Z</dcterms:created>
  <dcterms:modified xsi:type="dcterms:W3CDTF">2020-12-03T13:26:42Z</dcterms:modified>
</cp:coreProperties>
</file>