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</p:sldMasterIdLst>
  <p:sldIdLst>
    <p:sldId id="256" r:id="rId3"/>
    <p:sldId id="316" r:id="rId4"/>
    <p:sldId id="257" r:id="rId5"/>
    <p:sldId id="258" r:id="rId6"/>
    <p:sldId id="259" r:id="rId7"/>
    <p:sldId id="260" r:id="rId8"/>
    <p:sldId id="261" r:id="rId9"/>
    <p:sldId id="272" r:id="rId10"/>
    <p:sldId id="267" r:id="rId11"/>
    <p:sldId id="310" r:id="rId12"/>
    <p:sldId id="319" r:id="rId13"/>
    <p:sldId id="321" r:id="rId14"/>
    <p:sldId id="268" r:id="rId15"/>
    <p:sldId id="308" r:id="rId16"/>
    <p:sldId id="270" r:id="rId17"/>
    <p:sldId id="263" r:id="rId18"/>
    <p:sldId id="314" r:id="rId19"/>
    <p:sldId id="262" r:id="rId20"/>
    <p:sldId id="282" r:id="rId21"/>
    <p:sldId id="281" r:id="rId22"/>
    <p:sldId id="291" r:id="rId23"/>
    <p:sldId id="317" r:id="rId24"/>
    <p:sldId id="290" r:id="rId25"/>
    <p:sldId id="289" r:id="rId26"/>
    <p:sldId id="312" r:id="rId27"/>
    <p:sldId id="298" r:id="rId28"/>
    <p:sldId id="278" r:id="rId29"/>
    <p:sldId id="276" r:id="rId30"/>
    <p:sldId id="280" r:id="rId31"/>
    <p:sldId id="279" r:id="rId32"/>
    <p:sldId id="294" r:id="rId33"/>
    <p:sldId id="292" r:id="rId34"/>
    <p:sldId id="287" r:id="rId35"/>
    <p:sldId id="288" r:id="rId36"/>
    <p:sldId id="293" r:id="rId37"/>
    <p:sldId id="324" r:id="rId38"/>
    <p:sldId id="325" r:id="rId39"/>
    <p:sldId id="297" r:id="rId40"/>
    <p:sldId id="286" r:id="rId41"/>
    <p:sldId id="285" r:id="rId42"/>
    <p:sldId id="277" r:id="rId43"/>
    <p:sldId id="304" r:id="rId44"/>
    <p:sldId id="300" r:id="rId45"/>
    <p:sldId id="311" r:id="rId46"/>
    <p:sldId id="302" r:id="rId47"/>
    <p:sldId id="283" r:id="rId48"/>
    <p:sldId id="301" r:id="rId49"/>
    <p:sldId id="305" r:id="rId50"/>
    <p:sldId id="307" r:id="rId51"/>
    <p:sldId id="318" r:id="rId52"/>
    <p:sldId id="266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084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31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34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75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282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99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68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155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9366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4979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0291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5352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1507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1801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1667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4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5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07504" y="2444931"/>
            <a:ext cx="8915399" cy="2262781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</a:t>
            </a:r>
            <a:endParaRPr lang="hu-H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743667" y="4727155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hu-HU" sz="36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Kéri Katalin</a:t>
            </a:r>
            <a:endParaRPr lang="hu-HU" sz="3600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73" y="1327359"/>
            <a:ext cx="2651586" cy="2593181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217204" y="30513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diasor</a:t>
            </a:r>
          </a:p>
          <a:p>
            <a:pPr lvl="0" algn="ctr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2020/21 őszi szemeszter</a:t>
            </a:r>
          </a:p>
        </p:txBody>
      </p:sp>
    </p:spTree>
    <p:extLst>
      <p:ext uri="{BB962C8B-B14F-4D97-AF65-F5344CB8AC3E}">
        <p14:creationId xmlns:p14="http://schemas.microsoft.com/office/powerpoint/2010/main" val="242624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687381" y="422758"/>
            <a:ext cx="898694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Farkasházi Réka dala: A tanár a legnagyobb kincs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://youtu.be/1suxHTrxElM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156" y="2169194"/>
            <a:ext cx="6935396" cy="407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5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985553" y="1132114"/>
            <a:ext cx="95533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szociális kommunikáció különleges fajtája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Különlegességét saját funkciója és szerepe adja.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Fő funkciója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a pedagógiai célok szolgálata. Ezek nagy mértékben előre megtervezettek.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kommunikációját nagyban befolyásolja saját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nevelési filozófiája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pedagógus és a tanuló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pedagógus és a szülő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illetve 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szülő és a gyermek között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zajlik.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kommunikációhoz ezek 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készségek szükségesek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empátia, kapcsolatteremtés, tolerancia, motiváció, együttműködés.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kommunikáción belül nagyon fontos 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kommunikációs klíma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ennek feltételei a </a:t>
            </a:r>
            <a:r>
              <a:rPr kumimoji="0" lang="hu-HU" sz="22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közérthetőség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és a </a:t>
            </a:r>
            <a:r>
              <a:rPr kumimoji="0" lang="hu-HU" sz="22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bizalmas légkör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2873829" y="313508"/>
            <a:ext cx="72019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jellemzői</a:t>
            </a:r>
            <a:endParaRPr kumimoji="0" lang="hu-HU" sz="2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8577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14029" y="371939"/>
            <a:ext cx="6014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</a:t>
            </a: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funkciói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02080" y="1236618"/>
            <a:ext cx="9614263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defTabSz="914400">
              <a:buAutoNum type="arabicPeriod"/>
              <a:defRPr/>
            </a:pP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</a:t>
            </a:r>
            <a:r>
              <a:rPr lang="hu-HU" sz="22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elsődleges funkciója 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oktatási-nevelési célok elérése (motiválás, aktivizálás, tananyag megértésének biztosítása, ismeretek elsajátítása, nevelési célok elérése, intellektuális fejlődés és személyiségformálás elősegítése).</a:t>
            </a:r>
          </a:p>
          <a:p>
            <a:pPr lvl="0" algn="just" defTabSz="914400">
              <a:defRPr/>
            </a:pPr>
            <a:endParaRPr lang="hu-HU" sz="900" kern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defRPr/>
            </a:pP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u-HU" sz="2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</a:t>
            </a:r>
            <a:r>
              <a:rPr lang="hu-HU" sz="22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másodlagos </a:t>
            </a:r>
            <a:r>
              <a:rPr lang="hu-HU" sz="2200" b="1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funkciója 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kapcsolatra irányuló     szerepe. (A kapcsolat jellege sokszor </a:t>
            </a:r>
            <a:r>
              <a:rPr lang="hu-HU" sz="2200" b="1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aszimmetrikus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745" y="3901923"/>
            <a:ext cx="3504248" cy="233191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666" y="3620727"/>
            <a:ext cx="2613114" cy="261311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577" y="4152870"/>
            <a:ext cx="4282505" cy="183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6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48065" y="313603"/>
            <a:ext cx="7617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elsődleges </a:t>
            </a: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funkciói </a:t>
            </a:r>
            <a:endParaRPr lang="hu-HU" sz="2800" b="1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770650" y="1078932"/>
            <a:ext cx="10118476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200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Tájékoztató szerep 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vagy </a:t>
            </a:r>
            <a:r>
              <a:rPr lang="hu-HU" sz="2200" b="1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információs funkció </a:t>
            </a:r>
            <a:r>
              <a:rPr lang="hu-HU" sz="2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(kijelentő módban)</a:t>
            </a:r>
            <a:endParaRPr lang="hu-HU" sz="2200" b="1" i="1" kern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hu-HU" sz="2200" b="1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Érzelmi funkció 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 közlő belső feszültségei oldódnak fel az érzelmek kifejezésével, </a:t>
            </a:r>
          </a:p>
          <a:p>
            <a:r>
              <a:rPr lang="hu-HU" sz="2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felkiáltó vagy óhajtó módban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hu-HU" sz="2200" b="1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Felhívó szerep</a:t>
            </a:r>
            <a:r>
              <a:rPr lang="hu-HU" sz="2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pedagógus cselekvésre szólítja fel a diákokat </a:t>
            </a:r>
            <a:r>
              <a:rPr lang="hu-HU" sz="2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(felkiáltó módban)</a:t>
            </a:r>
          </a:p>
          <a:p>
            <a:pPr marL="342900" indent="-342900">
              <a:buFontTx/>
              <a:buChar char="-"/>
            </a:pPr>
            <a:r>
              <a:rPr lang="hu-HU" sz="2200" b="1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Motivációs funkció</a:t>
            </a:r>
          </a:p>
          <a:p>
            <a:pPr marL="342900" indent="-342900">
              <a:buFontTx/>
              <a:buChar char="-"/>
            </a:pPr>
            <a:r>
              <a:rPr lang="hu-HU" sz="2200" b="1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Ellenőrzési funkció</a:t>
            </a:r>
            <a:endParaRPr lang="hu-HU" dirty="0">
              <a:solidFill>
                <a:srgbClr val="00B0F0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085" y="3496623"/>
            <a:ext cx="3477969" cy="248426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066" y="3297249"/>
            <a:ext cx="2369518" cy="356075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382" y="3496623"/>
            <a:ext cx="3733184" cy="24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9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07770" y="235133"/>
            <a:ext cx="85953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 </a:t>
            </a: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másodlagos </a:t>
            </a:r>
            <a:r>
              <a:rPr lang="hu-HU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funkciói </a:t>
            </a:r>
            <a:endParaRPr lang="hu-HU" sz="2800" b="1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672047" y="905692"/>
            <a:ext cx="1007581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Kapcsolatteremtő szerep </a:t>
            </a:r>
            <a:r>
              <a:rPr lang="hu-HU" sz="23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köszönés, megszólítás)</a:t>
            </a:r>
          </a:p>
          <a:p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Kapcsolatfenntartó szerep </a:t>
            </a:r>
            <a:r>
              <a:rPr lang="hu-HU" sz="23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 pedagógus megkérdezi a diákot: érted? </a:t>
            </a:r>
          </a:p>
          <a:p>
            <a:r>
              <a:rPr lang="hu-HU" sz="23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Figyelsz? Van kérdésed?)</a:t>
            </a:r>
          </a:p>
          <a:p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Kapcsolatzáró szerep </a:t>
            </a:r>
            <a:r>
              <a:rPr lang="hu-HU" sz="23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elbúcsúzás)</a:t>
            </a:r>
          </a:p>
          <a:p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Szocializációs funkció </a:t>
            </a:r>
            <a:r>
              <a:rPr lang="hu-HU" sz="23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(közös tudásalap megszerzése)</a:t>
            </a:r>
          </a:p>
          <a:p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 kultúra fejlődését, megőrzését elősegítő funkció</a:t>
            </a:r>
          </a:p>
          <a:p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Az integrációt elősegítő szerep </a:t>
            </a:r>
            <a:r>
              <a:rPr lang="hu-HU" sz="23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(tanulók, tanulói csoportok, kisebbségek,  	nemzetek       kölcsönös megismerése céljából; az előítéletmentes nézetek 	kialakítása érdekében)</a:t>
            </a:r>
          </a:p>
          <a:p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Esztétikai szerep </a:t>
            </a:r>
            <a:r>
              <a:rPr lang="hu-HU" sz="23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(nyelvi szépség, humor stb.)</a:t>
            </a:r>
            <a:endParaRPr lang="hu-HU" sz="2300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843" y="4757247"/>
            <a:ext cx="3304224" cy="188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346459" y="276144"/>
            <a:ext cx="5795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</a:t>
            </a: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típusai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97875" y="949234"/>
            <a:ext cx="6453052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3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kommunikációban résztvevők száma szerint:</a:t>
            </a:r>
          </a:p>
          <a:p>
            <a:r>
              <a:rPr lang="hu-HU" sz="23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Interperszonális kommunikáció</a:t>
            </a:r>
          </a:p>
          <a:p>
            <a:r>
              <a:rPr lang="hu-HU" sz="2300" kern="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Intrakommunikáció</a:t>
            </a:r>
            <a:endParaRPr lang="hu-HU" sz="2300" kern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Csoportkommunikáció</a:t>
            </a:r>
          </a:p>
          <a:p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Tömegkommunikáció</a:t>
            </a:r>
          </a:p>
          <a:p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kommunikációban résztvevők közelsége szerint:</a:t>
            </a:r>
          </a:p>
          <a:p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Közvetlen és közvetett kommunikáció</a:t>
            </a:r>
          </a:p>
          <a:p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alkalmazott kódrendszer szerint: </a:t>
            </a:r>
          </a:p>
          <a:p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Verbális (szóban vagy írásban)</a:t>
            </a:r>
          </a:p>
          <a:p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Nonverbális</a:t>
            </a:r>
          </a:p>
          <a:p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közlő szándéka szerint:</a:t>
            </a:r>
          </a:p>
          <a:p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Szándékos</a:t>
            </a:r>
          </a:p>
          <a:p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 szándékos</a:t>
            </a:r>
            <a:endParaRPr lang="hu-H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199" y="1123011"/>
            <a:ext cx="3079704" cy="230680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333" y="3640183"/>
            <a:ext cx="2859294" cy="287205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463" y="4369117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11086" y="1097280"/>
            <a:ext cx="9875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83772" y="296091"/>
            <a:ext cx="11025052" cy="523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verbális pedagógiai kommunikáció 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949234" y="1210490"/>
            <a:ext cx="10737669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Kódrendszere: a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a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beszéd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nyelv: azoknak a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szimbólumok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nak,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kódok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 és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szabályok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 az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összessége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amelyeket az üzenetek létrehozására használunk.</a:t>
            </a:r>
          </a:p>
          <a:p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 kódjelei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ből a társadalom rétegei különböző mennyiséget ismernek és használnak; </a:t>
            </a:r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rétegek nyelvhasználata nem egyezik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falusi és a városi nyelv is különböző.</a:t>
            </a:r>
          </a:p>
          <a:p>
            <a:r>
              <a:rPr lang="hu-HU" sz="2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 tömegkommunikáció általában a városi nyelvet terjeszti el, és ezzel egy-egy nyelvi egységet homogenizál.” 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(Buda Béla, 1986)</a:t>
            </a:r>
          </a:p>
          <a:p>
            <a:endParaRPr lang="hu-H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munkájában kiemelt szerepe van a nyelvi kommunikációnak és az anyanyelvi kultúra közvetítésének, ápolásának.</a:t>
            </a:r>
          </a:p>
          <a:p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kommunikációja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életkoronként változik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532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35726" y="862148"/>
            <a:ext cx="109377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előadás</a:t>
            </a:r>
          </a:p>
          <a:p>
            <a:pPr lvl="0" algn="ctr"/>
            <a:endParaRPr lang="hu-H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Leginkább a felnőttoktatásban jellemző;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sajátosságai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endParaRPr lang="hu-H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közvetlen visszacsatolás hiánya;</a:t>
            </a:r>
          </a:p>
          <a:p>
            <a:pPr marL="342900" lvl="0" indent="-342900" algn="ctr">
              <a:buFontTx/>
              <a:buChar char="-"/>
            </a:pP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nagyobb számú hallgatóság;</a:t>
            </a:r>
          </a:p>
          <a:p>
            <a:pPr marL="342900" lvl="0" indent="-342900" algn="ctr">
              <a:buFontTx/>
              <a:buChar char="-"/>
            </a:pP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Terjedelmes, esetenként számos irreleváns közléssel;</a:t>
            </a:r>
          </a:p>
          <a:p>
            <a:pPr marL="342900" lvl="0" indent="-342900" algn="ctr">
              <a:buFontTx/>
              <a:buChar char="-"/>
            </a:pP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Olykor gyenge hatékonyság… </a:t>
            </a:r>
          </a:p>
        </p:txBody>
      </p:sp>
      <p:sp>
        <p:nvSpPr>
          <p:cNvPr id="3" name="Téglalap 2"/>
          <p:cNvSpPr/>
          <p:nvPr/>
        </p:nvSpPr>
        <p:spPr>
          <a:xfrm>
            <a:off x="1192305" y="259978"/>
            <a:ext cx="10381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monologikus jellegű verbális pedagógiai kommunikáció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7" y="3776896"/>
            <a:ext cx="3189923" cy="216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3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452360" y="519012"/>
            <a:ext cx="9365063" cy="1738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Foglalja össze néhány pontban, hogy Ön szerint milyen a jó tanári előadás!</a:t>
            </a:r>
          </a:p>
          <a:p>
            <a:pPr algn="ctr"/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Nézzen utána a szakirodalomban, hogy </a:t>
            </a:r>
          </a:p>
          <a:p>
            <a:pPr algn="ctr"/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kutatások alapján mit mondanak erről egyes szakírók!</a:t>
            </a:r>
            <a:endParaRPr lang="hu-HU" i="1" dirty="0">
              <a:solidFill>
                <a:srgbClr val="0070C0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815" y="2862235"/>
            <a:ext cx="5520146" cy="317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6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098765" y="844733"/>
            <a:ext cx="854310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FontTx/>
              <a:buChar char="-"/>
            </a:pP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Fontos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minél inkább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kölcsönössé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tenni az előadást; </a:t>
            </a:r>
          </a:p>
          <a:p>
            <a:pPr marL="342900" lvl="0" indent="-342900" algn="ctr">
              <a:buFontTx/>
              <a:buChar char="-"/>
            </a:pPr>
            <a:r>
              <a:rPr lang="hu-HU" sz="2300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előadás résztémáit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megvitatni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lvl="0" indent="-342900" algn="ctr">
              <a:buFontTx/>
              <a:buChar char="-"/>
            </a:pPr>
            <a:r>
              <a:rPr lang="hu-HU" sz="2300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egészet végül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összefoglalni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hu-HU" sz="2300" dirty="0" smtClean="0">
              <a:solidFill>
                <a:srgbClr val="31B4E6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Tx/>
              <a:buChar char="-"/>
            </a:pPr>
            <a:r>
              <a:rPr lang="hu-HU" sz="2300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hallgatókat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motiválni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aktivizálni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endParaRPr lang="hu-HU" sz="2300" dirty="0" smtClean="0">
              <a:solidFill>
                <a:srgbClr val="31B4E6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Tx/>
              <a:buChar char="-"/>
            </a:pPr>
            <a:r>
              <a:rPr lang="hu-HU" sz="2300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korreferátumokkal, kiscsoportos foglalkozásokkal </a:t>
            </a:r>
            <a:r>
              <a:rPr lang="hu-HU" sz="2300" b="1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kombinálni</a:t>
            </a:r>
            <a:r>
              <a:rPr lang="hu-HU" sz="2300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ctr">
              <a:buFontTx/>
              <a:buChar char="-"/>
            </a:pPr>
            <a:r>
              <a:rPr lang="hu-HU" sz="2300" b="1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oktatástechnikai eszközöket/szemléltetést</a:t>
            </a:r>
            <a:r>
              <a:rPr lang="hu-HU" sz="2300" dirty="0" smtClean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alkalmazni.</a:t>
            </a:r>
            <a:endParaRPr lang="hu-HU" dirty="0">
              <a:solidFill>
                <a:prstClr val="black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5079012" y="271073"/>
            <a:ext cx="2765501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a jó előadás?</a:t>
            </a:r>
            <a:endParaRPr lang="hu-HU" sz="2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70" y="3188108"/>
            <a:ext cx="7029297" cy="143878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373" y="4626889"/>
            <a:ext cx="3529890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1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604179" y="191590"/>
            <a:ext cx="1123077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két részletet a </a:t>
            </a:r>
          </a:p>
          <a:p>
            <a:pPr algn="ctr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Holt költők társasága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című filmből!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részletben inspirál a tanár, és hogyan? </a:t>
            </a:r>
          </a:p>
          <a:p>
            <a:pPr algn="ctr"/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Miért nem sikerül a másiknak ugyanez?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youtu.be/GIsxcqtOq-I</a:t>
            </a: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youtu.be/PZJA4k72glo</a:t>
            </a:r>
          </a:p>
          <a:p>
            <a:pPr algn="ctr"/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427" y="3761798"/>
            <a:ext cx="4288274" cy="272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8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60975" y="273175"/>
            <a:ext cx="9284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monologikus jellegű verbális pedagógiai kommunikáció 2.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600014" y="957943"/>
            <a:ext cx="10093235" cy="4067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A magyarázat 1.</a:t>
            </a:r>
          </a:p>
          <a:p>
            <a:pPr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Ezzel a monologikus módszerrel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összefüggéseket, előírásokat, téziseket, fogalmakat magyaráz meg, elősegíti ezek megértését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Fontos a pontos cél megfogalmazása, a logikus felépítés, az egyszerűbbtől a bonyolultabb felé haladás, a figyelem fenntartása, a motiválás és a szemléltetés.</a:t>
            </a:r>
          </a:p>
          <a:p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Fajtái:</a:t>
            </a:r>
          </a:p>
          <a:p>
            <a:pPr algn="ctr"/>
            <a:endParaRPr lang="hu-HU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1.) </a:t>
            </a:r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értelmező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23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interpretatív</a:t>
            </a:r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magyarázat </a:t>
            </a:r>
            <a:r>
              <a:rPr lang="hu-HU" sz="2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3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kérdőszavai</a:t>
            </a:r>
            <a:r>
              <a:rPr lang="hu-HU" sz="2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mi? mit?)</a:t>
            </a:r>
          </a:p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2.) </a:t>
            </a:r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leíró magyarázat </a:t>
            </a:r>
            <a:r>
              <a:rPr lang="hu-HU" sz="2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3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kérdőszava</a:t>
            </a:r>
            <a:r>
              <a:rPr lang="hu-HU" sz="2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hogyan?)</a:t>
            </a:r>
          </a:p>
          <a:p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3.) </a:t>
            </a:r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okfeltáró magyarázat </a:t>
            </a:r>
            <a:r>
              <a:rPr lang="hu-HU" sz="2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3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kérdőszava</a:t>
            </a:r>
            <a:r>
              <a:rPr lang="hu-HU" sz="2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miért?)</a:t>
            </a:r>
          </a:p>
          <a:p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7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54629" y="200297"/>
            <a:ext cx="975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monologikus jellegű verbális pedagógiai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3.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916378" y="871965"/>
            <a:ext cx="260308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A magyarázat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hu-HU" sz="2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216332" y="1558834"/>
            <a:ext cx="863019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fázisa: </a:t>
            </a:r>
            <a:endParaRPr lang="hu-HU" sz="23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hu-HU" sz="2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1.)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expozíció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kognitív</a:t>
            </a:r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2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motivációs</a:t>
            </a:r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jellegű, kapcsolódás az előzetes ismeretekhez, rávezető kérdések, érdeklődés felkeltése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/>
            <a:endParaRPr lang="hu-H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2.)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tananyag prezentálása </a:t>
            </a:r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(deduktív vagy induktív módon; találgatás, hipotézisek alkotása és tesztelése, analógiák felfedezése stb</a:t>
            </a:r>
            <a:r>
              <a:rPr lang="hu-H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lvl="0"/>
            <a:endParaRPr lang="hu-H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3.) </a:t>
            </a:r>
            <a:r>
              <a:rPr lang="hu-HU" sz="2300" b="1" dirty="0">
                <a:solidFill>
                  <a:srgbClr val="31B4E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befejezés</a:t>
            </a:r>
            <a:r>
              <a:rPr lang="hu-H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(rövid összefoglalás, utalás a következő tananyagra, motiválás)</a:t>
            </a:r>
            <a:endParaRPr lang="hu-H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7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27907" y="914400"/>
            <a:ext cx="106767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A magyarázat 3.</a:t>
            </a:r>
            <a:endParaRPr lang="hu-HU" sz="2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jó magyarázat 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ismérvei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retorikával is érintkeznek, a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magyarázatot meggyőzőbbé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teheti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különféle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érvtípusok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alkalmazása is: </a:t>
            </a:r>
            <a:endParaRPr lang="hu-H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1.) </a:t>
            </a:r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bizonyítékokból </a:t>
            </a:r>
            <a:r>
              <a:rPr lang="hu-HU" sz="23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származtatott érv</a:t>
            </a:r>
            <a:r>
              <a:rPr lang="hu-HU" sz="23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(hivatkozás különböző kutatások eredményeire, statisztikákra</a:t>
            </a:r>
            <a:r>
              <a:rPr lang="hu-HU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2.) </a:t>
            </a:r>
            <a:r>
              <a:rPr lang="hu-HU" sz="23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tekintélyérv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(kutatókra, felfedezőkre </a:t>
            </a:r>
            <a:r>
              <a:rPr lang="hu-HU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történő hivatkozás)</a:t>
            </a: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3.) </a:t>
            </a:r>
            <a:r>
              <a:rPr lang="hu-HU" sz="23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tapasztalatainkból származó érv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23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analógiás </a:t>
            </a:r>
            <a:r>
              <a:rPr lang="hu-HU" sz="23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érv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(hasonló dolgokkal, jelenségekkel való összehasonlítás segíti a megértést</a:t>
            </a:r>
            <a:r>
              <a:rPr lang="hu-HU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magyar oktatási gyakorlatban különösen népszerű a </a:t>
            </a:r>
            <a:r>
              <a:rPr lang="hu-H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kérdve-kifejtő</a:t>
            </a:r>
            <a:r>
              <a:rPr lang="hu-HU" sz="2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magyarázat</a:t>
            </a:r>
            <a:b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(megbeszélés vagy beszélgetés). Ez a magyarázat olyan, a pedagógus által irányított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dialogikus szóbeli közlési módszer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amelynek során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tanulók a pedagógus kérdéseire válaszolva dolgozzák fel a tananyagot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Téglalap 2"/>
          <p:cNvSpPr/>
          <p:nvPr/>
        </p:nvSpPr>
        <p:spPr>
          <a:xfrm>
            <a:off x="1132114" y="174171"/>
            <a:ext cx="99713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monologikus jellegű verbális pedagógiai kommunikáció 4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46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72" y="809897"/>
            <a:ext cx="7028649" cy="461554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506187" y="201406"/>
            <a:ext cx="8658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Szókratész „bába-módszere”: a kérdve-kifejtő metódus</a:t>
            </a:r>
            <a:endParaRPr lang="hu-HU" sz="2800" b="1" dirty="0">
              <a:solidFill>
                <a:srgbClr val="C00000"/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062985" y="5510711"/>
            <a:ext cx="9129422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Platón </a:t>
            </a:r>
            <a:r>
              <a:rPr lang="hu-HU" sz="23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Menón</a:t>
            </a:r>
            <a:r>
              <a:rPr lang="hu-H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című műve</a:t>
            </a:r>
          </a:p>
          <a:p>
            <a:pPr algn="ctr"/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https://regi.tankonyvtar.hu/hu/tartalom/tamop425/2011_0001_520_nevelestortenet/ch01s08.html</a:t>
            </a:r>
          </a:p>
        </p:txBody>
      </p:sp>
    </p:spTree>
    <p:extLst>
      <p:ext uri="{BB962C8B-B14F-4D97-AF65-F5344CB8AC3E}">
        <p14:creationId xmlns:p14="http://schemas.microsoft.com/office/powerpoint/2010/main" val="39931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2812173" y="501134"/>
            <a:ext cx="6700873" cy="3908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Kisfilmek a szókratészi módszerről </a:t>
            </a: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‚tiszta’ kommunikációról</a:t>
            </a:r>
          </a:p>
          <a:p>
            <a:pPr algn="ctr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 </a:t>
            </a:r>
          </a:p>
          <a:p>
            <a:pPr algn="ctr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Figyelje meg a következő filmrészleten, </a:t>
            </a:r>
          </a:p>
          <a:p>
            <a:pPr algn="ctr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tanít a pedagógus a szókratészi módszerrel!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youtu.be/ktRuN54CE1I</a:t>
            </a:r>
          </a:p>
          <a:p>
            <a:pPr algn="ctr"/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 véleménye a következő kisfilmről?</a:t>
            </a:r>
            <a:endParaRPr lang="hu-H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://youtu.be/bROdpad7ybQ</a:t>
            </a:r>
          </a:p>
        </p:txBody>
      </p:sp>
    </p:spTree>
    <p:extLst>
      <p:ext uri="{BB962C8B-B14F-4D97-AF65-F5344CB8AC3E}">
        <p14:creationId xmlns:p14="http://schemas.microsoft.com/office/powerpoint/2010/main" val="16752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63338" y="217714"/>
            <a:ext cx="600538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Olvassa el az alábbi, középkori szöveget. Megvalósult-e itt a ‚szókratészi módszer”?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„Pippin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betű?</a:t>
            </a:r>
          </a:p>
          <a:p>
            <a:r>
              <a:rPr lang="hu-H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Albinus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történelem megőrzője.</a:t>
            </a: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szó? 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A.: </a:t>
            </a:r>
            <a:r>
              <a:rPr lang="el-GR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lélek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elárulója.</a:t>
            </a: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nemzi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szót? 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.:·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nyelv.</a:t>
            </a: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nyelv? 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A.: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levegő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ostora.</a:t>
            </a: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levegő? 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A.: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élet fenntartója.</a:t>
            </a: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élet? 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A.: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boldogok vigalma, a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nyomorultak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gyásza, a halál bevárása.</a:t>
            </a: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halál? </a:t>
            </a:r>
            <a:endParaRPr lang="hu-HU" sz="2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Α.: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Elháríthatatlan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esemény,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bizonytalan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vándorlás, az élők siralma, a végrendelet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megbizonyosodása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az ember haramiája.</a:t>
            </a: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ember? </a:t>
            </a:r>
            <a:endParaRPr lang="hu-HU" sz="2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halál rabja, átutazó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vándor,</a:t>
            </a:r>
            <a:endParaRPr lang="hu-H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mindenütt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vendég.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   </a:t>
            </a:r>
            <a:r>
              <a:rPr lang="hu-H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1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Fináczy</a:t>
            </a:r>
            <a:r>
              <a:rPr lang="hu-H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Ernő, 1926)</a:t>
            </a:r>
            <a:endParaRPr lang="hu-HU" sz="210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431" y="613541"/>
            <a:ext cx="3878852" cy="3966214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8009430" y="4832336"/>
            <a:ext cx="3632854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Yorki </a:t>
            </a:r>
            <a:r>
              <a:rPr lang="hu-HU" sz="21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Alcuin</a:t>
            </a:r>
            <a:r>
              <a:rPr lang="hu-HU" sz="2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u-HU" sz="21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Albinus</a:t>
            </a:r>
            <a:r>
              <a:rPr lang="hu-HU" sz="2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mester</a:t>
            </a:r>
          </a:p>
          <a:p>
            <a:pPr algn="ctr"/>
            <a:r>
              <a:rPr lang="hu-HU" sz="2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(735-804) </a:t>
            </a:r>
          </a:p>
          <a:p>
            <a:pPr algn="ctr"/>
            <a:r>
              <a:rPr lang="hu-HU" sz="2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tanít</a:t>
            </a:r>
            <a:endParaRPr lang="hu-H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8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50126" y="209005"/>
            <a:ext cx="10075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dialogikus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jellegű verbális pedagógiai kommunikáció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140823" y="809897"/>
            <a:ext cx="1012806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megbeszélés</a:t>
            </a:r>
          </a:p>
          <a:p>
            <a:pPr algn="ctr"/>
            <a:endParaRPr lang="hu-HU" sz="1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tanulók a </a:t>
            </a:r>
            <a:r>
              <a:rPr lang="hu-H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 kérdéseire válaszolva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dolgozzák fel a tananyagot.</a:t>
            </a:r>
          </a:p>
          <a:p>
            <a:pPr algn="just"/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munkaforma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személyesebb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közvetlenebb, alkalmazkodóbb, mint az előadás.</a:t>
            </a:r>
          </a:p>
          <a:p>
            <a:pPr algn="just"/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megbeszélés lehet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nyílt vagy szabad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zárt vagy kötött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előbbinél a dialógus kimenetele nem ismert; az utóbbinál tervezhető.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886" y="3711720"/>
            <a:ext cx="4967560" cy="284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4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15587" y="148045"/>
            <a:ext cx="9013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dialogikus jellegű verbális pedagógiai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5.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184365" y="783771"/>
            <a:ext cx="1077250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kérdések típusai </a:t>
            </a:r>
          </a:p>
          <a:p>
            <a:pPr algn="just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Konvergens kérdések:</a:t>
            </a:r>
          </a:p>
          <a:p>
            <a:pPr algn="just"/>
            <a:r>
              <a:rPr lang="hu-H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kérdéseivel egy központi témára irányítja a tanulók figyelmét. Legegyszerűbb változata: </a:t>
            </a:r>
            <a:r>
              <a:rPr lang="hu-HU" sz="2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igen-nem válasz</a:t>
            </a:r>
            <a:r>
              <a:rPr lang="hu-H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kívánó kérdés. Egy óra bevezetésénél, ismétlésnél, gyakoroltatásnál lehet szerepe.</a:t>
            </a:r>
          </a:p>
          <a:p>
            <a:pPr algn="just"/>
            <a:r>
              <a:rPr lang="hu-HU" sz="2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melyik ország fővárosa Párizs? Hogyan kérdezünk az állítmányra? stb.)</a:t>
            </a:r>
          </a:p>
          <a:p>
            <a:pPr algn="just"/>
            <a:endParaRPr lang="hu-H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Divergens kérdések:</a:t>
            </a:r>
          </a:p>
          <a:p>
            <a:pPr algn="just"/>
            <a:r>
              <a:rPr lang="hu-H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konvergens kérdezés ellentéte: a kérdésre </a:t>
            </a:r>
            <a:r>
              <a:rPr lang="hu-HU" sz="2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sokféle</a:t>
            </a:r>
            <a:r>
              <a:rPr lang="hu-H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eltérő válasz lehetséges. Ez a kérdéstípus alkalmas a vitaindításra, a csendesebb, félénkebb tanulók aktivizálására. Fontos, hogy a pedagógus mintát nyújt arra, hogyan kell másokat végighallgatni.</a:t>
            </a:r>
          </a:p>
          <a:p>
            <a:pPr algn="just"/>
            <a:r>
              <a:rPr lang="hu-H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bonyolultabb kommunikációs készségeket és magasabb szintű kognitív tevékenységet igényel/mozgósít. </a:t>
            </a:r>
          </a:p>
          <a:p>
            <a:pPr algn="just"/>
            <a:r>
              <a:rPr lang="hu-HU" sz="2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Milyen hatással lesz az életszínvonalra, ha kimerülnek a Föld fosszilis energiaforrásai?)</a:t>
            </a:r>
          </a:p>
          <a:p>
            <a:pPr algn="just"/>
            <a:endParaRPr lang="hu-HU" sz="1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Értékelést igénylő vagy tartalmazó kérdések:</a:t>
            </a:r>
          </a:p>
          <a:p>
            <a:pPr algn="just"/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tanári megszólalás szerepe a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problémamegoldás 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serkentése.</a:t>
            </a:r>
            <a:endParaRPr lang="hu-H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34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84663" y="174173"/>
            <a:ext cx="10371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dialogikus jellegű verbális pedagógiai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6.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628502" y="827315"/>
            <a:ext cx="992777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kérdések csoportjai</a:t>
            </a:r>
          </a:p>
          <a:p>
            <a:pPr algn="ctr"/>
            <a:endParaRPr lang="hu-H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Zárt kérdés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Mi a magyar neve Rijekának?)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Nyitott kérdés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Mi a véleményed arról, hogy…?)</a:t>
            </a:r>
          </a:p>
          <a:p>
            <a:pPr marL="457200" indent="-457200" algn="just">
              <a:buAutoNum type="arabicPeriod"/>
            </a:pPr>
            <a:r>
              <a:rPr lang="hu-H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Pontosító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kérdés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Konkrétan mit gondolsz?)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Alternatív kérdés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Neked a foci vagy a kosárlabda tetszik jobban?) 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Szuggesztív kérdés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Ugye, tetszett nektek a kötelező olvasmány?)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Hipotetikus kérdés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Ha úgy döntesz, hogy elindulsz a helyesírási versenyen, mikor tudunk erről beszélni?)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Tükröző vagy megerősítést kereső kérdés </a:t>
            </a:r>
            <a:r>
              <a:rPr lang="hu-H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Amennyiben jól értettem, arra gondoltál, hogy…?)								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-Sanda, 2016</a:t>
            </a:r>
            <a:endParaRPr lang="hu-HU" sz="2000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953" y="5112221"/>
            <a:ext cx="2812624" cy="157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1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44480" y="505098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hu-HU" dirty="0" smtClean="0"/>
          </a:p>
          <a:p>
            <a:pPr marL="0" indent="0" algn="ctr">
              <a:buNone/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Tanári kérdésekről máshogy:</a:t>
            </a:r>
          </a:p>
          <a:p>
            <a:pPr marL="0" indent="0" algn="ctr">
              <a:buNone/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://youtu.be/nBHdCCxQ7Ns</a:t>
            </a:r>
          </a:p>
        </p:txBody>
      </p:sp>
    </p:spTree>
    <p:extLst>
      <p:ext uri="{BB962C8B-B14F-4D97-AF65-F5344CB8AC3E}">
        <p14:creationId xmlns:p14="http://schemas.microsoft.com/office/powerpoint/2010/main" val="271350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67245" y="104503"/>
            <a:ext cx="9988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dialogikus jellegű verbális pedagógiai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7.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333896" y="844732"/>
            <a:ext cx="80554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kérdezés 10 alapszabálya</a:t>
            </a:r>
          </a:p>
          <a:p>
            <a:pPr algn="ctr"/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Beszéljünk nyíltan!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Teremtsünk szemkontaktust, ha személyesen kérdezünk!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Fogalmazzunk egyszerűen! (A partner szintjén.)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Használjunk egyszerű mondatszerkezetet!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Legyünk tömörek!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Koncentráljunk a tárgyra!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Ügyeljünk arra, hogy világos legyen a kérdés célja!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kérdés legyen a helyzethez és a személyhez illő!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kérdezés módja tükrözze a szándékunkat!</a:t>
            </a:r>
          </a:p>
          <a:p>
            <a:pPr marL="457200" indent="-457200" algn="just">
              <a:buAutoNum type="arabicPeriod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Tudjuk, hogy mit kezdünk majd a válasszal!</a:t>
            </a:r>
          </a:p>
          <a:p>
            <a:pPr marL="457200" indent="-457200" algn="just">
              <a:buAutoNum type="arabicPeriod"/>
            </a:pP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Fadem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2009. 18-19.)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4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184366" y="156755"/>
            <a:ext cx="104589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dialogikus jellegű verbális pedagógiai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8.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680754" y="785575"/>
            <a:ext cx="972747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leggyakoribb „rossz” kérdések</a:t>
            </a:r>
          </a:p>
          <a:p>
            <a:endParaRPr lang="hu-HU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„Halott”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kérdések: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nincs valódi szerepük, üresek, a tanár sem veszi őket komolyan</a:t>
            </a:r>
          </a:p>
          <a:p>
            <a:pPr marL="457200" indent="-457200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„Kaméleon”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kérdések: nem egyértelmű, miről van szó</a:t>
            </a:r>
          </a:p>
          <a:p>
            <a:pPr marL="457200" indent="-457200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választ előre programozó (sugalmazó)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kérdések</a:t>
            </a:r>
          </a:p>
          <a:p>
            <a:pPr marL="457200" indent="-457200"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„Szónoki”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kérdések: nem igazi kérdések, nem várunk rájuk választ, nem ösztönzik az aktivitást, a vitát</a:t>
            </a:r>
          </a:p>
          <a:p>
            <a:pPr marL="457200" indent="-457200">
              <a:buFontTx/>
              <a:buAutoNum type="arabicPeriod"/>
            </a:pP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Belezavaró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kérdések: eltúlozzák a bizonytalanságkeltést, nem tisztázzák a problémát 					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Zrinszky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2002.) </a:t>
            </a:r>
            <a:endParaRPr lang="hu-HU" sz="22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829" y="4603569"/>
            <a:ext cx="2219325" cy="20574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018" y="4741681"/>
            <a:ext cx="2562225" cy="178117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544" y="4193994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406366" y="3404162"/>
            <a:ext cx="5065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https://youtu.be/cLdP5eD2QpQ</a:t>
            </a:r>
          </a:p>
        </p:txBody>
      </p:sp>
      <p:sp>
        <p:nvSpPr>
          <p:cNvPr id="5" name="Téglalap 4"/>
          <p:cNvSpPr/>
          <p:nvPr/>
        </p:nvSpPr>
        <p:spPr>
          <a:xfrm>
            <a:off x="741374" y="716225"/>
            <a:ext cx="10395795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lvl="0" algn="ctr"/>
            <a:endParaRPr lang="hu-HU" sz="24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rövid jelenetet, és próbálja meghatározni, </a:t>
            </a:r>
          </a:p>
          <a:p>
            <a:pPr lvl="0"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típusú kérdések hangoznak el a pedagógus szájából?</a:t>
            </a:r>
          </a:p>
          <a:p>
            <a:pPr lvl="0"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verbális és nem verbális eszközökkel igyekszik segíteni a verstanulást?</a:t>
            </a:r>
          </a:p>
          <a:p>
            <a:pPr lvl="0" algn="ctr"/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 szeretne ebben a csoportban gyermekként ott ülni? Miért?</a:t>
            </a:r>
            <a:endParaRPr lang="hu-HU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30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84069" y="827315"/>
            <a:ext cx="1110342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hu-HU" sz="24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tanulók kétféle jellegzetes magatartása </a:t>
            </a:r>
            <a:r>
              <a:rPr kumimoji="0" lang="hu-HU" sz="2400" b="1" i="1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John Holt </a:t>
            </a:r>
            <a:r>
              <a:rPr kumimoji="0" lang="hu-HU" sz="24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szerint: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„gondolkodó”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(gyakran szól, hogy nem ért valamit)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és 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„produkáló”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(elkezd mondani valamit, találgat, figyeli a tanár arcát).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diákok kommunikatív viselkedésének más típusai: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„mintagyerek”: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mindig úgy tesz, mintha tudná a választ,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bólogat, ha felszólítják, sokszor zavarba jön.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„Nem értem”: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 a diák nem jól válaszol, azt mondja, nem értette jól a kérdést.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Visszakérdezés: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mielőtt válaszolna, máris visszakérdez.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Jóváhagyás kicsikarása: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diák nem folytatja addig a válaszolást,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amíg a tanár el nem ismeri, hogy jól felelt.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Csodálkozó nézés: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tanuló furcsállóan néz a tanárra, aki ettől zavarba jön.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Minimax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stratégia:</a:t>
            </a:r>
            <a:r>
              <a:rPr kumimoji="0" lang="hu-HU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hu-H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tanuló nem ad egyenes választ a kérdésre, így az se jó, se rossz.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kumimoji="0" lang="hu-HU" sz="20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kumimoji="0" lang="hu-H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2016.72.)</a:t>
            </a:r>
            <a:endParaRPr kumimoji="0" lang="hu-H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387339" y="178917"/>
            <a:ext cx="8296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tanulók kommunikációs viselkedése válaszadásnál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00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32246" y="126284"/>
            <a:ext cx="90839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dialogikus jellegű verbális pedagógiai kommunikáció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endParaRPr lang="hu-HU" sz="2800" dirty="0">
              <a:solidFill>
                <a:srgbClr val="C00000"/>
              </a:solidFill>
            </a:endParaRPr>
          </a:p>
          <a:p>
            <a:pPr algn="ctr"/>
            <a:endParaRPr lang="hu-H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vita és az érvelés</a:t>
            </a:r>
            <a:endParaRPr lang="hu-H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120100" y="1527822"/>
            <a:ext cx="40494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vita: mindig konfliktusból indul. </a:t>
            </a:r>
          </a:p>
          <a:p>
            <a:pPr lvl="0" algn="ctr"/>
            <a:r>
              <a:rPr lang="hu-HU" sz="2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Ellentét lehet:</a:t>
            </a:r>
          </a:p>
          <a:p>
            <a:pPr lvl="0" algn="ctr"/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 nézetek</a:t>
            </a:r>
          </a:p>
          <a:p>
            <a:pPr marL="457200" lvl="0" indent="-457200" algn="ctr">
              <a:buFontTx/>
              <a:buChar char="-"/>
            </a:pP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érzelmek</a:t>
            </a:r>
          </a:p>
          <a:p>
            <a:pPr marL="457200" lvl="0" indent="-457200" algn="ctr">
              <a:buFontTx/>
              <a:buChar char="-"/>
            </a:pPr>
            <a:r>
              <a:rPr lang="hu-H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az érdekek között.</a:t>
            </a:r>
          </a:p>
          <a:p>
            <a:pPr lvl="0" algn="ctr"/>
            <a:endParaRPr lang="hu-H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Vitatípusok:</a:t>
            </a:r>
          </a:p>
          <a:p>
            <a:pPr marL="457200" lvl="0" indent="-457200" algn="ctr">
              <a:buAutoNum type="arabicPeriod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Veszekedés</a:t>
            </a:r>
          </a:p>
          <a:p>
            <a:pPr marL="457200" lvl="0" indent="-457200" algn="ctr">
              <a:buAutoNum type="arabicPeriod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Törvényszéki tárgyalás-típusú vita</a:t>
            </a:r>
          </a:p>
          <a:p>
            <a:pPr marL="457200" lvl="0" indent="-457200" algn="ctr">
              <a:buAutoNum type="arabicPeriod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Üzleti tárgyalás</a:t>
            </a:r>
          </a:p>
          <a:p>
            <a:pPr marL="457200" lvl="0" indent="-457200" algn="ctr">
              <a:buAutoNum type="arabicPeriod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Racionális vita</a:t>
            </a:r>
            <a:endParaRPr lang="hu-H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56" y="1677897"/>
            <a:ext cx="2628900" cy="17430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768" y="4075019"/>
            <a:ext cx="2546288" cy="197711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631" y="1677897"/>
            <a:ext cx="3187018" cy="179069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3920" y="3924944"/>
            <a:ext cx="2966875" cy="212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6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847473"/>
              </p:ext>
            </p:extLst>
          </p:nvPr>
        </p:nvGraphicFramePr>
        <p:xfrm>
          <a:off x="1480456" y="853439"/>
          <a:ext cx="10232572" cy="5656070"/>
        </p:xfrm>
        <a:graphic>
          <a:graphicData uri="http://schemas.openxmlformats.org/drawingml/2006/table">
            <a:tbl>
              <a:tblPr firstRow="1" firstCol="1" bandRow="1"/>
              <a:tblGrid>
                <a:gridCol w="2557579">
                  <a:extLst>
                    <a:ext uri="{9D8B030D-6E8A-4147-A177-3AD203B41FA5}">
                      <a16:colId xmlns:a16="http://schemas.microsoft.com/office/drawing/2014/main" val="118382478"/>
                    </a:ext>
                  </a:extLst>
                </a:gridCol>
                <a:gridCol w="2557579">
                  <a:extLst>
                    <a:ext uri="{9D8B030D-6E8A-4147-A177-3AD203B41FA5}">
                      <a16:colId xmlns:a16="http://schemas.microsoft.com/office/drawing/2014/main" val="1337409932"/>
                    </a:ext>
                  </a:extLst>
                </a:gridCol>
                <a:gridCol w="2558707">
                  <a:extLst>
                    <a:ext uri="{9D8B030D-6E8A-4147-A177-3AD203B41FA5}">
                      <a16:colId xmlns:a16="http://schemas.microsoft.com/office/drawing/2014/main" val="3489604128"/>
                    </a:ext>
                  </a:extLst>
                </a:gridCol>
                <a:gridCol w="2558707">
                  <a:extLst>
                    <a:ext uri="{9D8B030D-6E8A-4147-A177-3AD203B41FA5}">
                      <a16:colId xmlns:a16="http://schemas.microsoft.com/office/drawing/2014/main" val="1780807920"/>
                    </a:ext>
                  </a:extLst>
                </a:gridCol>
              </a:tblGrid>
              <a:tr h="3191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Vitatípus</a:t>
                      </a:r>
                      <a:endParaRPr lang="hu-H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Konfliktus</a:t>
                      </a:r>
                      <a:endParaRPr lang="hu-H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Cél</a:t>
                      </a:r>
                      <a:endParaRPr lang="hu-H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Eszköz</a:t>
                      </a:r>
                      <a:endParaRPr lang="hu-H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943016"/>
                  </a:ext>
                </a:extLst>
              </a:tr>
              <a:tr h="9575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Veszekedés</a:t>
                      </a:r>
                      <a:endParaRPr lang="hu-HU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Érzelmi feszültség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másik legyőzése, a feszültség levezetése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Személy támadása, bármilyen verbális eszközzel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622554"/>
                  </a:ext>
                </a:extLst>
              </a:tr>
              <a:tr h="1523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Törvényszéki tárgyalás</a:t>
                      </a:r>
                      <a:endParaRPr lang="hu-HU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Rivalizálás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harmadik fél jóindulatának elnyerése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Aktuális dramaturgia szabályozza; lehet kötöttebb, kötetlenebb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177919"/>
                  </a:ext>
                </a:extLst>
              </a:tr>
              <a:tr h="1523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Üzleti tárgyalás</a:t>
                      </a:r>
                      <a:endParaRPr lang="hu-HU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Érdekütközés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Az érdekkülönbségek feloldása, mindenki számára elfogadható kompromisszummal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Alkudozás; a másik érdekeit szem előtt tartó kooperatív egyezkedés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92592"/>
                  </a:ext>
                </a:extLst>
              </a:tr>
              <a:tr h="1276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Racionális vita</a:t>
                      </a:r>
                      <a:endParaRPr lang="hu-HU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Véleménykülönbség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helyes álláspont kialakítása (a véleménykülönbség feloldása)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Bizonyítás és kritika jó érvekkel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025672"/>
                  </a:ext>
                </a:extLst>
              </a:tr>
            </a:tbl>
          </a:graphicData>
        </a:graphic>
      </p:graphicFrame>
      <p:sp>
        <p:nvSpPr>
          <p:cNvPr id="8" name="Téglalap 7"/>
          <p:cNvSpPr/>
          <p:nvPr/>
        </p:nvSpPr>
        <p:spPr>
          <a:xfrm>
            <a:off x="1223554" y="156755"/>
            <a:ext cx="10746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dialogikus jellegű verbális pedagógiai kommunikáció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endParaRPr lang="hu-HU" sz="2800" dirty="0">
              <a:solidFill>
                <a:srgbClr val="C00000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9187805" y="6140177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Holik-Sanda,2016</a:t>
            </a:r>
            <a:endParaRPr lang="hu-HU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6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17483" y="483717"/>
            <a:ext cx="4089581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kulturált vita</a:t>
            </a:r>
          </a:p>
          <a:p>
            <a:pPr algn="ctr"/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youtu.be/Bz4eugiJLGU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TED-es előadás a vitáról</a:t>
            </a:r>
            <a:endParaRPr lang="hu-H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youtu.be/JTN9Nx8VYtk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771182" y="3778941"/>
            <a:ext cx="24571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u-H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Disputa játék</a:t>
            </a:r>
            <a:endParaRPr lang="hu-HU" i="1" dirty="0">
              <a:solidFill>
                <a:srgbClr val="0070C0"/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3914088" y="4584747"/>
            <a:ext cx="4296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https://youtu.be/SDAo2x3qMHY</a:t>
            </a:r>
          </a:p>
        </p:txBody>
      </p:sp>
    </p:spTree>
    <p:extLst>
      <p:ext uri="{BB962C8B-B14F-4D97-AF65-F5344CB8AC3E}">
        <p14:creationId xmlns:p14="http://schemas.microsoft.com/office/powerpoint/2010/main" val="289977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406550"/>
              </p:ext>
            </p:extLst>
          </p:nvPr>
        </p:nvGraphicFramePr>
        <p:xfrm>
          <a:off x="478972" y="1045032"/>
          <a:ext cx="11521438" cy="53840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6482">
                  <a:extLst>
                    <a:ext uri="{9D8B030D-6E8A-4147-A177-3AD203B41FA5}">
                      <a16:colId xmlns:a16="http://schemas.microsoft.com/office/drawing/2014/main" val="172745032"/>
                    </a:ext>
                  </a:extLst>
                </a:gridCol>
                <a:gridCol w="1326482">
                  <a:extLst>
                    <a:ext uri="{9D8B030D-6E8A-4147-A177-3AD203B41FA5}">
                      <a16:colId xmlns:a16="http://schemas.microsoft.com/office/drawing/2014/main" val="4182532489"/>
                    </a:ext>
                  </a:extLst>
                </a:gridCol>
                <a:gridCol w="1326482">
                  <a:extLst>
                    <a:ext uri="{9D8B030D-6E8A-4147-A177-3AD203B41FA5}">
                      <a16:colId xmlns:a16="http://schemas.microsoft.com/office/drawing/2014/main" val="3629318945"/>
                    </a:ext>
                  </a:extLst>
                </a:gridCol>
                <a:gridCol w="1326482">
                  <a:extLst>
                    <a:ext uri="{9D8B030D-6E8A-4147-A177-3AD203B41FA5}">
                      <a16:colId xmlns:a16="http://schemas.microsoft.com/office/drawing/2014/main" val="4278282156"/>
                    </a:ext>
                  </a:extLst>
                </a:gridCol>
                <a:gridCol w="6215510">
                  <a:extLst>
                    <a:ext uri="{9D8B030D-6E8A-4147-A177-3AD203B41FA5}">
                      <a16:colId xmlns:a16="http://schemas.microsoft.com/office/drawing/2014/main" val="1980617733"/>
                    </a:ext>
                  </a:extLst>
                </a:gridCol>
              </a:tblGrid>
              <a:tr h="6493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u-H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tanár viselkedése 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Indoklása 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tanulóra tett hatás 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71467"/>
                  </a:ext>
                </a:extLst>
              </a:tr>
              <a:tr h="2574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A hallgatag tanár 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</a:rPr>
                        <a:t>Felelet közben </a:t>
                      </a:r>
                      <a:endParaRPr lang="hu-HU" sz="20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dirty="0">
                          <a:solidFill>
                            <a:schemeClr val="tx1"/>
                          </a:solidFill>
                          <a:effectLst/>
                        </a:rPr>
                        <a:t>Némán </a:t>
                      </a:r>
                      <a:r>
                        <a:rPr lang="hu-H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végig-hallgatja </a:t>
                      </a:r>
                      <a:r>
                        <a:rPr lang="hu-HU" sz="1800" b="1" dirty="0">
                          <a:solidFill>
                            <a:schemeClr val="tx1"/>
                          </a:solidFill>
                          <a:effectLst/>
                        </a:rPr>
                        <a:t>a tanuló feleletét 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</a:rPr>
                        <a:t>Így biztosítható a tanuló önállósága, így ítélhető meg biztonsággal tudása és </a:t>
                      </a:r>
                      <a:r>
                        <a:rPr lang="hu-H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teljesítő-képessége </a:t>
                      </a: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chemeClr val="tx1"/>
                          </a:solidFill>
                          <a:effectLst/>
                        </a:rPr>
                        <a:t>+ Zavartalanul beszélhet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chemeClr val="tx1"/>
                          </a:solidFill>
                          <a:effectLst/>
                        </a:rPr>
                        <a:t>- Verbális jóváhagyások hiányában elbizonytalanodhat </a:t>
                      </a:r>
                      <a:endParaRPr lang="hu-H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07651428"/>
                  </a:ext>
                </a:extLst>
              </a:tr>
              <a:tr h="2062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u-H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</a:rPr>
                        <a:t>Értékelés a felelet után </a:t>
                      </a:r>
                      <a:endParaRPr lang="hu-HU" sz="20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</a:rPr>
                        <a:t>Csak összegző jellegűek, vagy későbbre </a:t>
                      </a:r>
                      <a:r>
                        <a:rPr lang="hu-H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halasztód-</a:t>
                      </a:r>
                      <a:r>
                        <a:rPr lang="hu-HU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nak</a:t>
                      </a: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</a:rPr>
                        <a:t>, vagy elmaradnak </a:t>
                      </a: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</a:rPr>
                        <a:t>Értékelésre az </a:t>
                      </a:r>
                      <a:r>
                        <a:rPr lang="hu-H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osztályzás-hoz </a:t>
                      </a: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</a:rPr>
                        <a:t>van szükség, ami a tanár dolga </a:t>
                      </a: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chemeClr val="tx1"/>
                          </a:solidFill>
                          <a:effectLst/>
                        </a:rPr>
                        <a:t>- Fokozott bizonytalanság </a:t>
                      </a:r>
                      <a:r>
                        <a:rPr lang="hu-H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érzése </a:t>
                      </a:r>
                      <a:endParaRPr lang="hu-HU" sz="2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chemeClr val="tx1"/>
                          </a:solidFill>
                          <a:effectLst/>
                        </a:rPr>
                        <a:t>- Feleletei és későbbi minősítése közt nem láthat összefüggést </a:t>
                      </a:r>
                      <a:endParaRPr lang="hu-H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63285905"/>
                  </a:ext>
                </a:extLst>
              </a:tr>
            </a:tbl>
          </a:graphicData>
        </a:graphic>
      </p:graphicFrame>
      <p:sp>
        <p:nvSpPr>
          <p:cNvPr id="8" name="Téglalap 7"/>
          <p:cNvSpPr/>
          <p:nvPr/>
        </p:nvSpPr>
        <p:spPr>
          <a:xfrm>
            <a:off x="2085997" y="261257"/>
            <a:ext cx="911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viselkedés a tudásellenőrző beszélgetések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során 1.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7873567" y="6407021"/>
            <a:ext cx="2422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Zrinszky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2002. </a:t>
            </a:r>
          </a:p>
        </p:txBody>
      </p:sp>
    </p:spTree>
    <p:extLst>
      <p:ext uri="{BB962C8B-B14F-4D97-AF65-F5344CB8AC3E}">
        <p14:creationId xmlns:p14="http://schemas.microsoft.com/office/powerpoint/2010/main" val="344251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01783" y="243841"/>
            <a:ext cx="700169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rossz tanuló felel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„Tanár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(széles gesztussal): Hát akkor halljuk.</a:t>
            </a:r>
          </a:p>
          <a:p>
            <a:pPr algn="just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rossz tanuló nagy lélegzetet vesz.</a:t>
            </a:r>
          </a:p>
          <a:p>
            <a:pPr algn="just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A másodfokú egyenlet az elsőfokú egyenletből származik oly módon, hogy az egész egyenletet megszorozzuk …</a:t>
            </a:r>
          </a:p>
          <a:p>
            <a:pPr algn="just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most beszél. Valamit beszél. A második mondatnál arra számított, hogy félbeszakítják – lopva néz a tanár felé. De az mozdulatlan arccal néz, se azt nem mondja, hogy jó, se azt, hogy rossz. Nem szól. Pedig a rossz tanuló nagyon jól tudja, hogy nem lehet az jó, amit ő beszél. Hát akkor miért nem szól a tanár? Ez rettenetes. A hangja reszketni kezd. Egyszerre látja, hogy a tanár felemeli a noteszt. Erre elsápad, és szédítő gyorsasággal kezdi:</a:t>
            </a:r>
          </a:p>
          <a:p>
            <a:pPr algn="just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A másodfokú egyenlet úgy származik az elsőből, hogy végig … Tanár úr kérem, én készültem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r"/>
            <a:endParaRPr lang="hu-HU" sz="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Karinthy Frigyes: Tanár úr kérem (részlet)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014" y="531223"/>
            <a:ext cx="2722139" cy="5730103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3059396" y="5629931"/>
            <a:ext cx="36086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https://youtu.be/ZNx98PO2h58</a:t>
            </a:r>
          </a:p>
          <a:p>
            <a:pPr algn="ctr"/>
            <a:r>
              <a:rPr lang="hu-H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youtu.be/6ifyNewtX6s</a:t>
            </a:r>
          </a:p>
          <a:p>
            <a:pPr algn="ctr"/>
            <a:r>
              <a:rPr lang="hu-H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https://youtu.be/fu8tIuiCCRU</a:t>
            </a:r>
          </a:p>
        </p:txBody>
      </p:sp>
    </p:spTree>
    <p:extLst>
      <p:ext uri="{BB962C8B-B14F-4D97-AF65-F5344CB8AC3E}">
        <p14:creationId xmlns:p14="http://schemas.microsoft.com/office/powerpoint/2010/main" val="371796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45919" y="165463"/>
            <a:ext cx="9823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viselkedés a tudásellenőrző beszélgetések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során 2. </a:t>
            </a:r>
            <a:endParaRPr lang="hu-HU" dirty="0">
              <a:solidFill>
                <a:srgbClr val="C00000"/>
              </a:solidFill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621843"/>
              </p:ext>
            </p:extLst>
          </p:nvPr>
        </p:nvGraphicFramePr>
        <p:xfrm>
          <a:off x="635727" y="688683"/>
          <a:ext cx="11443062" cy="5929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7457">
                  <a:extLst>
                    <a:ext uri="{9D8B030D-6E8A-4147-A177-3AD203B41FA5}">
                      <a16:colId xmlns:a16="http://schemas.microsoft.com/office/drawing/2014/main" val="1656776275"/>
                    </a:ext>
                  </a:extLst>
                </a:gridCol>
                <a:gridCol w="1317457">
                  <a:extLst>
                    <a:ext uri="{9D8B030D-6E8A-4147-A177-3AD203B41FA5}">
                      <a16:colId xmlns:a16="http://schemas.microsoft.com/office/drawing/2014/main" val="2849561956"/>
                    </a:ext>
                  </a:extLst>
                </a:gridCol>
                <a:gridCol w="1317457">
                  <a:extLst>
                    <a:ext uri="{9D8B030D-6E8A-4147-A177-3AD203B41FA5}">
                      <a16:colId xmlns:a16="http://schemas.microsoft.com/office/drawing/2014/main" val="1105045131"/>
                    </a:ext>
                  </a:extLst>
                </a:gridCol>
                <a:gridCol w="1317457">
                  <a:extLst>
                    <a:ext uri="{9D8B030D-6E8A-4147-A177-3AD203B41FA5}">
                      <a16:colId xmlns:a16="http://schemas.microsoft.com/office/drawing/2014/main" val="73819905"/>
                    </a:ext>
                  </a:extLst>
                </a:gridCol>
                <a:gridCol w="6173234">
                  <a:extLst>
                    <a:ext uri="{9D8B030D-6E8A-4147-A177-3AD203B41FA5}">
                      <a16:colId xmlns:a16="http://schemas.microsoft.com/office/drawing/2014/main" val="3305575077"/>
                    </a:ext>
                  </a:extLst>
                </a:gridCol>
              </a:tblGrid>
              <a:tr h="869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u-H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effectLst/>
                        </a:rPr>
                        <a:t>A tanár viselkedése </a:t>
                      </a:r>
                      <a:endParaRPr lang="hu-H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effectLst/>
                        </a:rPr>
                        <a:t>Indoklása </a:t>
                      </a:r>
                      <a:endParaRPr lang="hu-H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effectLst/>
                        </a:rPr>
                        <a:t>A tanulóra tett hatás </a:t>
                      </a:r>
                      <a:endParaRPr lang="hu-H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/>
                      <a:endParaRPr lang="hu-HU" sz="1600" b="1" dirty="0"/>
                    </a:p>
                  </a:txBody>
                  <a:tcPr marL="89481" marR="89481" marT="44740" marB="44740"/>
                </a:tc>
                <a:extLst>
                  <a:ext uri="{0D108BD9-81ED-4DB2-BD59-A6C34878D82A}">
                    <a16:rowId xmlns:a16="http://schemas.microsoft.com/office/drawing/2014/main" val="1057397223"/>
                  </a:ext>
                </a:extLst>
              </a:tr>
              <a:tr h="2443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</a:rPr>
                        <a:t>A bőbeszédű tanár 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</a:rPr>
                        <a:t>Felelet közben </a:t>
                      </a:r>
                      <a:endParaRPr lang="hu-HU" sz="20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dirty="0">
                          <a:effectLst/>
                        </a:rPr>
                        <a:t>A feleletet jelentősen kiegészíti, magyaráz </a:t>
                      </a:r>
                      <a:r>
                        <a:rPr lang="hu-HU" sz="1600" b="1" dirty="0" err="1" smtClean="0">
                          <a:effectLst/>
                        </a:rPr>
                        <a:t>megjegyzé-seket</a:t>
                      </a:r>
                      <a:r>
                        <a:rPr lang="hu-HU" sz="1600" b="1" dirty="0" smtClean="0">
                          <a:effectLst/>
                        </a:rPr>
                        <a:t> </a:t>
                      </a:r>
                      <a:r>
                        <a:rPr lang="hu-HU" sz="1600" b="1" dirty="0">
                          <a:effectLst/>
                        </a:rPr>
                        <a:t>fűz az </a:t>
                      </a:r>
                      <a:r>
                        <a:rPr lang="hu-HU" sz="1600" b="1" dirty="0" smtClean="0">
                          <a:effectLst/>
                        </a:rPr>
                        <a:t>elhangzottak-hoz </a:t>
                      </a:r>
                      <a:endParaRPr lang="hu-H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dirty="0">
                          <a:effectLst/>
                        </a:rPr>
                        <a:t>A tanárnak akkor is tanítania kell, amikor feleltet, vagy vizsgáztat; így képes igazán egyénre szabottan fejleszteni a tanuló tudását </a:t>
                      </a:r>
                      <a:endParaRPr lang="hu-H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200" b="1" dirty="0">
                          <a:effectLst/>
                        </a:rPr>
                        <a:t>+ </a:t>
                      </a:r>
                      <a:r>
                        <a:rPr lang="hu-HU" sz="2000" b="1" dirty="0">
                          <a:effectLst/>
                        </a:rPr>
                        <a:t>Valamennyit valóban tanulhat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effectLst/>
                        </a:rPr>
                        <a:t>- Tudásról a tanuló alig tud számot adni </a:t>
                      </a:r>
                      <a:endParaRPr lang="hu-H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extLst>
                  <a:ext uri="{0D108BD9-81ED-4DB2-BD59-A6C34878D82A}">
                    <a16:rowId xmlns:a16="http://schemas.microsoft.com/office/drawing/2014/main" val="1802963393"/>
                  </a:ext>
                </a:extLst>
              </a:tr>
              <a:tr h="2443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u-H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</a:rPr>
                        <a:t>Értékelés a felelet után </a:t>
                      </a:r>
                      <a:endParaRPr lang="hu-HU" sz="20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dirty="0">
                          <a:effectLst/>
                        </a:rPr>
                        <a:t>A sok tanári beszéd miatt vagy nem kerül sor értékelésekre, vagy az értékelő megjegyzések is elburjánzanak </a:t>
                      </a:r>
                      <a:endParaRPr lang="hu-H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dirty="0">
                          <a:effectLst/>
                        </a:rPr>
                        <a:t>A tanárnak vagy a tartalomra kell koncentrálnia, vagy: az alapos értékelés teszi </a:t>
                      </a:r>
                      <a:r>
                        <a:rPr lang="hu-HU" sz="1400" b="1" dirty="0" smtClean="0">
                          <a:effectLst/>
                        </a:rPr>
                        <a:t>gyümölcsö-zővé </a:t>
                      </a:r>
                      <a:r>
                        <a:rPr lang="hu-HU" sz="1400" b="1" dirty="0">
                          <a:effectLst/>
                        </a:rPr>
                        <a:t>a feleltetést, vizsgáztatást </a:t>
                      </a:r>
                      <a:endParaRPr lang="hu-H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effectLst/>
                        </a:rPr>
                        <a:t>- A folyamat mellékszereplőjének érezheti magát; saját teljesítménye nehezen értékelhető </a:t>
                      </a:r>
                      <a:endParaRPr lang="hu-H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9321" anchor="ctr"/>
                </a:tc>
                <a:extLst>
                  <a:ext uri="{0D108BD9-81ED-4DB2-BD59-A6C34878D82A}">
                    <a16:rowId xmlns:a16="http://schemas.microsoft.com/office/drawing/2014/main" val="2392401572"/>
                  </a:ext>
                </a:extLst>
              </a:tr>
            </a:tbl>
          </a:graphicData>
        </a:graphic>
      </p:graphicFrame>
      <p:sp>
        <p:nvSpPr>
          <p:cNvPr id="4" name="Téglalap 3"/>
          <p:cNvSpPr/>
          <p:nvPr/>
        </p:nvSpPr>
        <p:spPr>
          <a:xfrm>
            <a:off x="7758567" y="6116157"/>
            <a:ext cx="2422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Zrinszky</a:t>
            </a:r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2002. </a:t>
            </a:r>
          </a:p>
        </p:txBody>
      </p:sp>
    </p:spTree>
    <p:extLst>
      <p:ext uri="{BB962C8B-B14F-4D97-AF65-F5344CB8AC3E}">
        <p14:creationId xmlns:p14="http://schemas.microsoft.com/office/powerpoint/2010/main" val="404327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89165" y="2757816"/>
            <a:ext cx="9431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https://youtu.be/2LqG0hX-bJg</a:t>
            </a:r>
          </a:p>
        </p:txBody>
      </p:sp>
      <p:sp>
        <p:nvSpPr>
          <p:cNvPr id="3" name="Téglalap 2"/>
          <p:cNvSpPr/>
          <p:nvPr/>
        </p:nvSpPr>
        <p:spPr>
          <a:xfrm>
            <a:off x="1663335" y="452846"/>
            <a:ext cx="97971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Karinthy Frigyes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jó tanuló felel - </a:t>
            </a:r>
            <a:r>
              <a:rPr lang="hu-H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Petendi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György és a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11/4.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246811" y="4032069"/>
            <a:ext cx="72542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</a:t>
            </a: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éves Miskolci Herman Ottó Gimnázium gálaműsorára készült, ott elhangzott produkció. Rendezte: Kiss Zoltán</a:t>
            </a:r>
          </a:p>
        </p:txBody>
      </p:sp>
      <p:sp>
        <p:nvSpPr>
          <p:cNvPr id="5" name="Téglalap 4"/>
          <p:cNvSpPr/>
          <p:nvPr/>
        </p:nvSpPr>
        <p:spPr>
          <a:xfrm>
            <a:off x="1810649" y="1452787"/>
            <a:ext cx="943559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8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 filmrészletet, és jellemezze azt kommunikációs szempontból!</a:t>
            </a:r>
            <a:endParaRPr lang="hu-HU" b="1" i="1" dirty="0"/>
          </a:p>
        </p:txBody>
      </p:sp>
    </p:spTree>
    <p:extLst>
      <p:ext uri="{BB962C8B-B14F-4D97-AF65-F5344CB8AC3E}">
        <p14:creationId xmlns:p14="http://schemas.microsoft.com/office/powerpoint/2010/main" val="193005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88869" y="263966"/>
            <a:ext cx="7663541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jó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tanuló felel</a:t>
            </a:r>
          </a:p>
          <a:p>
            <a:pPr algn="just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”Csonka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gúla – </a:t>
            </a:r>
            <a:r>
              <a:rPr lang="hu-H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ismétli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jó tanuló, ha lehet még értelmesebben. Ő a csonka gúlával éppen olyan határozott, barátságos, bár fölényes viszonyban van, mint a kúppal. Mi neki egy csonka gúla? Ő nagyon jól tudja, őt nem lehet félrevezetni, a csonka gúla is csak olyan gúla, mint más, normális gúla, egyszerű gúla, amilyent egy </a:t>
            </a:r>
            <a:r>
              <a:rPr lang="hu-H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Eglmayer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el tud képzelni – csak le van vágva belőle egy másik gúla.</a:t>
            </a:r>
          </a:p>
          <a:p>
            <a:pPr algn="just"/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felelés rövid ideig tart. Félszavakban beszélnek egymással, értik egymást, lassanként intim dialógus alakul ki tanár és a jó tanuló közt: mi már nem is értjük, ez az ő kettejük dolga, két rokonlélek, mely itt előttünk egyesül, differenciálegyenletek éteri légkörében. Egy mondat közepén eszmél rá a tanár, hogy miért is beszélgetnek ők, hogy ez felelés, az előmenetel megítélése. A jó tanulónak be se kell fejezni ezt a mondatot. Minek befejezni? Maradt-e szemernyi kétség afelől, hogy be tudja fejezni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316321" y="5985501"/>
            <a:ext cx="5428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Karinthy Frigyes: Tanár úr kérem (részlet)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025" y="3955763"/>
            <a:ext cx="2683162" cy="264291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609" y="263966"/>
            <a:ext cx="1374406" cy="347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0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32709" y="200297"/>
            <a:ext cx="9858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viselkedés a tudásellenőrző beszélgetések során 3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448497"/>
              </p:ext>
            </p:extLst>
          </p:nvPr>
        </p:nvGraphicFramePr>
        <p:xfrm>
          <a:off x="783770" y="1123277"/>
          <a:ext cx="10798630" cy="5172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3263">
                  <a:extLst>
                    <a:ext uri="{9D8B030D-6E8A-4147-A177-3AD203B41FA5}">
                      <a16:colId xmlns:a16="http://schemas.microsoft.com/office/drawing/2014/main" val="141204783"/>
                    </a:ext>
                  </a:extLst>
                </a:gridCol>
                <a:gridCol w="1243263">
                  <a:extLst>
                    <a:ext uri="{9D8B030D-6E8A-4147-A177-3AD203B41FA5}">
                      <a16:colId xmlns:a16="http://schemas.microsoft.com/office/drawing/2014/main" val="2222082847"/>
                    </a:ext>
                  </a:extLst>
                </a:gridCol>
                <a:gridCol w="1243263">
                  <a:extLst>
                    <a:ext uri="{9D8B030D-6E8A-4147-A177-3AD203B41FA5}">
                      <a16:colId xmlns:a16="http://schemas.microsoft.com/office/drawing/2014/main" val="3642978241"/>
                    </a:ext>
                  </a:extLst>
                </a:gridCol>
                <a:gridCol w="1243263">
                  <a:extLst>
                    <a:ext uri="{9D8B030D-6E8A-4147-A177-3AD203B41FA5}">
                      <a16:colId xmlns:a16="http://schemas.microsoft.com/office/drawing/2014/main" val="2998119929"/>
                    </a:ext>
                  </a:extLst>
                </a:gridCol>
                <a:gridCol w="5825578">
                  <a:extLst>
                    <a:ext uri="{9D8B030D-6E8A-4147-A177-3AD203B41FA5}">
                      <a16:colId xmlns:a16="http://schemas.microsoft.com/office/drawing/2014/main" val="3055179096"/>
                    </a:ext>
                  </a:extLst>
                </a:gridCol>
              </a:tblGrid>
              <a:tr h="410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u-HU" sz="1100" dirty="0">
                        <a:effectLst/>
                        <a:latin typeface="+mn-l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+mn-lt"/>
                        </a:rPr>
                        <a:t>A tanár viselkedése </a:t>
                      </a:r>
                      <a:endParaRPr lang="hu-H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+mn-lt"/>
                        </a:rPr>
                        <a:t>Indoklása </a:t>
                      </a:r>
                      <a:endParaRPr lang="hu-H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+mn-lt"/>
                        </a:rPr>
                        <a:t>A tanulóra tett hatás </a:t>
                      </a:r>
                      <a:endParaRPr lang="hu-H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hu-HU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15505"/>
                  </a:ext>
                </a:extLst>
              </a:tr>
              <a:tr h="20150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err="1" smtClean="0">
                          <a:effectLst/>
                          <a:latin typeface="+mn-lt"/>
                        </a:rPr>
                        <a:t>Együttmű-ködő</a:t>
                      </a:r>
                      <a:r>
                        <a:rPr lang="hu-HU" sz="20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hu-HU" sz="2000" dirty="0">
                          <a:effectLst/>
                          <a:latin typeface="+mn-lt"/>
                        </a:rPr>
                        <a:t>tanár 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Felelet közben </a:t>
                      </a:r>
                      <a:endParaRPr lang="hu-H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200" b="1" dirty="0">
                          <a:effectLst/>
                          <a:latin typeface="+mn-lt"/>
                        </a:rPr>
                        <a:t>A szükségesnek ítélt mértékben </a:t>
                      </a:r>
                      <a:r>
                        <a:rPr lang="hu-HU" sz="1200" b="1" dirty="0" smtClean="0">
                          <a:effectLst/>
                          <a:latin typeface="+mn-lt"/>
                        </a:rPr>
                        <a:t>közbe-kérdez</a:t>
                      </a:r>
                      <a:r>
                        <a:rPr lang="hu-HU" sz="1200" b="1" dirty="0">
                          <a:effectLst/>
                          <a:latin typeface="+mn-lt"/>
                        </a:rPr>
                        <a:t>, helyesbít </a:t>
                      </a:r>
                      <a:endParaRPr lang="hu-H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200" b="1" dirty="0">
                          <a:effectLst/>
                          <a:latin typeface="+mn-lt"/>
                        </a:rPr>
                        <a:t>Így biztosítható a felelet célirányultsága, egyben kiküszöbölhető a tévedések további rögzülése </a:t>
                      </a:r>
                      <a:endParaRPr lang="hu-H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effectLst/>
                          <a:latin typeface="+mn-lt"/>
                        </a:rPr>
                        <a:t>+ A felelet nem fut vakvágányra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effectLst/>
                          <a:latin typeface="+mn-lt"/>
                        </a:rPr>
                        <a:t>- Túlzottan a tanár megerősítésére, ill. kiigazítására figyel </a:t>
                      </a:r>
                      <a:endParaRPr lang="hu-H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25437534"/>
                  </a:ext>
                </a:extLst>
              </a:tr>
              <a:tr h="2616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u-HU" sz="1100">
                        <a:effectLst/>
                        <a:latin typeface="+mn-l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Értékelés a felelet után </a:t>
                      </a:r>
                      <a:endParaRPr lang="hu-HU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200" b="1">
                          <a:effectLst/>
                          <a:latin typeface="+mn-lt"/>
                        </a:rPr>
                        <a:t>Értékelő megjegyzéseit közben is megteszi és befejezése után a teljes felelet értékéről informálja a tanulót </a:t>
                      </a:r>
                      <a:endParaRPr lang="hu-HU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200" b="1" dirty="0">
                          <a:effectLst/>
                          <a:latin typeface="+mn-lt"/>
                        </a:rPr>
                        <a:t>Értékelő visszacsatolásokra szüksége van a tanulónak, a felelet végén pedig biztosan tudni szeretné, milyen eredményt ért el </a:t>
                      </a:r>
                      <a:endParaRPr lang="hu-H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200" b="1" dirty="0">
                          <a:effectLst/>
                          <a:latin typeface="+mn-lt"/>
                        </a:rPr>
                        <a:t>+ </a:t>
                      </a:r>
                      <a:r>
                        <a:rPr lang="hu-HU" sz="2000" b="1" dirty="0">
                          <a:effectLst/>
                          <a:latin typeface="+mn-lt"/>
                        </a:rPr>
                        <a:t>A megerősítésekből biztonságot merít, a kiigazításokból tanul </a:t>
                      </a:r>
                      <a:endParaRPr lang="hu-H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64657725"/>
                  </a:ext>
                </a:extLst>
              </a:tr>
            </a:tbl>
          </a:graphicData>
        </a:graphic>
      </p:graphicFrame>
      <p:sp>
        <p:nvSpPr>
          <p:cNvPr id="5" name="Téglalap 4"/>
          <p:cNvSpPr/>
          <p:nvPr/>
        </p:nvSpPr>
        <p:spPr>
          <a:xfrm>
            <a:off x="7810818" y="6326526"/>
            <a:ext cx="2422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Zrinszky</a:t>
            </a:r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2002. </a:t>
            </a:r>
          </a:p>
        </p:txBody>
      </p:sp>
    </p:spTree>
    <p:extLst>
      <p:ext uri="{BB962C8B-B14F-4D97-AF65-F5344CB8AC3E}">
        <p14:creationId xmlns:p14="http://schemas.microsoft.com/office/powerpoint/2010/main" val="89499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693" y="925800"/>
            <a:ext cx="5746431" cy="515375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539932" y="6235336"/>
            <a:ext cx="121136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http://okt.ektf.hu/data/szlahorek/file/hunline_pedpszi/16_pedagogus_mesterseg/415_az_rtkels_tpusai.html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995" y="91937"/>
            <a:ext cx="5925826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0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82" y="6205704"/>
            <a:ext cx="12113802" cy="542591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2969660" y="162314"/>
            <a:ext cx="68274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értékelés típusai 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vonatkozási kör 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szerint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11" y="947713"/>
            <a:ext cx="6011177" cy="49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16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470980" y="286122"/>
            <a:ext cx="3088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dicséret 1.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19497" y="989592"/>
            <a:ext cx="1054608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dicséret a tanári kommunikáció egyik kiemelt területe. 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Szivák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2006) </a:t>
            </a:r>
            <a:endParaRPr lang="hu-H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dicséret a másik személy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elismerés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ét jelenti, egy személy által végzett dolog jóváhagyását fejezi ki. A dicséretnek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(és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ugyanígy a kritikának)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 szerepe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 a tanári elvárások kommunikálásában</a:t>
            </a: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tanulók önértékelésének és teljesítménymotivációjának alakulásában</a:t>
            </a:r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Fontos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hogy a tanulmányi, magatartási dicséret igazi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tárgya nem a személy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hanem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teljesítmény, a tett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980" y="3981035"/>
            <a:ext cx="3379879" cy="234958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674" y="3981035"/>
            <a:ext cx="4076613" cy="261135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847" y="3762904"/>
            <a:ext cx="3872318" cy="2900501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4524358" y="6308116"/>
            <a:ext cx="29819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-Sanda, 2016</a:t>
            </a:r>
            <a:endParaRPr lang="hu-HU" sz="20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3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51484" y="284853"/>
            <a:ext cx="3178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dicséret 2.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541417" y="1010194"/>
            <a:ext cx="102848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dicséretek fajtái </a:t>
            </a:r>
            <a:r>
              <a:rPr lang="hu-H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Brophy</a:t>
            </a: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(1981)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szerint</a:t>
            </a:r>
          </a:p>
          <a:p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dicséret mint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kritika ellensúlyozása 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dicséret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modellnyújtásra tett kísérlet</a:t>
            </a: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dicséret mint pozitív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útmutatás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A dicséret mint a jég megtörése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A dicséret mint a tanuló által kiprovokált elismerés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A dicséret mint tevékenységváltási rituálé</a:t>
            </a:r>
          </a:p>
          <a:p>
            <a:pPr algn="just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A dicséret mint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vigaszdíj							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Szitó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2007) </a:t>
            </a:r>
          </a:p>
        </p:txBody>
      </p:sp>
    </p:spTree>
    <p:extLst>
      <p:ext uri="{BB962C8B-B14F-4D97-AF65-F5344CB8AC3E}">
        <p14:creationId xmlns:p14="http://schemas.microsoft.com/office/powerpoint/2010/main" val="178433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32411" y="808074"/>
            <a:ext cx="10450285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hatékony dicséret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jellemzői: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Következetesen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adják, ugyanakkor spontán, változatos és magán viseli az őszinteség jegyeit. </a:t>
            </a:r>
          </a:p>
          <a:p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Azt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sugallja, hogy megkülönböztető </a:t>
            </a: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figyelmet fordít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a tanuló személyes fejlődésére.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Információt nyújt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 teljesítményének értékéről.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 </a:t>
            </a: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saját korábbi teljesítményét használja fel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jelenlegi teljesítmény viszonyítási alapjaként.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sikert az erőfeszítésnek és a képességnek tulajdonítja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nemcsak egyiknek vagy másiknak, mert ezzel implicit módon szorgalmasnak, de butának illetve zseniálisnak, de felelőtlennek tekintené az egyént.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Elősegíti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olyan </a:t>
            </a:r>
            <a:r>
              <a:rPr lang="hu-HU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attribúciók</a:t>
            </a: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létrejöttét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amelyek arra utalnak, hogy a feladat öröméért vagy készségfejlesztésük, kompetencianövelésük érdekében emelik a tanulók teljesítményüket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													 					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Szitó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2007) </a:t>
            </a:r>
          </a:p>
        </p:txBody>
      </p:sp>
      <p:sp>
        <p:nvSpPr>
          <p:cNvPr id="3" name="Téglalap 2"/>
          <p:cNvSpPr/>
          <p:nvPr/>
        </p:nvSpPr>
        <p:spPr>
          <a:xfrm>
            <a:off x="4764697" y="189059"/>
            <a:ext cx="3088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dicséret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hu-H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81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1076053"/>
            <a:ext cx="3867150" cy="542925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1" y="139336"/>
            <a:ext cx="5229841" cy="662446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2631747" y="276145"/>
            <a:ext cx="26613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Jutalomkártyák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5319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75954" y="261258"/>
            <a:ext cx="9840686" cy="540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nem verbális pedagógiai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914400" y="1132114"/>
            <a:ext cx="1096409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nem verbális kommunikáció eszközei</a:t>
            </a:r>
          </a:p>
          <a:p>
            <a:pPr algn="ctr"/>
            <a:endParaRPr lang="hu-H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Ismétlés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verbális jelzést követi a nem verbális)</a:t>
            </a:r>
          </a:p>
          <a:p>
            <a:pPr marL="342900" indent="-342900" algn="just">
              <a:buFontTx/>
              <a:buChar char="-"/>
            </a:pPr>
            <a:endParaRPr lang="hu-HU" sz="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Ellentételezés, ellentmondás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(ellentétben a verbális és nem verbális)</a:t>
            </a:r>
          </a:p>
          <a:p>
            <a:pPr marL="342900" indent="-342900" algn="just">
              <a:buFontTx/>
              <a:buChar char="-"/>
            </a:pPr>
            <a:endParaRPr lang="hu-HU" sz="800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Kiegészítés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szóban közölteket elmélyíti, kiegészíti a nem verbális jelzés)</a:t>
            </a:r>
          </a:p>
          <a:p>
            <a:pPr marL="342900" indent="-342900" algn="just">
              <a:buFontTx/>
              <a:buChar char="-"/>
            </a:pPr>
            <a:endParaRPr lang="hu-HU" sz="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Helyettesítés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verbális közlést teljesen felváltja a nem verbális)</a:t>
            </a:r>
          </a:p>
          <a:p>
            <a:pPr marL="342900" indent="-342900" algn="just">
              <a:buFontTx/>
              <a:buChar char="-"/>
            </a:pPr>
            <a:endParaRPr lang="hu-HU" sz="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hu-HU" sz="2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Nyomatékosítás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(az érzelmeket és indulatokat illusztráljuk, hangsúlyozzuk)</a:t>
            </a:r>
          </a:p>
          <a:p>
            <a:pPr marL="342900" indent="-342900" algn="just">
              <a:buFontTx/>
              <a:buChar char="-"/>
            </a:pPr>
            <a:endParaRPr lang="hu-HU" sz="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Szabályozás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kommunikáló felek közti, nem verbális, folyamatos visszacsatolások, szabályozzák pl. a beszéd-hallgatás arányát).</a:t>
            </a:r>
          </a:p>
          <a:p>
            <a:pPr algn="r"/>
            <a:endParaRPr lang="hu-H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(Források: Forgó, 2001; 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 45. o.)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12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1767840" y="235131"/>
            <a:ext cx="97759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hu-H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öltözködése, kulturális szignálok</a:t>
            </a:r>
            <a:endParaRPr lang="hu-HU" sz="2800" kern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Tartalom hely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09" y="991912"/>
            <a:ext cx="2521669" cy="310934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715" y="991912"/>
            <a:ext cx="2382490" cy="329307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99" y="4364626"/>
            <a:ext cx="3216865" cy="2140677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0079" y="4405336"/>
            <a:ext cx="3105763" cy="2059256"/>
          </a:xfrm>
          <a:prstGeom prst="rect">
            <a:avLst/>
          </a:prstGeom>
        </p:spPr>
      </p:pic>
      <p:sp>
        <p:nvSpPr>
          <p:cNvPr id="12" name="Tartalom helye 2"/>
          <p:cNvSpPr txBox="1">
            <a:spLocks/>
          </p:cNvSpPr>
          <p:nvPr/>
        </p:nvSpPr>
        <p:spPr>
          <a:xfrm>
            <a:off x="6745842" y="871564"/>
            <a:ext cx="5332947" cy="5706240"/>
          </a:xfrm>
          <a:prstGeom prst="rect">
            <a:avLst/>
          </a:prstGeom>
        </p:spPr>
        <p:txBody>
          <a:bodyPr vert="horz" lIns="182880" tIns="91440"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Ápoltság, tisztaság</a:t>
            </a: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hajviselet, kézápolás</a:t>
            </a:r>
          </a:p>
          <a:p>
            <a:pPr lvl="1" defTabSz="914400">
              <a:buClr>
                <a:srgbClr val="F07F09"/>
              </a:buClr>
              <a:defRPr/>
            </a:pPr>
            <a:endParaRPr lang="hu-HU" sz="800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Ruhaviselet:</a:t>
            </a:r>
          </a:p>
          <a:p>
            <a:pPr lvl="1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Köpeny</a:t>
            </a:r>
          </a:p>
          <a:p>
            <a:pPr lvl="1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Kosztüm, öltöny, nyakkendő</a:t>
            </a:r>
          </a:p>
          <a:p>
            <a:pPr lvl="1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Magas sarkú cipő/edzőcipő</a:t>
            </a:r>
          </a:p>
          <a:p>
            <a:pPr lvl="1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Díszzsebkendő a zsebben stb.</a:t>
            </a:r>
          </a:p>
          <a:p>
            <a:pPr marL="347472" lvl="1" indent="0" defTabSz="914400">
              <a:buClr>
                <a:srgbClr val="F07F09"/>
              </a:buClr>
              <a:buFont typeface="Verdana"/>
              <a:buNone/>
              <a:defRPr/>
            </a:pPr>
            <a:endParaRPr lang="hu-HU" sz="800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egyéniség „tükre” </a:t>
            </a: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emblémák, jelek:</a:t>
            </a:r>
          </a:p>
          <a:p>
            <a:pPr lvl="1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Ékszerek</a:t>
            </a:r>
          </a:p>
          <a:p>
            <a:pPr lvl="1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Tetoválás</a:t>
            </a:r>
          </a:p>
          <a:p>
            <a:pPr marL="347472" lvl="1" indent="0" defTabSz="914400">
              <a:buClr>
                <a:srgbClr val="F07F09"/>
              </a:buClr>
              <a:buFont typeface="Verdana"/>
              <a:buNone/>
              <a:defRPr/>
            </a:pPr>
            <a:endParaRPr lang="hu-HU" sz="800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Közlekedés módja</a:t>
            </a:r>
          </a:p>
          <a:p>
            <a:pPr marL="0" indent="0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Autó (típusa…)</a:t>
            </a:r>
          </a:p>
          <a:p>
            <a:pPr marL="0" indent="0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Kerékpár</a:t>
            </a:r>
          </a:p>
          <a:p>
            <a:pPr marL="0" indent="0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Gyalogosan…</a:t>
            </a:r>
            <a:endParaRPr lang="hu-HU" sz="2200" dirty="0">
              <a:solidFill>
                <a:sysClr val="windowText" lastClr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1969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186694" y="441095"/>
            <a:ext cx="8597225" cy="1538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000" b="1" i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i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Fejtse ki röviden, mit gondol az alábbi, a pedagógusok </a:t>
            </a:r>
          </a:p>
          <a:p>
            <a:pPr algn="ctr"/>
            <a:r>
              <a:rPr lang="hu-HU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dress</a:t>
            </a:r>
            <a:r>
              <a:rPr lang="hu-HU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kódjáról </a:t>
            </a:r>
            <a:r>
              <a:rPr lang="hu-HU" sz="2800" b="1" i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szóló blog-bejegyzésről!</a:t>
            </a:r>
          </a:p>
        </p:txBody>
      </p:sp>
      <p:sp>
        <p:nvSpPr>
          <p:cNvPr id="8" name="Téglalap 7"/>
          <p:cNvSpPr/>
          <p:nvPr/>
        </p:nvSpPr>
        <p:spPr>
          <a:xfrm>
            <a:off x="1622612" y="2483223"/>
            <a:ext cx="94667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https://irastollelekig.cafeblog.hu/2015/08/09/oltozkodesi-tippek-pedagogusoknak-igy-frissitsd-a-ruhataradat/</a:t>
            </a:r>
          </a:p>
        </p:txBody>
      </p:sp>
      <p:sp>
        <p:nvSpPr>
          <p:cNvPr id="2" name="Téglalap 1"/>
          <p:cNvSpPr/>
          <p:nvPr/>
        </p:nvSpPr>
        <p:spPr>
          <a:xfrm>
            <a:off x="1899755" y="3817465"/>
            <a:ext cx="9680856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hu-HU" dirty="0" smtClean="0"/>
          </a:p>
          <a:p>
            <a:pPr algn="ctr"/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 vigyázz </a:t>
            </a: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című film részlete: az autóval érkező tanár</a:t>
            </a:r>
          </a:p>
          <a:p>
            <a:pPr algn="ctr"/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://youtu.be/xiKACHPFv1c</a:t>
            </a:r>
          </a:p>
        </p:txBody>
      </p:sp>
    </p:spTree>
    <p:extLst>
      <p:ext uri="{BB962C8B-B14F-4D97-AF65-F5344CB8AC3E}">
        <p14:creationId xmlns:p14="http://schemas.microsoft.com/office/powerpoint/2010/main" val="4993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1524000" y="217714"/>
            <a:ext cx="1044157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Kongruencia a verbális és nem verbális csatornák között</a:t>
            </a:r>
          </a:p>
          <a:p>
            <a:pPr algn="just">
              <a:defRPr/>
            </a:pPr>
            <a:endParaRPr lang="hu-H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direkt közlések 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 eszköze a beszéd és az írás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Az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indirekt közlések 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főként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nonverbális csatornákon </a:t>
            </a: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történnek.</a:t>
            </a:r>
          </a:p>
          <a:p>
            <a:pPr algn="just">
              <a:defRPr/>
            </a:pPr>
            <a:endParaRPr lang="hu-HU" sz="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Amikor a szóbeli közlések és a nem verbális jelzések harmonikusak,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kongruenciáról</a:t>
            </a:r>
            <a:r>
              <a:rPr lang="hu-H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(hitelességről) beszélünk.</a:t>
            </a:r>
          </a:p>
          <a:p>
            <a:pPr algn="just">
              <a:defRPr/>
            </a:pPr>
            <a:endParaRPr 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hu-H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Szavainkra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könnyebb „ügyelni”, az igazi érzelmeinket a nem verbális jelzéseink biztosabban elárulják, pl.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testbeszédet nehéz tartósan „hamisítani”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defRPr/>
            </a:pPr>
            <a:endParaRPr 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hu-H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kommunikációban kulcsfontosságú a kongruencia.</a:t>
            </a:r>
            <a:endParaRPr lang="hu-H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807" y="4085129"/>
            <a:ext cx="3535678" cy="264035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549" y="4188436"/>
            <a:ext cx="4267200" cy="253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7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769006" y="592183"/>
            <a:ext cx="1084217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videót, és figyelje meg,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hatást vált ki , ha nem valósul meg ez a kongruencia!</a:t>
            </a:r>
          </a:p>
          <a:p>
            <a:pPr algn="ctr"/>
            <a:endParaRPr lang="hu-H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https://youtu.be/OX3JKY9tvJ4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836" y="3587804"/>
            <a:ext cx="3974511" cy="264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4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77143" y="182879"/>
            <a:ext cx="83776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kommunikáció hatékonysága 1.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940526" y="984069"/>
            <a:ext cx="1085088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hatékony tanár jellemzői</a:t>
            </a:r>
          </a:p>
          <a:p>
            <a:pPr algn="ctr"/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megjelenése: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ápolt, jól öltözött; fontos, hogy változtassa a helyét a teremben.</a:t>
            </a:r>
          </a:p>
          <a:p>
            <a:pPr algn="just"/>
            <a:endParaRPr lang="hu-HU" sz="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tanórai kommunikációja:</a:t>
            </a:r>
            <a:r>
              <a:rPr lang="hu-H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csak előadásra épített módszer kevésbé kedvelt, a diákok jobban szeretik a vitákat, a dialógusos formát. Ha mégis előadás van, fontos, hogy jól strukturált legyen.</a:t>
            </a:r>
          </a:p>
          <a:p>
            <a:pPr algn="just"/>
            <a:endParaRPr lang="hu-HU" sz="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kapcsolati, emocionális jellemzői: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barátságos, őszintén érdeklődik, személyre szabott segítséget is ad; lelkesedik a tanítás és a tanítványok iránt; a tanulókat egyéniségként kezeli, nem felejtette el, hogy ő is volt diák. Megalapozott és rendszerezett ismeretei vannak, és képesek is tudásukat átadni.</a:t>
            </a:r>
          </a:p>
          <a:p>
            <a:pPr algn="just"/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4557165" y="5667345"/>
            <a:ext cx="5615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(Források: </a:t>
            </a:r>
            <a:r>
              <a:rPr lang="hu-H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1986; </a:t>
            </a:r>
            <a:r>
              <a:rPr lang="hu-H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66-66.)</a:t>
            </a:r>
            <a:endParaRPr lang="hu-H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50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3282240" y="310978"/>
            <a:ext cx="64742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kommunikáció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hatékonysága 2.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1166949" y="1097280"/>
            <a:ext cx="1082475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kevésbé hatékony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jellemzői</a:t>
            </a:r>
          </a:p>
          <a:p>
            <a:pPr lvl="0" algn="ctr"/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megjelenése: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Ápolatlan külsejű, hányaveti; bizarr megnyilatkozásai vannak; az asztalra fekszik, könyököl, ül…</a:t>
            </a:r>
          </a:p>
          <a:p>
            <a:pPr lvl="0" algn="just"/>
            <a:endParaRPr lang="hu-HU" sz="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tanórai kommunikációja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unalmas, monoton; sok töltelékszót használ, mikor gondolkodik vagy zavarban van; hosszú szüneteket tart, nem lendületes; a táblának beszél, nem a diákoknak; túl elvont, nem összerendezett, nem elég informált. </a:t>
            </a:r>
          </a:p>
          <a:p>
            <a:pPr lvl="0"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 kapcsolati, emocionális jellemzői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nincs humorérzéke, nem tud lelkesedni; gyakran használ cinikus megjegyzéseket, nevetségessé teszi a tanulókat; gyakran használ profán kifejezéseket; kétértelmű sztorikat vagy szex-témájú humort; „magas lóról” beszél; érzéketlen a diákok szükségletei iránt.</a:t>
            </a:r>
          </a:p>
          <a:p>
            <a:pPr lvl="0" algn="just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(Források: 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Szitó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2001; 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-Sanda, 2016. 66-67.)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20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84959" y="304800"/>
            <a:ext cx="96926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szimmetrikus tanár-diák kapcsolatrendszer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jellemzői</a:t>
            </a: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egymás személyiségjegyeinek tudomásul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vétele;</a:t>
            </a: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odafigyelés a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másikra; </a:t>
            </a:r>
            <a:endParaRPr lang="hu-H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kitartás, nyíltság,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új kérdezési technikák,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lényegre koncentráló technikák,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ellenkezés vállalása, érvelés. </a:t>
            </a:r>
            <a:endParaRPr lang="hu-H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diák személyisége alakul, formálódik. Mérlegeli, értékeli a hatásokat, azonban ő is befolyásolja a tanárt, együttműködés jön létre közöttük. A tanár értékrendje, világszemlélete ugyan stabil, de toleránsan fogad más, lényegesen vagy csak kissé különböző szemléletet.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u-H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Szecsei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Tóth, 2005) </a:t>
            </a:r>
          </a:p>
          <a:p>
            <a:pPr algn="just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90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62195" y="522514"/>
            <a:ext cx="8915400" cy="37776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Tanárok himnusza</a:t>
            </a:r>
          </a:p>
          <a:p>
            <a:pPr marL="0" indent="0" algn="ctr">
              <a:buNone/>
            </a:pPr>
            <a:endParaRPr lang="hu-H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2020.04.30. KDG 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„</a:t>
            </a:r>
            <a:r>
              <a:rPr lang="hu-H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karantÉNEK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hu-H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youtu.be/BAy-y5fNXuw</a:t>
            </a:r>
          </a:p>
          <a:p>
            <a:pPr marL="0" indent="0" algn="ctr">
              <a:buNone/>
            </a:pP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Ugyanez másként (paródia)</a:t>
            </a:r>
          </a:p>
          <a:p>
            <a:pPr marL="0" indent="0" algn="ctr">
              <a:buNone/>
            </a:pP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https://youtu.be/vRY1dZD-H8M</a:t>
            </a:r>
          </a:p>
        </p:txBody>
      </p:sp>
    </p:spTree>
    <p:extLst>
      <p:ext uri="{BB962C8B-B14F-4D97-AF65-F5344CB8AC3E}">
        <p14:creationId xmlns:p14="http://schemas.microsoft.com/office/powerpoint/2010/main" val="6904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76251" y="1036321"/>
            <a:ext cx="978843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Fadem</a:t>
            </a: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Terry J.: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kérdezés művészete. 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HVG Könyvek, Budapest, 2009.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Fináczy</a:t>
            </a: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Ernő: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középkori nevelés története. 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Budapest, 1926.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140. https://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adoc.tips/kzepkori-neveles-trtenete.html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Forgó Sándor: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Kommunikáció-elmélet.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Eger, 2001.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Forgó </a:t>
            </a:r>
            <a:r>
              <a:rPr lang="hu-H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ándor: 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kommunikációelmélet alapjai.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Eger, 2011. file:///C:/Users/FELHAS~1/AppData/Local/Temp/0005_03_a_kommelmelet_alapjai_pdf.pdf</a:t>
            </a:r>
            <a:endParaRPr lang="hu-H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Ildikó – Sanda István Dániel: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kommunikáció. </a:t>
            </a:r>
            <a:r>
              <a:rPr lang="hu-H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Typotop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Budapest,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2016. https://regi.tankonyvtar.hu/hu/tartalom/tamop412b2/2013-0002_tanari_kommunikacio/adatok.html</a:t>
            </a:r>
            <a:endParaRPr lang="hu-H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Horváthová</a:t>
            </a:r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Kinga – </a:t>
            </a:r>
            <a:r>
              <a:rPr lang="hu-HU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Szőköl</a:t>
            </a:r>
            <a:r>
              <a:rPr lang="hu-H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István: </a:t>
            </a:r>
            <a:r>
              <a:rPr lang="hu-H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kommunikáció. </a:t>
            </a:r>
            <a:r>
              <a:rPr lang="hu-H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Selye János Egyetem Tanárképző Kar, Komárom, 2016</a:t>
            </a:r>
            <a:r>
              <a:rPr lang="hu-H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Szitó</a:t>
            </a: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Imre: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az iskolában. 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Budapest, 2007.</a:t>
            </a:r>
            <a:endParaRPr lang="hu-H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Vörös </a:t>
            </a:r>
            <a:r>
              <a:rPr lang="hu-H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Anna: </a:t>
            </a:r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Osztálytermi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kommunikáció, tanár-diák interakciók. In: N. Kollár Katalin – Szabó Éva (</a:t>
            </a:r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szerk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.): 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pszichológiai kézikönyve 2.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Osiris Kiadó, Budapest, 2017. 376-408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Zrinszky</a:t>
            </a:r>
            <a:r>
              <a:rPr lang="hu-H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László: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Gyakorlati pedagógiai kommunikáció.</a:t>
            </a:r>
            <a:r>
              <a:rPr lang="hu-H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Adu-Fitt Image, Budapest, 2002.</a:t>
            </a:r>
            <a:endParaRPr lang="hu-H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079121" y="302270"/>
            <a:ext cx="50962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és ajánlott irodalom</a:t>
            </a:r>
            <a:endParaRPr kumimoji="0" lang="hu-HU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874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1_Szálak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3640</TotalTime>
  <Words>3601</Words>
  <Application>Microsoft Office PowerPoint</Application>
  <PresentationFormat>Szélesvásznú</PresentationFormat>
  <Paragraphs>503</Paragraphs>
  <Slides>51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2</vt:i4>
      </vt:variant>
      <vt:variant>
        <vt:lpstr>Diacímek</vt:lpstr>
      </vt:variant>
      <vt:variant>
        <vt:i4>51</vt:i4>
      </vt:variant>
    </vt:vector>
  </HeadingPairs>
  <TitlesOfParts>
    <vt:vector size="61" baseType="lpstr">
      <vt:lpstr>Arial</vt:lpstr>
      <vt:lpstr>Calibri</vt:lpstr>
      <vt:lpstr>Century Gothic</vt:lpstr>
      <vt:lpstr>Times New Roman</vt:lpstr>
      <vt:lpstr>Verdana</vt:lpstr>
      <vt:lpstr>Wingdings</vt:lpstr>
      <vt:lpstr>Wingdings 2</vt:lpstr>
      <vt:lpstr>Wingdings 3</vt:lpstr>
      <vt:lpstr>Szálak</vt:lpstr>
      <vt:lpstr>1_Szálak</vt:lpstr>
      <vt:lpstr>A pedagógiai kommunikáció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Windows-felhasználó</dc:creator>
  <cp:lastModifiedBy>Windows-felhasználó</cp:lastModifiedBy>
  <cp:revision>170</cp:revision>
  <dcterms:created xsi:type="dcterms:W3CDTF">2020-08-26T13:38:40Z</dcterms:created>
  <dcterms:modified xsi:type="dcterms:W3CDTF">2021-09-11T14:07:57Z</dcterms:modified>
</cp:coreProperties>
</file>