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78" r:id="rId4"/>
    <p:sldId id="264" r:id="rId5"/>
    <p:sldId id="257" r:id="rId6"/>
    <p:sldId id="266" r:id="rId7"/>
    <p:sldId id="309" r:id="rId8"/>
    <p:sldId id="259" r:id="rId9"/>
    <p:sldId id="258" r:id="rId10"/>
    <p:sldId id="269" r:id="rId11"/>
    <p:sldId id="268" r:id="rId12"/>
    <p:sldId id="275" r:id="rId13"/>
    <p:sldId id="307" r:id="rId14"/>
    <p:sldId id="274" r:id="rId15"/>
    <p:sldId id="276" r:id="rId16"/>
    <p:sldId id="262" r:id="rId17"/>
    <p:sldId id="260" r:id="rId18"/>
    <p:sldId id="263" r:id="rId19"/>
    <p:sldId id="271" r:id="rId20"/>
    <p:sldId id="270" r:id="rId21"/>
    <p:sldId id="273" r:id="rId22"/>
    <p:sldId id="285" r:id="rId23"/>
    <p:sldId id="306" r:id="rId24"/>
    <p:sldId id="305" r:id="rId25"/>
    <p:sldId id="311" r:id="rId26"/>
    <p:sldId id="314" r:id="rId27"/>
    <p:sldId id="310" r:id="rId28"/>
    <p:sldId id="313" r:id="rId29"/>
    <p:sldId id="317" r:id="rId30"/>
    <p:sldId id="316" r:id="rId31"/>
    <p:sldId id="321" r:id="rId32"/>
    <p:sldId id="312" r:id="rId33"/>
    <p:sldId id="315" r:id="rId34"/>
    <p:sldId id="319" r:id="rId35"/>
    <p:sldId id="318" r:id="rId36"/>
    <p:sldId id="320" r:id="rId37"/>
    <p:sldId id="323" r:id="rId38"/>
    <p:sldId id="329" r:id="rId39"/>
    <p:sldId id="330" r:id="rId40"/>
    <p:sldId id="331" r:id="rId41"/>
    <p:sldId id="332" r:id="rId42"/>
    <p:sldId id="328" r:id="rId43"/>
    <p:sldId id="334" r:id="rId44"/>
    <p:sldId id="322" r:id="rId45"/>
    <p:sldId id="337" r:id="rId46"/>
    <p:sldId id="335" r:id="rId47"/>
    <p:sldId id="324" r:id="rId48"/>
    <p:sldId id="336" r:id="rId49"/>
    <p:sldId id="327" r:id="rId50"/>
    <p:sldId id="338" r:id="rId51"/>
    <p:sldId id="339" r:id="rId52"/>
    <p:sldId id="340" r:id="rId53"/>
    <p:sldId id="341" r:id="rId54"/>
    <p:sldId id="308" r:id="rId55"/>
    <p:sldId id="26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81842" y="2392680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4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osztálytermi</a:t>
            </a:r>
            <a:r>
              <a:rPr lang="hu-H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</a:t>
            </a:r>
            <a:endParaRPr lang="hu-HU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681841" y="4655461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hu-HU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Kéri Katalin</a:t>
            </a:r>
            <a:endParaRPr lang="hu-HU" sz="32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571" y="1388319"/>
            <a:ext cx="3561943" cy="252137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091543" y="3786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 </a:t>
            </a:r>
            <a:r>
              <a:rPr lang="hu-H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diasor</a:t>
            </a:r>
          </a:p>
          <a:p>
            <a:pPr lvl="0" algn="ctr"/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2020/21 őszi szemeszter</a:t>
            </a:r>
          </a:p>
        </p:txBody>
      </p:sp>
    </p:spTree>
    <p:extLst>
      <p:ext uri="{BB962C8B-B14F-4D97-AF65-F5344CB8AC3E}">
        <p14:creationId xmlns:p14="http://schemas.microsoft.com/office/powerpoint/2010/main" val="29749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05839" y="104503"/>
            <a:ext cx="102064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Joós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Andrea: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tanári pálya márpedig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menő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https://youtu.be/8i9olqoHkBw</a:t>
            </a:r>
          </a:p>
        </p:txBody>
      </p:sp>
      <p:pic>
        <p:nvPicPr>
          <p:cNvPr id="3" name="Tartalom helye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48" y="1920385"/>
            <a:ext cx="5117229" cy="3418309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254035" y="5590902"/>
            <a:ext cx="9831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 Milyen,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kommunikációra utaló példák </a:t>
            </a:r>
            <a:endParaRPr lang="hu-H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hangzanak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ezen az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előadáson?</a:t>
            </a:r>
          </a:p>
        </p:txBody>
      </p:sp>
    </p:spTree>
    <p:extLst>
      <p:ext uri="{BB962C8B-B14F-4D97-AF65-F5344CB8AC3E}">
        <p14:creationId xmlns:p14="http://schemas.microsoft.com/office/powerpoint/2010/main" val="21041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217" y="484974"/>
            <a:ext cx="4633565" cy="5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05" y="134023"/>
            <a:ext cx="4407101" cy="6569591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270172" y="194984"/>
            <a:ext cx="575636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autoriter tanár kommunikációs stílusa: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elrejti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embert, az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egyéniséget;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intézményt képvisel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értékrendjével; 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tantárgyon keresztül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tudományágat közvetít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tévedhetetlen, tökéletes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tekintélye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csorbíthatatlan; 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többet </a:t>
            </a:r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tanít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előírtnál,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egyetemi jegyzetekből, tanulmányokból idéz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gondolatokat;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diák fölnéz rá,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igazi kapcsolat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jön létre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köztük.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</a:t>
            </a:r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VISSZAJELZÉS, DEKÓDOLÁS A TANULÓ RÉSZÉRŐL.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EGYIRÁNYÚ </a:t>
            </a:r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ÜZENET ÁRAMLÁSA! </a:t>
            </a: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-Ha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konfliktusok jönnek létre, azok mindig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javára billentik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mérleg nyelvét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24891" y="148047"/>
            <a:ext cx="4180115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egyéniségét adó tanár</a:t>
            </a: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eljes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személyiségével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 van a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tanításban;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Sokszor a 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magánélete</a:t>
            </a:r>
            <a:r>
              <a:rPr lang="hu-H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nyitott könyv a tanuló számára. </a:t>
            </a: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tekintélyt, hanem szeretetet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népszerűséget akar szerezni, </a:t>
            </a: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Azonosul</a:t>
            </a:r>
            <a:r>
              <a:rPr lang="hu-H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tanulói korosztállyal (divatban, szóhasználatban, értékrendben). </a:t>
            </a:r>
          </a:p>
          <a:p>
            <a:pPr algn="just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(Ennek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végletes változatában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akár teljes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szerepzavar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kialakulhat,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amikor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tanulók elfogadják, de nem teljesíti eredeti feladatát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hu-H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576" y="759281"/>
            <a:ext cx="4022681" cy="502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2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6582" y="156755"/>
            <a:ext cx="645305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„ideális” tanár</a:t>
            </a:r>
          </a:p>
          <a:p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Mintát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kínál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(nem erőltet), 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elfogadja a tanulói személyiséget, a formálódó, félig felnőtt, félig gyerek világát.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Biztat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nyugodt, biztonságos légkört teremt, ahol természetes a tanulói közlés.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problémák felmerülésekor nem az egyik vagy másik fél igazáért küzdenek, hanem egy ésszerű,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érvekkel alátámasztható megoldásért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konfliktus megoldásában </a:t>
            </a:r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mindig részt vesz a diák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és valahol a közép győz.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tanulói kreativitás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egyéniség sikerei a tanár számára őszinte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öröm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öt okoznak.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szerepet játszik, de </a:t>
            </a:r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egyéniségének minden színét beleadhatja</a:t>
            </a:r>
            <a:r>
              <a:rPr lang="hu-H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 nem önmagában jó vagy rossz, hanem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kommunikációs folyamatban mérettetik meg állandóan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390" y="4254963"/>
            <a:ext cx="3655016" cy="20024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854" y="426721"/>
            <a:ext cx="3062789" cy="35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3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6586" y="397231"/>
            <a:ext cx="5741688" cy="3234242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2501349" y="3758140"/>
            <a:ext cx="6603090" cy="26161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Részlet a </a:t>
            </a:r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Holt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költők </a:t>
            </a:r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társasága és </a:t>
            </a: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Maria Montessori - Egy élet a gyermekekért I-II.</a:t>
            </a: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című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filmekből, és pár kép a </a:t>
            </a:r>
            <a:r>
              <a:rPr lang="hu-H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Ficánka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Óvodából:</a:t>
            </a:r>
            <a:endParaRPr lang="hu-H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youtu.be/39EP0-8vrVY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youtu.be/dzMIPTJ_ZFk</a:t>
            </a: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https://youtu.be/v2tjgkxR3o0</a:t>
            </a:r>
          </a:p>
        </p:txBody>
      </p:sp>
    </p:spTree>
    <p:extLst>
      <p:ext uri="{BB962C8B-B14F-4D97-AF65-F5344CB8AC3E}">
        <p14:creationId xmlns:p14="http://schemas.microsoft.com/office/powerpoint/2010/main" val="289143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50" y="354782"/>
            <a:ext cx="8071176" cy="613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71" y="214284"/>
            <a:ext cx="4823815" cy="645678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122123" y="322217"/>
            <a:ext cx="53209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endParaRPr lang="hu-HU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Válasszunk </a:t>
            </a:r>
            <a:r>
              <a:rPr lang="hu-H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</a:t>
            </a:r>
            <a:r>
              <a:rPr lang="hu-H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tanártípust, és </a:t>
            </a:r>
            <a:r>
              <a:rPr lang="hu-H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képzeljük a helyébe magunkat</a:t>
            </a:r>
            <a:r>
              <a:rPr lang="hu-H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hu-HU" sz="1000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 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viselkedik az adott tanártípus akkor, ha a diákja éppen „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mobilozik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mikor felszólítja?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788" y="4015082"/>
            <a:ext cx="3726795" cy="248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34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54926" y="1349829"/>
            <a:ext cx="472004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„Kovács úr, lássuk, mit mesél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nekünk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endParaRPr lang="hu-HU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Panni, folytasd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(Mária a neve, de Panninak hívják otthon.)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„Jól van, </a:t>
            </a:r>
            <a:r>
              <a:rPr lang="hu-H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Lacus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(Csak </a:t>
            </a:r>
            <a:r>
              <a:rPr lang="hu-H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becézi így.)</a:t>
            </a:r>
          </a:p>
        </p:txBody>
      </p:sp>
      <p:sp>
        <p:nvSpPr>
          <p:cNvPr id="3" name="Téglalap 2"/>
          <p:cNvSpPr/>
          <p:nvPr/>
        </p:nvSpPr>
        <p:spPr>
          <a:xfrm>
            <a:off x="6783977" y="1349829"/>
            <a:ext cx="411915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just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egyénre szabott névhasználat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személyiségfüggő</a:t>
            </a:r>
            <a:r>
              <a:rPr lang="hu-H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Kedves, humoros eszközként alkalmazható abban az esetben,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a tanulót nem sérti</a:t>
            </a:r>
            <a:r>
              <a:rPr lang="hu-H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nem a tanár hangulatváltozásainak játéka.</a:t>
            </a:r>
          </a:p>
          <a:p>
            <a:pPr marL="265176" lvl="0" indent="-265176" algn="just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név az egyén legszemélyesebb tulajdona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hadd legyen joga az általa kedvelt és megszokott megszólításhoz!</a:t>
            </a:r>
          </a:p>
        </p:txBody>
      </p:sp>
      <p:sp>
        <p:nvSpPr>
          <p:cNvPr id="4" name="Téglalap 3"/>
          <p:cNvSpPr/>
          <p:nvPr/>
        </p:nvSpPr>
        <p:spPr>
          <a:xfrm>
            <a:off x="3243724" y="237254"/>
            <a:ext cx="56412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Diákok megszólítása, névhasználat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1002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50423" y="1026775"/>
            <a:ext cx="3918857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Tegező tanár – magázó diák</a:t>
            </a:r>
          </a:p>
          <a:p>
            <a:pPr lvl="0" defTabSz="914400">
              <a:spcBef>
                <a:spcPts val="250"/>
              </a:spcBef>
              <a:buClr>
                <a:srgbClr val="F07F09"/>
              </a:buClr>
              <a:buSzPct val="80000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Magázó tanár – magázó diák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Tegező tanár –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tegező diák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endParaRPr lang="hu-HU" sz="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tanár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szülő kapcsolat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</a:t>
            </a:r>
            <a:endParaRPr lang="hu-H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550544" y="230573"/>
            <a:ext cx="3090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Magázás és tegezés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6095999" y="1026775"/>
            <a:ext cx="4284617" cy="160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Magázás – </a:t>
            </a:r>
            <a:r>
              <a:rPr lang="hu-H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tisztelet jele, hivatalosabb.</a:t>
            </a:r>
            <a:endParaRPr lang="hu-H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Tegezés –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személyesebb, bizalmasabb viszonyt jelez.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83" y="3365944"/>
            <a:ext cx="6099776" cy="316425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264" y="4481783"/>
            <a:ext cx="23431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4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59611" y="231168"/>
            <a:ext cx="4189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Karinthy Frigyes: Tegezés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785258" y="888275"/>
            <a:ext cx="991035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„TAKÁCS: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Mehetünk együtt. Merre, izé...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(kedélyesen)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Merre lakunk, merre lakunk?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(dühösen):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Kicsoda? Kicsoda?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 –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(rezignáltan)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hát én.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 én azt honnan tudjam?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(dühösen):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Honnan? Mit tudom én? Azt tudni szokta – az ember.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ember? Melyik ember?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(gorombán):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 az emberek.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(Rálép Kovács lábára.)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Hu!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az?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Semmi... véletlenül... hehe... rálép... ráléptünk a lábamra...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(sápadtan a dühtől):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Kicsoda?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(Bömbölve):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Kicsoda?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(révetegen):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tudom...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TAKÁCS: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Nem?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(Pofon vágja.)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Nesze, te piszok fráter! Most tudod?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(Revolvert vesz elő.)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KOVÁCS </a:t>
            </a:r>
            <a:r>
              <a:rPr lang="hu-H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(boldogan):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Persze, hogy tudom! Te! Te! Te!…”</a:t>
            </a:r>
          </a:p>
        </p:txBody>
      </p:sp>
    </p:spTree>
    <p:extLst>
      <p:ext uri="{BB962C8B-B14F-4D97-AF65-F5344CB8AC3E}">
        <p14:creationId xmlns:p14="http://schemas.microsoft.com/office/powerpoint/2010/main" val="25832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915197" y="527260"/>
            <a:ext cx="9188669" cy="4339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Foglalja össze az alábbi interjú tartalmát!</a:t>
            </a: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van rá lehetősége, egészítse ki szakirodalomból és saját </a:t>
            </a: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(például iskolai) élményeiből vett adatokkal.</a:t>
            </a:r>
          </a:p>
          <a:p>
            <a:pPr algn="ctr"/>
            <a:endParaRPr lang="hu-H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Tegezés vagy magázás – Interjú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czél Petra </a:t>
            </a: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retorikai és kommunikációs szakértővel</a:t>
            </a:r>
          </a:p>
          <a:p>
            <a:pPr algn="ctr"/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://youtu.be/WFnuox41GCA</a:t>
            </a:r>
          </a:p>
        </p:txBody>
      </p:sp>
    </p:spTree>
    <p:extLst>
      <p:ext uri="{BB962C8B-B14F-4D97-AF65-F5344CB8AC3E}">
        <p14:creationId xmlns:p14="http://schemas.microsoft.com/office/powerpoint/2010/main" val="18368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54923" y="1133489"/>
            <a:ext cx="4763589" cy="2617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„Feláll! Szemetet összeszedi! Székeket asztalra teszi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</a:p>
          <a:p>
            <a:pPr lvl="0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Óra utáni utasítások.)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Feláll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hátra arc! Kifelé megy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(Nem testnevelési órán, hanem közismeretin hangzott el.)</a:t>
            </a:r>
          </a:p>
        </p:txBody>
      </p:sp>
      <p:sp>
        <p:nvSpPr>
          <p:cNvPr id="3" name="Téglalap 2"/>
          <p:cNvSpPr/>
          <p:nvPr/>
        </p:nvSpPr>
        <p:spPr>
          <a:xfrm>
            <a:off x="3669646" y="232601"/>
            <a:ext cx="5338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Személytelen megszólítások (E/3.)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7190831" y="1428206"/>
            <a:ext cx="397981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Utasítások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Parancsolás</a:t>
            </a:r>
          </a:p>
          <a:p>
            <a:pPr marL="265176" lvl="0" indent="-265176" defTabSz="914400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hatalom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eszköze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98" y="3547246"/>
            <a:ext cx="3905250" cy="28575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831" y="4128271"/>
            <a:ext cx="20097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9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1085609" y="788831"/>
            <a:ext cx="6688183" cy="5949779"/>
          </a:xfrm>
          <a:prstGeom prst="rect">
            <a:avLst/>
          </a:prstGeom>
        </p:spPr>
        <p:txBody>
          <a:bodyPr vert="horz" lIns="182880" tIns="91440"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„Nos, f</a:t>
            </a:r>
            <a:r>
              <a:rPr kumimoji="0" lang="hu-HU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iam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ringbe szállsz a jó jegyért?"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Sanyika, nekem ez nagyon nehéz!”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None/>
              <a:tabLst/>
              <a:defRPr/>
            </a:pPr>
            <a:r>
              <a:rPr kumimoji="0" lang="hu-HU" sz="23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(Nagyon </a:t>
            </a:r>
            <a:r>
              <a:rPr kumimoji="0" lang="hu-HU" sz="23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zavarosat</a:t>
            </a:r>
            <a:r>
              <a:rPr kumimoji="0" lang="hu-HU" sz="23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mondott a diák.)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Na, Ákoskám gyere, te már eddig is villództál,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None/>
              <a:tabLst/>
              <a:defRPr/>
            </a:pPr>
            <a:r>
              <a:rPr lang="hu-HU" sz="23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mint a szilveszter fényei!”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None/>
              <a:tabLst/>
              <a:defRPr/>
            </a:pPr>
            <a:r>
              <a:rPr lang="hu-HU" sz="23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hu-HU" sz="23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(Ákost hívja fel felelni.)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Marikám, ezt kettessel tudom honorálni.”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Na, ezzel a jeggyel szépségversenyt biztos nem nyernél.”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„Na, kérem, kihirdetem a népnek, hogy a válasz helyes volt.”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Char char=""/>
              <a:tabLst/>
              <a:defRPr/>
            </a:pPr>
            <a:r>
              <a:rPr lang="hu-HU" sz="2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hu-HU" sz="23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... őt később felakasztották, ahogy ez elő szokott fordulni.”</a:t>
            </a:r>
          </a:p>
        </p:txBody>
      </p:sp>
      <p:sp>
        <p:nvSpPr>
          <p:cNvPr id="3" name="Téglalap 2"/>
          <p:cNvSpPr/>
          <p:nvPr/>
        </p:nvSpPr>
        <p:spPr>
          <a:xfrm>
            <a:off x="4872122" y="276144"/>
            <a:ext cx="2336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humor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792" y="870857"/>
            <a:ext cx="4305384" cy="24110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578" y="3565524"/>
            <a:ext cx="3340146" cy="254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24001" y="348344"/>
            <a:ext cx="5225143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Irónia a pedagógiai kommunikációban</a:t>
            </a:r>
          </a:p>
          <a:p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hangvétele sokszor </a:t>
            </a:r>
            <a:r>
              <a:rPr lang="hu-H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ironikus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irónia irodalmi eszköz, amellyel embereket, dolgokat értékelünk, látszólag dicsérünk, </a:t>
            </a:r>
            <a:r>
              <a:rPr lang="hu-H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valójában épp az értéktelenséget hangsúlyozzuk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gyakori irónia mögött </a:t>
            </a: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tanári személyiség </a:t>
            </a:r>
            <a:r>
              <a:rPr lang="hu-H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bizonytalanság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</a:t>
            </a: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önértékelési 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labilitás állhat. </a:t>
            </a:r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tanárok az eredményes, jó tanulóval szemben </a:t>
            </a:r>
            <a:r>
              <a:rPr lang="hu-H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ironikusak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csak az amúgy is kudarcokkal küszködőkkel.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499" y="1567543"/>
            <a:ext cx="4964490" cy="3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5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85851" y="1419497"/>
            <a:ext cx="27780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közlés:</a:t>
            </a: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„Csak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azt akartad ezzel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mondani, hogy...?”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rosszul válaszolt.)</a:t>
            </a:r>
          </a:p>
        </p:txBody>
      </p:sp>
      <p:sp>
        <p:nvSpPr>
          <p:cNvPr id="3" name="Téglalap 2"/>
          <p:cNvSpPr/>
          <p:nvPr/>
        </p:nvSpPr>
        <p:spPr>
          <a:xfrm>
            <a:off x="5582196" y="1419497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Reflexió:</a:t>
            </a:r>
          </a:p>
          <a:p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tanár pontosan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tudja, hogy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 azt mondja, amit tud, vagyis válasza a tudásának hiányosságára mutat rá. </a:t>
            </a: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tanárnak közölnie kellene, hogy rossz a diák elgondolása, és/vagy segítő kérdéseket kellene föltennie, hogy maga jöjjön erre rá.</a:t>
            </a:r>
          </a:p>
        </p:txBody>
      </p:sp>
      <p:sp>
        <p:nvSpPr>
          <p:cNvPr id="4" name="Téglalap 3"/>
          <p:cNvSpPr/>
          <p:nvPr/>
        </p:nvSpPr>
        <p:spPr>
          <a:xfrm>
            <a:off x="2838994" y="20136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Példák az iróniára 1.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4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98765" y="1193073"/>
            <a:ext cx="3004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közlés:</a:t>
            </a:r>
          </a:p>
          <a:p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„Jaj,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jó... Ezt végre, még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Piroska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tudja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...!”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(=A </a:t>
            </a:r>
            <a:r>
              <a:rPr lang="hu-H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leggyengébb tanuló is tud </a:t>
            </a:r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válaszolni.)</a:t>
            </a:r>
            <a:endParaRPr lang="hu-HU" sz="24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599612" y="1193073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Direkt és indirekt konfliktusa:</a:t>
            </a:r>
          </a:p>
          <a:p>
            <a:endParaRPr lang="hu-HU" sz="12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Látszólag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dicséret, de valójában megalázás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437338"/>
            <a:ext cx="4072318" cy="4072318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4403993" y="335837"/>
            <a:ext cx="3464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Példák az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iróniára 2.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864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11679" y="1182998"/>
            <a:ext cx="26909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közlés:</a:t>
            </a:r>
          </a:p>
          <a:p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Szabad tudnom, mivel szórakozol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...?”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(Kontextus</a:t>
            </a:r>
            <a:r>
              <a:rPr lang="hu-H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tanuló hosszan old meg egy egyszerű feladatot</a:t>
            </a:r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hu-HU" sz="24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470926" y="996590"/>
            <a:ext cx="5582194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Indirekt üzenet:</a:t>
            </a:r>
          </a:p>
          <a:p>
            <a:pPr lvl="0" defTabSz="914400">
              <a:spcBef>
                <a:spcPts val="250"/>
              </a:spcBef>
              <a:buClr>
                <a:srgbClr val="F07F09"/>
              </a:buClr>
              <a:buSzPct val="80000"/>
            </a:pPr>
            <a:endParaRPr lang="hu-HU" sz="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türelmetlen.</a:t>
            </a:r>
          </a:p>
          <a:p>
            <a:pPr lvl="0" algn="ctr" defTabSz="91440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segíti a feladat megoldását, hanem inkább szégyent kelt.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891158"/>
            <a:ext cx="4941646" cy="3709477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4477339" y="317740"/>
            <a:ext cx="3464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Példák az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iróniára 3.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351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98469" y="1245326"/>
            <a:ext cx="10006148" cy="3722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„Na, ha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már annyira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tudjátok,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írunk belőle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következő órán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</a:p>
          <a:p>
            <a:pPr algn="just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osztálynak egyáltalán nem megy az anyag, és lármáznak.)</a:t>
            </a:r>
          </a:p>
          <a:p>
            <a:pPr algn="just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„Nos,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bajod van, Marcikám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pPr algn="just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Semmi baj sincs, csak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diák épp nem figyel...)</a:t>
            </a:r>
            <a:endParaRPr lang="hu-HU" sz="24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„Ne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szövegeljen... ne jajgasson... ne legyen szülési fájdalma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just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akadozva felel, az osztály lármázik.)</a:t>
            </a:r>
          </a:p>
          <a:p>
            <a:pPr algn="just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„Fiacskáim,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elmondanátok, hogy mit csináltok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 ott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hátul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tanulók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figyelnek,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tudják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választ a tanári kérdésre.)</a:t>
            </a:r>
            <a:endParaRPr lang="hu-HU" sz="24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714562" y="267434"/>
            <a:ext cx="50241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irónia a fegyelmezés eszköze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875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20388" y="1332412"/>
            <a:ext cx="3222171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„Emberek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nem két »l« a milliárd szó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Tévedésből rosszul írta </a:t>
            </a:r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 </a:t>
            </a:r>
            <a:r>
              <a:rPr lang="hu-H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szót a </a:t>
            </a:r>
            <a:r>
              <a:rPr lang="hu-HU" sz="24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a táblára.)</a:t>
            </a:r>
            <a:endParaRPr lang="hu-HU" sz="24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„Szóljatok ám,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hülyeséget beszélek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242559" y="310979"/>
            <a:ext cx="2594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önirónia</a:t>
            </a:r>
            <a:endParaRPr lang="hu-HU" dirty="0"/>
          </a:p>
        </p:txBody>
      </p:sp>
      <p:pic>
        <p:nvPicPr>
          <p:cNvPr id="4" name="Tartalom hely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01" y="1332412"/>
            <a:ext cx="4119390" cy="32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2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51" y="561048"/>
            <a:ext cx="5822224" cy="536657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8591438" y="1954420"/>
            <a:ext cx="274712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értékelne egy ilyen párbeszédet a tanár-diák kommunikáció szempontjából?</a:t>
            </a:r>
            <a:endParaRPr lang="hu-H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84367" y="1280160"/>
            <a:ext cx="1045028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Kounin</a:t>
            </a:r>
            <a:r>
              <a:rPr kumimoji="0" lang="hu-HU" sz="2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1970-ben 80 általános iskolai osztályt vizsgált. Eszerint: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jól fegyelmező tanár: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Jól előkészítette 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az órák menetét, az órák </a:t>
            </a: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élénkek 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voltak, a tanulók figyelmét ébren tartotta ez, valamint az, hogy a tanár érdekes kérdéseket tett fel. Az egyéni feladatoknál </a:t>
            </a: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figyelembe vette az egyéni képességeket 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és szükségleteket. </a:t>
            </a: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Folytonosan figyelt 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az osztályra, ha szükségessé vált, időben és hatékonyan közbeavatkozott.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rosszul fegyelmező tanár: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Rosszul időzítette 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rendbontásra történt reagálást; nem mindig tudta, kik voltak az igazán fegyelmezetlenek, másokat is figyelmeztetett; gyakran </a:t>
            </a: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túlreagálta a helyzetet</a:t>
            </a: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kiabáltak, hisztérikussá vált, pedig a helyzet higgadtságot követelt volna…													</a:t>
            </a: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kumimoji="0" lang="hu-HU" sz="20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67.)  </a:t>
            </a:r>
            <a:endParaRPr kumimoji="0" lang="hu-HU" sz="20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776549" y="104503"/>
            <a:ext cx="91265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fegyelmezés mint a pedagógus kommunikációját meghatározó egyik tényező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3938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0893" y="310686"/>
            <a:ext cx="1017494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Feladatok: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2400" b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Képzelje el, mi válthatta ki az 1. képen látható pedagógus reakcióját. Mit mond vajon a tanár, és mit mondanak a diákok?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2400" b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 lehet a gond a 2. képen? Hogyan tudná a pedagógus rendezni ezt a helyzetet?</a:t>
            </a:r>
            <a:endParaRPr kumimoji="0" lang="hu-HU" sz="1800" b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11" y="2680495"/>
            <a:ext cx="6087048" cy="375875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530" y="2287027"/>
            <a:ext cx="5458767" cy="41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23724" y="441230"/>
            <a:ext cx="8710801" cy="63863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3 stílusa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2924" y="1665599"/>
            <a:ext cx="7772400" cy="3404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157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0457" y="322218"/>
            <a:ext cx="965780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agresszív kommunikáció/kommunikáló jellemzői</a:t>
            </a:r>
          </a:p>
          <a:p>
            <a:pPr lvl="0" defTabSz="914400">
              <a:spcBef>
                <a:spcPts val="580"/>
              </a:spcBef>
              <a:buClr>
                <a:srgbClr val="D34817"/>
              </a:buClr>
              <a:buSzPct val="85000"/>
            </a:pPr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Ő a nyertes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az ő véleménye, megoldása, szükségletei számítanak,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 tud állni magáért, 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másokat rossz színben tüntet fel magához képest, 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iróniát és szarkazmust használ, 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rendkívül manipulatív, 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gyakran fenyeget, lekicsinyel, megaláz, kigúnyol, kicsúfol másokat,</a:t>
            </a:r>
          </a:p>
          <a:p>
            <a:pPr marL="274320" lvl="0" indent="-274320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„mindig igazam” van típus, mindenki ellenség, akit le kell győzni.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5" y="4511202"/>
            <a:ext cx="788160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62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 txBox="1">
            <a:spLocks/>
          </p:cNvSpPr>
          <p:nvPr/>
        </p:nvSpPr>
        <p:spPr>
          <a:xfrm>
            <a:off x="2272937" y="1236617"/>
            <a:ext cx="8682446" cy="2438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„Hogy lehet valaki olyan ostoba, hogy még ezt sem érti meg?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Tudom, hogy neked ez magas, de hidd el, ez így jó és kész!”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„Vagy megszoksz, vagy megszöksz!”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Kiabál és lehord valakit, ha valami nem úgy történt, ahogy ő várta.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Másokat hibáztat, ha rosszul mennek a dolgok.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3630009" y="278434"/>
            <a:ext cx="5968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Példák az a</a:t>
            </a: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gresszív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kommunikációra 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487" y="4021723"/>
            <a:ext cx="2818845" cy="201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115" y="4021723"/>
            <a:ext cx="2382173" cy="201117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071" y="4101737"/>
            <a:ext cx="3218608" cy="193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84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850964" y="281562"/>
            <a:ext cx="3126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Passzív magatartás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 txBox="1">
            <a:spLocks/>
          </p:cNvSpPr>
          <p:nvPr/>
        </p:nvSpPr>
        <p:spPr>
          <a:xfrm>
            <a:off x="1524001" y="1358536"/>
            <a:ext cx="5181600" cy="337021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lang="hu-H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hu-H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erüli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konfliktusokat,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mások kezébe adja a döntést,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sokszor hibáztat másokat a hátuk mögött,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áldozati szerep,</a:t>
            </a:r>
          </a:p>
          <a:p>
            <a:pPr lvl="0" defTabSz="914400">
              <a:buClr>
                <a:srgbClr val="D34817"/>
              </a:buClr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nem őszinte</a:t>
            </a:r>
            <a:r>
              <a:rPr lang="hu-H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árt </a:t>
            </a: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magának,</a:t>
            </a: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vesztes pozíció.</a:t>
            </a: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278" y="2255519"/>
            <a:ext cx="2884464" cy="1919480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2281646" y="5096445"/>
            <a:ext cx="8264812" cy="1464702"/>
          </a:xfrm>
          <a:prstGeom prst="rect">
            <a:avLst/>
          </a:prstGeom>
          <a:solidFill>
            <a:srgbClr val="D34817"/>
          </a:solidFill>
          <a:ln w="12700" cap="flat" cmpd="sng" algn="ctr">
            <a:solidFill>
              <a:srgbClr val="D3481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„</a:t>
            </a:r>
            <a:r>
              <a:rPr kumimoji="0" lang="hu-H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passzív viselkedésű ember céljait ritkábban éri el, kevesebb a sikerélménye. Mások gyakran kérnek olyasmit tőle, ami meghaladja kapacitását, túlterhelődik, valamint benne maradhat számára egészségtelen kapcsolatokban.”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953" y="1585503"/>
            <a:ext cx="2095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43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878182" y="330925"/>
            <a:ext cx="77506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Példák a passzív kommunikációra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 txBox="1">
            <a:spLocks/>
          </p:cNvSpPr>
          <p:nvPr/>
        </p:nvSpPr>
        <p:spPr>
          <a:xfrm>
            <a:off x="2072640" y="1349828"/>
            <a:ext cx="9361714" cy="44870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Halkan, magában MOTYOGVA teszi a megjegyzéseket, ahelyett, hogy felszólalna.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MEGSÉRTŐDIK a párjára, és büntetésül nem szól hozzá, de nem mondja el, hogy mi a baja.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munkatárs nem csinált meg valamit, amit kért, de ő megcsinálja, amit a munkatárs kér, és magában azon gondolkozik, hogy ŐT NEM VESZIK KOMOLYAN.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munkatárs nem csinált meg valamit, amit kért, ezért Ő DIREKT ROSSZUL CSINÁL meg valamit, amit később a munkatárs kér tőle.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365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403" y="4721283"/>
            <a:ext cx="3417627" cy="1962826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654629" y="766354"/>
            <a:ext cx="952717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Asszertív = jogot  formálni  valamire,  </a:t>
            </a:r>
            <a:endParaRPr lang="hu-H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kijelenteni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fenntartani, megerősíteni.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rőszakmentes kommunikáció; </a:t>
            </a:r>
            <a:endParaRPr lang="hu-H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kommunikáló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egy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adott érzelmi konfliktusban képes megvédeni magát, </a:t>
            </a:r>
            <a:endParaRPr lang="hu-H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megóvni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én-határait,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másik fél szükségleteit is tiszteletben tartja, 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empátiával, kifejezett  indulat  nélkül  képes  reagálni,  mégis  határozott  marad. </a:t>
            </a:r>
          </a:p>
        </p:txBody>
      </p:sp>
      <p:sp>
        <p:nvSpPr>
          <p:cNvPr id="4" name="Téglalap 3"/>
          <p:cNvSpPr/>
          <p:nvPr/>
        </p:nvSpPr>
        <p:spPr>
          <a:xfrm>
            <a:off x="4039075" y="125318"/>
            <a:ext cx="39853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Asszertív kommunikáció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1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26377" y="1175905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asszertív kommunikáció egyik eleme a saját magunkért való kiállás, az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önérvényesítés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magunkért való kiállás akkor lesz a leghatékonyabb, ha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ÉN-ÜZENETEK 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formájában történik, azaz saját magammal kapcsolatban fogalmazom meg, hogy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szerintem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 a probléma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rám 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milyen hatással van/volt/lesz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lehetne rá egy megoldás.</a:t>
            </a:r>
          </a:p>
        </p:txBody>
      </p:sp>
      <p:sp>
        <p:nvSpPr>
          <p:cNvPr id="3" name="Téglalap 2"/>
          <p:cNvSpPr/>
          <p:nvPr/>
        </p:nvSpPr>
        <p:spPr>
          <a:xfrm>
            <a:off x="3126377" y="34808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>
              <a:defRPr/>
            </a:pPr>
            <a:r>
              <a:rPr lang="hu-HU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Asszertivitás</a:t>
            </a:r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kommunikációban</a:t>
            </a:r>
            <a:endParaRPr lang="hu-HU" sz="2800" b="1" kern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63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93669" y="879566"/>
            <a:ext cx="557348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</a:t>
            </a: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szándék, a cél határozott megfogalmazása,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érzések, az álláspont 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nyílt kifejezése,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egyenes, világos állítások,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tárgyszerű </a:t>
            </a: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szavak, kifejezések használata,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kertelés, </a:t>
            </a: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mellébeszélés,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másik fél álláspontjának megismerése,</a:t>
            </a:r>
          </a:p>
          <a:p>
            <a:pPr marL="274320" lvl="0" indent="-274320" algn="ctr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artózkodás a velünk kommunikáló minősítésétől.</a:t>
            </a:r>
            <a:endParaRPr lang="hu-H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288869" y="130631"/>
            <a:ext cx="9701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Asszertivitás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 verbális kommunikációban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155" y="2342605"/>
            <a:ext cx="4628128" cy="197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58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381" y="783771"/>
            <a:ext cx="7429500" cy="466344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970355" y="5952699"/>
            <a:ext cx="72458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ábra forrása: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://forlong.hu/asszertiv-kommunikacios-trening/</a:t>
            </a:r>
          </a:p>
        </p:txBody>
      </p:sp>
    </p:spTree>
    <p:extLst>
      <p:ext uri="{BB962C8B-B14F-4D97-AF65-F5344CB8AC3E}">
        <p14:creationId xmlns:p14="http://schemas.microsoft.com/office/powerpoint/2010/main" val="3093602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744" y="577079"/>
            <a:ext cx="6543675" cy="5076825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071155" y="6095999"/>
            <a:ext cx="104589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ábra forrása: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://stresszdoktor.hu/blog/Az-onerdekervenyesites-alapszabalyai.html</a:t>
            </a:r>
          </a:p>
        </p:txBody>
      </p:sp>
    </p:spTree>
    <p:extLst>
      <p:ext uri="{BB962C8B-B14F-4D97-AF65-F5344CB8AC3E}">
        <p14:creationId xmlns:p14="http://schemas.microsoft.com/office/powerpoint/2010/main" val="728903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2286000" y="905692"/>
            <a:ext cx="9148354" cy="5277395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9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Válasszunk egy szerepet, és mutassuk be, pedagógusként hogyan reagálnánk az alábbi helyzetekre!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lang="hu-HU" sz="80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„Szerepek”: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hu-HU" sz="4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0040" marR="0" lvl="1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9B2D1F"/>
              </a:buClr>
              <a:buSzPct val="85000"/>
              <a:buNone/>
              <a:tabLst/>
              <a:defRPr/>
            </a:pPr>
            <a:r>
              <a:rPr kumimoji="0" lang="hu-HU" sz="80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A.) Agresszív tanár</a:t>
            </a:r>
          </a:p>
          <a:p>
            <a:pPr marL="320040" marR="0" lvl="1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9B2D1F"/>
              </a:buClr>
              <a:buSzPct val="85000"/>
              <a:buNone/>
              <a:tabLst/>
              <a:defRPr/>
            </a:pPr>
            <a:r>
              <a:rPr kumimoji="0" lang="hu-HU" sz="80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B.) Passzív tanár</a:t>
            </a:r>
          </a:p>
          <a:p>
            <a:pPr marL="320040" lvl="1" indent="0" algn="ctr" defTabSz="914400">
              <a:buClr>
                <a:srgbClr val="9B2D1F"/>
              </a:buClr>
              <a:buNone/>
            </a:pPr>
            <a:r>
              <a:rPr lang="hu-HU" sz="80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C.) </a:t>
            </a:r>
            <a:r>
              <a:rPr lang="hu-HU" sz="8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Asszertív tanár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None/>
              <a:tabLst/>
              <a:defRPr/>
            </a:pPr>
            <a:endParaRPr kumimoji="0" lang="hu-HU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None/>
              <a:tabLst/>
              <a:defRPr/>
            </a:pPr>
            <a:r>
              <a:rPr kumimoji="0" lang="hu-HU" sz="8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Helyzetek: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None/>
              <a:tabLst/>
              <a:defRPr/>
            </a:pPr>
            <a:endParaRPr kumimoji="0" lang="hu-HU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Egy diák nem akar részt venni az osztálykiránduláson.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Lopás történt az osztályban. Kiderült, hogy ki okozta.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3. b osztályban Pistike eltörte Zolika telefonját.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Panni miniszoknyában, kivágott dekoltázzsal jelenik meg a</a:t>
            </a:r>
            <a:r>
              <a:rPr kumimoji="0" lang="hu-HU" sz="8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közép</a:t>
            </a: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iskolában.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Ábel minden reggel elkésik.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lang="hu-HU" sz="80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</a:t>
            </a:r>
            <a:r>
              <a:rPr kumimoji="0" lang="hu-HU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sztálykiránduláson</a:t>
            </a: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Magdi és Peti együtt aludtak.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lang="hu-HU" sz="80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</a:t>
            </a:r>
            <a:r>
              <a:rPr kumimoji="0" lang="hu-HU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sztálykiránduláson</a:t>
            </a:r>
            <a:r>
              <a:rPr kumimoji="0" lang="hu-HU" sz="8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Bandi részeg lett.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6129047" y="269652"/>
            <a:ext cx="1462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Feladat:</a:t>
            </a:r>
            <a:endParaRPr kumimoji="0" lang="hu-HU" sz="28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65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1741715" y="1436914"/>
            <a:ext cx="9579428" cy="440000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erpetua"/>
                <a:ea typeface="+mn-ea"/>
                <a:cs typeface="+mn-cs"/>
              </a:rPr>
              <a:t>    </a:t>
            </a: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Probléma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Hatás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Megoldás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hu-HU" sz="26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Egy példa: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Szituáció: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Anyukád felhív, hogy most azonnal menj át hozzá, mert holnap el akarja vinni a felesleges </a:t>
            </a:r>
            <a:r>
              <a:rPr kumimoji="0" lang="hu-H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holmijait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az adománybolt szombati kiárusítására, és segíteni kellene pakolni, válogatni. Te azt tervezted, hogy ma pihenéssel töltöd a délutánt, olvasol és veszel egy forró fürdőt, mert nagyon fárasztó heted volt. Ezen a terveden most nem is változtatnál.</a:t>
            </a: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904056" y="314441"/>
            <a:ext cx="3733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h</a:t>
            </a: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áromlépéses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modell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96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2595154" y="1134292"/>
            <a:ext cx="7772400" cy="45720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PROBLÉMA: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Megértem, édesanyám, hogy segítségre van szükséged, és mihamarabb szeretnél megszabadulni a holmiktól.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ÉN-ÜZENET: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Ugyanakkor én ma pihenni szeretnék, mert nagyon elfáradtam a heti munkában. Nagyon</a:t>
            </a:r>
            <a:r>
              <a:rPr kumimoji="0" lang="hu-HU" sz="2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ajnálom, hogy ma nem tudok segíteni.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MEGOLDÁS/AJÁNLATTÉTEL: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Jó lenne, ha holnap reggel néznénk át a dolgokat? Átjövök jó korán, reggelizzünk együtt, aztán pakolászunk és válogatunk.</a:t>
            </a: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180884" y="288314"/>
            <a:ext cx="4600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Asszertív problémamegoldás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13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35430" y="162461"/>
            <a:ext cx="11515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gátak, közléssorompók a tanár-diák kommunikációban 1.</a:t>
            </a:r>
            <a:endParaRPr lang="hu-H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96982" y="931817"/>
            <a:ext cx="110541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Típusok (1)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Parancsolás, utasítás, irányítás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Ne keress több kifogást, oldd meg a feladatot!)</a:t>
            </a:r>
          </a:p>
          <a:p>
            <a:pPr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Figyelmeztetés, fenyegetés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Ha le akarsz vizsgázni, jobb lenne elkezdeni a tanulást!)</a:t>
            </a:r>
          </a:p>
          <a:p>
            <a:pPr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Prédikálás, megleckéztetés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A te dolgod az, hogy figyelj, a családi problémákat ne hozd be az órára!)</a:t>
            </a:r>
          </a:p>
          <a:p>
            <a:pPr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Tanácsok, javaslatok, megoldások ajánlása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Ha készítenél egy jó időbeosztást, meg tudnád ezt tanulni a dolgozatírásig.)</a:t>
            </a:r>
          </a:p>
          <a:p>
            <a:pPr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Kioktatás, logikus érvelés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Ne felejtsd el, már csak két napod maradt az esszé beadásáig!)</a:t>
            </a:r>
          </a:p>
          <a:p>
            <a:pPr algn="just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Bírálat, kritizálás, helytelenítés, hibáztatás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Te egyszerűen lusta vagy, azért nem csinálod meg ezt a feladatot.)</a:t>
            </a:r>
          </a:p>
          <a:p>
            <a:pPr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Szidás, megbélyegzés, címkézés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Úgy viselkedsz, mint egy óvodás, nem úgy, mint egy nyolcadikos.)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1412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79566" y="879566"/>
            <a:ext cx="1113826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Típusok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0" algn="ctr"/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Értelmezés, elemzés, megállapítás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Te csak ki akarsz bújni a dolgozatírás alól…)</a:t>
            </a:r>
          </a:p>
          <a:p>
            <a:pPr lvl="0" algn="just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Dicséret, egyetértés, pozitív viselkedés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Tényleg nagyon ügyes vagy, biztos kitalálod, hogyan lehetne ezt megcsinálni.)</a:t>
            </a:r>
          </a:p>
          <a:p>
            <a:pPr lvl="0"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Biztatás, rokonszenv, vigasztalás, támogatás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Nem csak te vagy így ezzel, én is hasonlót éreztem, mikor nehéz feladatot kaptam /nem a diák érdekli, saját magáról beszél…/)</a:t>
            </a:r>
          </a:p>
          <a:p>
            <a:pPr lvl="0"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Kérdezgetés, vallatás, faggatózás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Hol voltál eddig? Miért nem csináltad meg ezt a példát?)</a:t>
            </a:r>
          </a:p>
          <a:p>
            <a:pPr lvl="0" algn="just"/>
            <a:endParaRPr lang="hu-HU" sz="10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Visszavonulás, kizökkentés, gúnyolódás, humorizálás </a:t>
            </a:r>
            <a:r>
              <a:rPr lang="hu-H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Beszéljünk valami kellemesebb témáról! Erre most nincs idő! Térjünk vissza később a feladatra! Csak nem bal lábbal keltél fel ma??)</a:t>
            </a:r>
            <a:endParaRPr lang="hu-HU" sz="22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70263" y="95795"/>
            <a:ext cx="11547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A53010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gátak, közléssorompók a tanár-diák </a:t>
            </a:r>
            <a:r>
              <a:rPr lang="hu-HU" sz="2800" b="1" dirty="0" smtClean="0">
                <a:solidFill>
                  <a:srgbClr val="A53010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kommunikációban 2. 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4185230" y="5633655"/>
            <a:ext cx="3664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</a:t>
            </a:r>
            <a:r>
              <a:rPr lang="hu-HU" sz="2000" i="1" kern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73.)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4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646" y="1869203"/>
            <a:ext cx="4581220" cy="485963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63" y="557349"/>
            <a:ext cx="5007897" cy="270033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561" y="3361509"/>
            <a:ext cx="2164713" cy="336733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6474019" y="234621"/>
            <a:ext cx="46341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kommunikációs gátakat fedezhetünk fel az alábbi, </a:t>
            </a:r>
          </a:p>
          <a:p>
            <a:pPr algn="ctr"/>
            <a:r>
              <a:rPr lang="hu-HU" sz="2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ókori sumer szövegben?</a:t>
            </a:r>
            <a:endParaRPr lang="hu-HU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5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52206" y="521065"/>
            <a:ext cx="6096000" cy="32624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Gondolkodjon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azon, hogy milyen kommunikációs gátakkal találkozott tanárként, illetve tanulóként az iskolában.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</a:t>
            </a:r>
            <a:r>
              <a:rPr lang="hu-H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hatással voltak ezek a kommunikációs gátak a tanár-diák kapcsolatra? </a:t>
            </a:r>
          </a:p>
        </p:txBody>
      </p:sp>
    </p:spTree>
    <p:extLst>
      <p:ext uri="{BB962C8B-B14F-4D97-AF65-F5344CB8AC3E}">
        <p14:creationId xmlns:p14="http://schemas.microsoft.com/office/powerpoint/2010/main" val="286054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/>
          </p:cNvSpPr>
          <p:nvPr/>
        </p:nvSpPr>
        <p:spPr>
          <a:xfrm>
            <a:off x="1689463" y="139338"/>
            <a:ext cx="10249989" cy="572906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kommunikációt megkönnyítő technikák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 txBox="1">
            <a:spLocks/>
          </p:cNvSpPr>
          <p:nvPr/>
        </p:nvSpPr>
        <p:spPr>
          <a:xfrm>
            <a:off x="2412274" y="838199"/>
            <a:ext cx="7998823" cy="5301343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6646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AutoNum type="arabicPeriod"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Passzív hallgatás/csend</a:t>
            </a:r>
          </a:p>
          <a:p>
            <a:pPr marL="596646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AutoNum type="arabicPeriod"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Megerősítő reagálás Értem.“, „Érdekes.“, </a:t>
            </a:r>
          </a:p>
          <a:p>
            <a:pPr marL="596646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AutoNum type="arabicPeriod"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„Ajtónyitó” kérdések, beszélgetésindító</a:t>
            </a:r>
          </a:p>
          <a:p>
            <a:pPr marL="596646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AutoNum type="arabicPeriod"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Aktív hallgatás</a:t>
            </a:r>
          </a:p>
          <a:p>
            <a:pPr marL="356616" marR="0" lvl="1" indent="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9B2D1F"/>
              </a:buClr>
              <a:buSzPct val="85000"/>
              <a:buFont typeface="Wingdings 2"/>
              <a:buNone/>
              <a:tabLst/>
              <a:defRPr/>
            </a:pPr>
            <a:endParaRPr kumimoji="0" lang="hu-HU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Például: 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„Tényleg?“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„Ne  mondd!“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„Érdekelne,  mit  gondolsz!“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 Aha.“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“Mesélj  erről!“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hu-HU" sz="2400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“Ez  úgy hangzik,   mintha   neked   nagyon   fontos   lenne…“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182653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492781" y="683110"/>
            <a:ext cx="5471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Nézze meg az alábbi szituációs játék alap-konfliktusának kétféle megoldását.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Hogyan foglalná össze a pedagógus és a diák kommunikációinak főbb jellemzőit az 1. és a 2. részben?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://youtu.be/IZ5jEUenKwE</a:t>
            </a:r>
          </a:p>
        </p:txBody>
      </p:sp>
    </p:spTree>
    <p:extLst>
      <p:ext uri="{BB962C8B-B14F-4D97-AF65-F5344CB8AC3E}">
        <p14:creationId xmlns:p14="http://schemas.microsoft.com/office/powerpoint/2010/main" val="351622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10789" y="156755"/>
            <a:ext cx="103719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GORDON-MÓDSZER</a:t>
            </a:r>
            <a:b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hatékony kommunikáció elősegítésére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802674" y="1733005"/>
            <a:ext cx="502484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 Gordon,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amerikai 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pszichológus (1918-2020) módszere.</a:t>
            </a:r>
            <a:endParaRPr lang="hu-H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just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CÉL: a kommunikáció javítása és a konfliktusok eredményes 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kezelése.</a:t>
            </a:r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just" defTabSz="91440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HOGYAN?</a:t>
            </a:r>
          </a:p>
          <a:p>
            <a:pPr marL="548640" lvl="1" indent="-228600" algn="just" defTabSz="914400">
              <a:spcBef>
                <a:spcPts val="370"/>
              </a:spcBef>
              <a:buClr>
                <a:srgbClr val="9B2D1F"/>
              </a:buClr>
              <a:buSzPct val="85000"/>
              <a:buFont typeface="Wingdings 2"/>
              <a:buChar char="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elfogadás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nyelve</a:t>
            </a:r>
          </a:p>
          <a:p>
            <a:pPr marL="548640" lvl="1" indent="-228600" algn="just" defTabSz="914400">
              <a:spcBef>
                <a:spcPts val="370"/>
              </a:spcBef>
              <a:buClr>
                <a:srgbClr val="9B2D1F"/>
              </a:buClr>
              <a:buSzPct val="85000"/>
              <a:buFont typeface="Wingdings 2"/>
              <a:buChar char="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értő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figyelem</a:t>
            </a:r>
          </a:p>
          <a:p>
            <a:pPr marL="548640" lvl="1" indent="-228600" algn="just" defTabSz="914400">
              <a:spcBef>
                <a:spcPts val="370"/>
              </a:spcBef>
              <a:buClr>
                <a:srgbClr val="9B2D1F"/>
              </a:buClr>
              <a:buSzPct val="85000"/>
              <a:buFont typeface="Wingdings 2"/>
              <a:buChar char="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„én-üzenetek“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segítségével.</a:t>
            </a:r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513" y="1380311"/>
            <a:ext cx="2913017" cy="435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727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02" y="1130528"/>
            <a:ext cx="3063326" cy="429808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7907382" y="278675"/>
            <a:ext cx="3213463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Kisfilm a Gordon-módszerről: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https://youtu.be/5ZMYBfOfDE4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072" y="1107869"/>
            <a:ext cx="3143250" cy="43434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345" y="2368867"/>
            <a:ext cx="32385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71164" y="1134636"/>
            <a:ext cx="6096000" cy="36656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üzenetet, a másik fél gondolatait, érzéseit </a:t>
            </a: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SAJÁT SZAVAINKBA </a:t>
            </a: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foglaljuk,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ÖSSZEFOGLALÓ</a:t>
            </a: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módon,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KIJELENTŐ</a:t>
            </a: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mondatban visszajelezzük a „feladónak“,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így az illető azt elfogadhatja vagy </a:t>
            </a:r>
            <a:r>
              <a:rPr kumimoji="0" lang="hu-HU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pontosíthatja</a:t>
            </a:r>
            <a:r>
              <a:rPr kumimoji="0" lang="hu-H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églalap 2"/>
          <p:cNvSpPr/>
          <p:nvPr/>
        </p:nvSpPr>
        <p:spPr>
          <a:xfrm>
            <a:off x="4771680" y="298632"/>
            <a:ext cx="2694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értő figyelem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33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603863" y="696686"/>
            <a:ext cx="7959632" cy="5233851"/>
          </a:xfrm>
          <a:prstGeom prst="rect">
            <a:avLst/>
          </a:prstGeom>
          <a:solidFill>
            <a:srgbClr val="D34817"/>
          </a:solidFill>
          <a:ln w="12700" cap="flat" cmpd="sng" algn="ctr">
            <a:solidFill>
              <a:srgbClr val="D3481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Diák:Otthon felejtettem a matekcuccomat.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Tanár: Hm, bajban vagy.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Diák: Igen, kellene a példatár, és a házi feladat is benne van.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Tanár:Azon tűnődöm, hogy most milyen megoldást találhatnánk.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Diák: Felhívhatnám anyut, hogy hozza be, de nem biztos, hogy van rá ideje.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Tanár:Ez akkor nem jó megoldás.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Diák: Az iskolakönyvtárból kivehetném a tankönyvet, és egy papírlapra leírhatnám gyorsan a leckét, hiszen tudom a feladat megoldását.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Tanár: Úgy látszik, hogy megoldottad a problémádat.</a:t>
            </a:r>
          </a:p>
        </p:txBody>
      </p:sp>
    </p:spTree>
    <p:extLst>
      <p:ext uri="{BB962C8B-B14F-4D97-AF65-F5344CB8AC3E}">
        <p14:creationId xmlns:p14="http://schemas.microsoft.com/office/powerpoint/2010/main" val="206117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41961" y="221174"/>
            <a:ext cx="69092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Fontos meghatározni, hogy k</a:t>
            </a: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ié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probléma?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855232" y="864690"/>
            <a:ext cx="4722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diáké? A tanáré? A szülőé?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088571" y="1628503"/>
            <a:ext cx="357051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tanuló nem tudja megoldani a házi feladatot.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Adél azt gondolja, hogy csúnya.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Teri haragszik a szüleire.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Józsi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dühös a matektanárra.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Klári azt gondolja, hogy buta.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Miklós fél a kutyáktól.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Emmi utál zongoraórára járni.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Noel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fél a sötétben.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Nóri nem szeret iskolába járni.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Lőrinc fél a nagyobb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fiúktól.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tb.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8473440" y="1628503"/>
            <a:ext cx="29260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Van-e időm segíteni?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Szeretnék-e segíteni?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Hagyjam, hogy ő találja meg a megoldást?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 tudom-e fogadni a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szülői érzéseimet?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tb.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937759" y="1628503"/>
            <a:ext cx="311766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diák a padra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firkál.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diák körzővel bökdösi a szomszédját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Feláll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órán és odamegy az egyik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társához.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Elvesz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kérés nélkül valamit a tanári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asztalról.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szemeteskuka mellé dobálják a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szemetet.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Hangosan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beszélgetnek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tanári magyarázat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alatt.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Osztálykiránduláson alkoholt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fogyasztanak.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tb.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392" y="3938529"/>
            <a:ext cx="3367088" cy="252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1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5"/>
          <p:cNvSpPr txBox="1">
            <a:spLocks/>
          </p:cNvSpPr>
          <p:nvPr/>
        </p:nvSpPr>
        <p:spPr>
          <a:xfrm>
            <a:off x="2011679" y="2004060"/>
            <a:ext cx="3733800" cy="38862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diák kezdeményezi a beszélgetést.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hallgató fél.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tanácsadó.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segíteni akar.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elfogadja a diák saját megoldását.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segít a probléma megoldásában, de a diák oldja meg.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7"/>
          <p:cNvSpPr txBox="1">
            <a:spLocks/>
          </p:cNvSpPr>
          <p:nvPr/>
        </p:nvSpPr>
        <p:spPr>
          <a:xfrm>
            <a:off x="6999515" y="2004060"/>
            <a:ext cx="3733800" cy="388620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a kezdeményező fél.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a beszélő fél.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tanárnak van szüksége a segítségre.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tanárnak elégedettnek kell lennie a megoldással.</a:t>
            </a:r>
          </a:p>
          <a:p>
            <a:pPr algn="just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aktív a probléma megoldásában.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 helye 4"/>
          <p:cNvSpPr txBox="1">
            <a:spLocks/>
          </p:cNvSpPr>
          <p:nvPr/>
        </p:nvSpPr>
        <p:spPr>
          <a:xfrm>
            <a:off x="2011679" y="1108166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rmAutofit lnSpcReduction="10000"/>
          </a:bodyPr>
          <a:lstStyle>
            <a:lvl1pPr marL="0" indent="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a diáké/szülőé a probléma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 helye 6"/>
          <p:cNvSpPr txBox="1">
            <a:spLocks/>
          </p:cNvSpPr>
          <p:nvPr/>
        </p:nvSpPr>
        <p:spPr>
          <a:xfrm>
            <a:off x="6999515" y="8382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a tanáré a probléma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3878579" y="248033"/>
            <a:ext cx="4551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Milyen magatartást igényel?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122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7"/>
          <p:cNvSpPr txBox="1">
            <a:spLocks/>
          </p:cNvSpPr>
          <p:nvPr/>
        </p:nvSpPr>
        <p:spPr>
          <a:xfrm>
            <a:off x="2313431" y="1105989"/>
            <a:ext cx="9443139" cy="450538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„Ha papírokat találok szétszórva a padlón, akkor bosszankodni kezdek...”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„Ha azt látom, hogy a padra firkálsz…”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„Ha félbeszakítanak, amikor elmondom a házi feladatot…” </a:t>
            </a:r>
          </a:p>
          <a:p>
            <a:pPr marL="1737360" marR="0" lvl="7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7B70">
                  <a:shade val="75000"/>
                </a:srgbClr>
              </a:buClr>
              <a:buSzTx/>
              <a:buFontTx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1737360" marR="0" lvl="7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7B70">
                  <a:shade val="75000"/>
                </a:srgbClr>
              </a:buClr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Times New Roman" panose="02020603050405020304" pitchFamily="18" charset="0"/>
            </a:endParaRPr>
          </a:p>
          <a:p>
            <a:pPr marL="1737360" marR="0" lvl="7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7B70">
                  <a:shade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„Rendetlen vagy, és a padlóra szemetelsz…”</a:t>
            </a:r>
          </a:p>
          <a:p>
            <a:pPr marL="1737360" marR="0" lvl="7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7B70">
                  <a:shade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„Milyen neveletlen vagy, itt firkálsz nekem…!”</a:t>
            </a:r>
          </a:p>
          <a:p>
            <a:pPr marL="1737360" marR="0" lvl="7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7B70">
                  <a:shade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„Milyen kibírhatatlan vagy, Marci, folyton </a:t>
            </a:r>
            <a:r>
              <a:rPr kumimoji="0" lang="hu-H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közbeszólsz</a:t>
            </a: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…”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Balra-jobbra nyíl 2"/>
          <p:cNvSpPr/>
          <p:nvPr/>
        </p:nvSpPr>
        <p:spPr>
          <a:xfrm>
            <a:off x="2862138" y="3796980"/>
            <a:ext cx="936104" cy="360040"/>
          </a:xfrm>
          <a:prstGeom prst="leftRightArrow">
            <a:avLst/>
          </a:prstGeom>
          <a:solidFill>
            <a:srgbClr val="D16349"/>
          </a:solidFill>
          <a:ln w="11429" cap="flat" cmpd="sng" algn="ctr">
            <a:solidFill>
              <a:srgbClr val="D16349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654631" y="226423"/>
            <a:ext cx="111556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én-közlések = kijelentések és nem elemzések vagy minősítések!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53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/>
          <p:cNvSpPr txBox="1">
            <a:spLocks/>
          </p:cNvSpPr>
          <p:nvPr/>
        </p:nvSpPr>
        <p:spPr>
          <a:xfrm>
            <a:off x="2002971" y="2220686"/>
            <a:ext cx="8708572" cy="230777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A53010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A.) A barátnője/barátja ízléstelenül öltözött fel.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A53010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B.) Ön diák, és egyik osztálytársa csúfolja a többiek előtt.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A53010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C.) Egy diákja egész nap 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szomorú</a:t>
            </a: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és Ön nem tudja az okát.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A53010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7E18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D.) Egy diák panaszt tesz a jegye miatt, amit kapott.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A53010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hu-H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E.) Egy diák nem tartja be a közösen meghozott szabályt (például a mobilhasználat vonatkozásában).</a:t>
            </a:r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881051" y="261258"/>
            <a:ext cx="999744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Fogalmazza meg Én-üzenettel is, Te-üzenettel is,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mit mondana egy ilyen helyzetben!</a:t>
            </a:r>
            <a:endParaRPr kumimoji="0" lang="hu-HU" sz="2800" b="1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1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31838" y="546725"/>
            <a:ext cx="10548016" cy="4216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7E18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Nézze meg az alábbi kisfilmet, és foglalja össze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A.) Milyen kommunikációs helyzeteket figyelt meg?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B.) Hogyan és kik segítik az iskolában a kommunikációs problémák,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konfliktushelyzetek megoldását?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színvak iskola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https://youtu.be/OsG4dZwAPqY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00384" y="639567"/>
            <a:ext cx="601872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Feladat: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Nézze meg az alábbi filmet, és </a:t>
            </a:r>
            <a:r>
              <a:rPr kumimoji="0" lang="hu-H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gyűjtse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össze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hogy az 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iskolai konfliktusok kezelésének milyen 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alternatív módszerei jelennek meg benne.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Milyen 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kommunikációs eszközöket 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AA4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használtak ehhez?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https://vimeo.com/24598687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27064" y="304800"/>
            <a:ext cx="8775473" cy="12453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Pedagógusdal</a:t>
            </a:r>
          </a:p>
          <a:p>
            <a:pPr marL="0" indent="0" algn="ctr">
              <a:buNone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://youtu.be/aHiXrD-3JNk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20" y="1842816"/>
            <a:ext cx="4514850" cy="39909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116" y="1842816"/>
            <a:ext cx="53721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7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65018" y="406773"/>
            <a:ext cx="5096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és ajánlott irodalom</a:t>
            </a:r>
            <a:endParaRPr kumimoji="0" lang="hu-HU" sz="18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905692" y="1393373"/>
            <a:ext cx="10728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u-H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Horváthová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Kinga – 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Szőköl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István: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Selye János Egyetem Tanárképző Kar, Komárom, 2016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hu-H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Ildikó – Sanda István Dániel: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kommunikáció. 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Typotop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Budapest, 2016. https://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regi.tankonyvtar.hu/hu/tartalom/tamop412b2/2013-0002_tanari_kommunikacio/adatok.html</a:t>
            </a:r>
          </a:p>
          <a:p>
            <a:pPr algn="just"/>
            <a:endParaRPr lang="hu-H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Thomas  Gordon: </a:t>
            </a:r>
            <a:r>
              <a:rPr lang="hu-H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tanári hatékonyság </a:t>
            </a:r>
            <a:r>
              <a:rPr lang="hu-H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fejlesztése.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Gondolat Kiadó, Budapest, 1989.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Vörös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Anna: </a:t>
            </a:r>
            <a:r>
              <a:rPr lang="hu-H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Osztálytermi</a:t>
            </a:r>
            <a:r>
              <a:rPr lang="hu-H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kommunikáció, tanár-diák interakciók.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In: N. Kollár Katalin – Szabó Éva (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.):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pszichológiai kézikönyve 2.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Osiris Kiadó, Budapest, 2017. 376-408.</a:t>
            </a:r>
          </a:p>
        </p:txBody>
      </p:sp>
    </p:spTree>
    <p:extLst>
      <p:ext uri="{BB962C8B-B14F-4D97-AF65-F5344CB8AC3E}">
        <p14:creationId xmlns:p14="http://schemas.microsoft.com/office/powerpoint/2010/main" val="352445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4443</TotalTime>
  <Words>3290</Words>
  <Application>Microsoft Office PowerPoint</Application>
  <PresentationFormat>Szélesvásznú</PresentationFormat>
  <Paragraphs>440</Paragraphs>
  <Slides>55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55</vt:i4>
      </vt:variant>
    </vt:vector>
  </HeadingPairs>
  <TitlesOfParts>
    <vt:vector size="63" baseType="lpstr">
      <vt:lpstr>Arial</vt:lpstr>
      <vt:lpstr>Century Gothic</vt:lpstr>
      <vt:lpstr>Georgia</vt:lpstr>
      <vt:lpstr>Perpetua</vt:lpstr>
      <vt:lpstr>Times New Roman</vt:lpstr>
      <vt:lpstr>Wingdings 2</vt:lpstr>
      <vt:lpstr>Wingdings 3</vt:lpstr>
      <vt:lpstr>Szálak</vt:lpstr>
      <vt:lpstr>Az osztálytermi kommunikáció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kommunikáció 3 stílusa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Windows-felhasználó</cp:lastModifiedBy>
  <cp:revision>136</cp:revision>
  <dcterms:created xsi:type="dcterms:W3CDTF">2020-08-08T12:38:01Z</dcterms:created>
  <dcterms:modified xsi:type="dcterms:W3CDTF">2020-12-03T13:21:43Z</dcterms:modified>
</cp:coreProperties>
</file>