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10" r:id="rId3"/>
    <p:sldId id="308" r:id="rId4"/>
    <p:sldId id="257" r:id="rId5"/>
    <p:sldId id="266" r:id="rId6"/>
    <p:sldId id="259" r:id="rId7"/>
    <p:sldId id="312" r:id="rId8"/>
    <p:sldId id="313" r:id="rId9"/>
    <p:sldId id="269" r:id="rId10"/>
    <p:sldId id="267" r:id="rId11"/>
    <p:sldId id="268" r:id="rId12"/>
    <p:sldId id="276" r:id="rId13"/>
    <p:sldId id="283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279" r:id="rId23"/>
    <p:sldId id="277" r:id="rId24"/>
    <p:sldId id="278" r:id="rId25"/>
    <p:sldId id="275" r:id="rId26"/>
    <p:sldId id="274" r:id="rId27"/>
    <p:sldId id="284" r:id="rId28"/>
    <p:sldId id="285" r:id="rId29"/>
    <p:sldId id="286" r:id="rId30"/>
    <p:sldId id="295" r:id="rId31"/>
    <p:sldId id="287" r:id="rId32"/>
    <p:sldId id="288" r:id="rId33"/>
    <p:sldId id="314" r:id="rId34"/>
    <p:sldId id="289" r:id="rId35"/>
    <p:sldId id="294" r:id="rId36"/>
    <p:sldId id="292" r:id="rId37"/>
    <p:sldId id="296" r:id="rId38"/>
    <p:sldId id="305" r:id="rId39"/>
    <p:sldId id="317" r:id="rId40"/>
    <p:sldId id="306" r:id="rId41"/>
    <p:sldId id="315" r:id="rId42"/>
    <p:sldId id="316" r:id="rId43"/>
    <p:sldId id="291" r:id="rId44"/>
    <p:sldId id="261" r:id="rId45"/>
    <p:sldId id="311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uliujsag.fazekas.hu/2019/12/29/a-karikatura-olyan-humoros-vagy-gunyos-celu-kepi-abrazolas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493105" y="3278656"/>
            <a:ext cx="8561747" cy="1149532"/>
          </a:xfrm>
        </p:spPr>
        <p:txBody>
          <a:bodyPr>
            <a:normAutofit fontScale="90000"/>
          </a:bodyPr>
          <a:lstStyle/>
          <a:p>
            <a:pPr algn="ctr"/>
            <a:r>
              <a:rPr lang="hu-H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jellemzői </a:t>
            </a:r>
            <a:br>
              <a:rPr lang="hu-H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színterek és a módszerek tükrében</a:t>
            </a:r>
            <a:endParaRPr lang="hu-HU" sz="4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536647" y="4727153"/>
            <a:ext cx="8518205" cy="532824"/>
          </a:xfrm>
        </p:spPr>
        <p:txBody>
          <a:bodyPr>
            <a:noAutofit/>
          </a:bodyPr>
          <a:lstStyle/>
          <a:p>
            <a:pPr algn="ctr"/>
            <a:r>
              <a:rPr lang="hu-H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Kéri </a:t>
            </a:r>
            <a:r>
              <a:rPr lang="hu-HU" sz="28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katalin</a:t>
            </a:r>
            <a:endParaRPr lang="hu-HU" sz="2800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493105" y="435859"/>
            <a:ext cx="8009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kommunikáció </a:t>
            </a:r>
            <a:r>
              <a:rPr lang="hu-H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hu-H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diasor</a:t>
            </a:r>
          </a:p>
          <a:p>
            <a:pPr algn="ctr"/>
            <a:r>
              <a:rPr lang="hu-H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2020/21-es tanév, őszi szemeszter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465" y="1379507"/>
            <a:ext cx="2867025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0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20550" y="762000"/>
            <a:ext cx="1017220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Figyelje meg, hogy az alábbi videóklippben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milyen </a:t>
            </a: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nevelési-oktatási terek</a:t>
            </a: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milyen, a </a:t>
            </a: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tanuláshoz használt eszközök </a:t>
            </a: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jelennek meg!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Iskolás leszek!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kumimoji="0" lang="hu-H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://youtu.be/geT2tVGd9PM</a:t>
            </a:r>
          </a:p>
        </p:txBody>
      </p:sp>
    </p:spTree>
    <p:extLst>
      <p:ext uri="{BB962C8B-B14F-4D97-AF65-F5344CB8AC3E}">
        <p14:creationId xmlns:p14="http://schemas.microsoft.com/office/powerpoint/2010/main" val="306043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311881" y="215184"/>
            <a:ext cx="59339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800" b="1" dirty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 színterei</a:t>
            </a:r>
            <a:endParaRPr lang="hu-HU" sz="2800" dirty="0">
              <a:solidFill>
                <a:prstClr val="black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419499" y="808072"/>
            <a:ext cx="103632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hu-HU" sz="23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 színtere:</a:t>
            </a:r>
            <a:r>
              <a:rPr lang="hu-HU" sz="23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az oktatási intézmény, </a:t>
            </a:r>
            <a:endParaRPr lang="hu-HU" sz="2300" b="1" kern="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hu-HU" sz="23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 </a:t>
            </a:r>
            <a:r>
              <a:rPr lang="hu-HU" sz="23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</a:t>
            </a:r>
            <a:r>
              <a:rPr lang="hu-HU" sz="23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összetett kommunikációs színtér</a:t>
            </a:r>
            <a:r>
              <a:rPr lang="hu-HU" sz="2300" b="1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300" b="1" i="1" kern="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hu-HU" sz="2300" b="1" i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300" b="1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csoportszobák, osztálytermek, folyosók, aula, tornaterem, udvar, tanári szoba, könyvtár, ebédlő stb.)</a:t>
            </a:r>
            <a:endParaRPr lang="hu-HU" dirty="0">
              <a:solidFill>
                <a:srgbClr val="00B050"/>
              </a:solidFill>
              <a:latin typeface="Century Gothic" panose="020B0502020202020204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42" y="2649362"/>
            <a:ext cx="5493577" cy="368911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788" y="2649361"/>
            <a:ext cx="4944177" cy="368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3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282726" y="248829"/>
            <a:ext cx="59339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pedagógiai kommunikáció színterei</a:t>
            </a:r>
            <a:endParaRPr lang="hu-HU" sz="2800" dirty="0"/>
          </a:p>
        </p:txBody>
      </p:sp>
      <p:sp>
        <p:nvSpPr>
          <p:cNvPr id="5" name="Téglalap 4"/>
          <p:cNvSpPr/>
          <p:nvPr/>
        </p:nvSpPr>
        <p:spPr>
          <a:xfrm>
            <a:off x="1395724" y="1158239"/>
            <a:ext cx="6947087" cy="4084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hu-HU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Az oktató-nevelő munka szervezettsége szerint:</a:t>
            </a:r>
          </a:p>
          <a:p>
            <a:endParaRPr lang="hu-HU" sz="8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hu-HU" sz="2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</a:t>
            </a: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formális</a:t>
            </a:r>
            <a:r>
              <a:rPr lang="hu-HU" sz="2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hu-HU" sz="2400" i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(intézményi környezetben)</a:t>
            </a:r>
          </a:p>
          <a:p>
            <a:r>
              <a:rPr lang="hu-HU" sz="2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</a:t>
            </a: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informális</a:t>
            </a:r>
            <a:r>
              <a:rPr lang="hu-HU" sz="2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hu-HU" sz="2400" i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(otthoni, családi környezetben)</a:t>
            </a:r>
            <a:endParaRPr lang="hu-HU" sz="2400" i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hu-HU" sz="10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hu-HU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 Az egyén vagy a csoport életkora szerint:</a:t>
            </a:r>
          </a:p>
          <a:p>
            <a:endParaRPr lang="hu-HU" sz="8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hu-H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óvodai csoportszoba, iskolai tanterem, kollégiumi tanulószoba, egyetemi előadó</a:t>
            </a:r>
          </a:p>
          <a:p>
            <a:endParaRPr lang="hu-HU" sz="10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hu-HU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 Az oktató-nevelő munka jellege szerint:</a:t>
            </a:r>
          </a:p>
          <a:p>
            <a:endParaRPr lang="hu-HU" sz="8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hu-HU" sz="2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</a:t>
            </a: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elméleti oktatás </a:t>
            </a:r>
            <a:r>
              <a:rPr lang="hu-HU" sz="2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(tanítási óra, előadás keretében)</a:t>
            </a:r>
          </a:p>
          <a:p>
            <a:r>
              <a:rPr lang="hu-HU" sz="2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</a:t>
            </a:r>
            <a:r>
              <a:rPr lang="hu-H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</a:t>
            </a: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yakorlati oktatás </a:t>
            </a:r>
            <a:endParaRPr lang="hu-H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766" y="2037805"/>
            <a:ext cx="3634913" cy="204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4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34471" y="310980"/>
            <a:ext cx="10047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</a:t>
            </a:r>
            <a:r>
              <a:rPr lang="hu-HU" sz="2800" b="1" dirty="0" smtClean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tér és a kommunikációs folyamatok kölcsönhatásai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1432578" y="1246094"/>
            <a:ext cx="974640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„Amikor csak belépek (az intézmény udvarára vagy az épületbe vagy a nyelvi laborba…), az a benyomásom, hogy valami jelentőségteljes dolog történik velem.”</a:t>
            </a:r>
          </a:p>
          <a:p>
            <a:pPr algn="just"/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Világos összefüggés áll fenn a kialakított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környezet minőségének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megtapasztalása és az egyén munkájának minősége, valamint a munkára vonatkozó elégedettsége között.</a:t>
            </a:r>
          </a:p>
          <a:p>
            <a:pPr algn="just"/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Szubtilis kapcsolat van a tanulási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hely fizikai léte </a:t>
            </a: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az óvodai, iskolai élet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minősége </a:t>
            </a: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között.</a:t>
            </a:r>
          </a:p>
          <a:p>
            <a:pPr algn="r"/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lang="hu-H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Sanda, 2016. 81.)</a:t>
            </a:r>
            <a:endParaRPr lang="hu-H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69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29" y="2066631"/>
            <a:ext cx="5623277" cy="314903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24" y="2066630"/>
            <a:ext cx="4732157" cy="3149035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2888169" y="558457"/>
            <a:ext cx="65598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 </a:t>
            </a:r>
          </a:p>
          <a:p>
            <a:pPr algn="ctr"/>
            <a:r>
              <a:rPr lang="hu-H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Melyik iskola udvarán jobb diáknak lenni? Miért?</a:t>
            </a:r>
            <a:endParaRPr lang="hu-HU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5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4430188" y="1663337"/>
            <a:ext cx="41953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https://youtu.be/LnB_eoxb8eE</a:t>
            </a:r>
          </a:p>
        </p:txBody>
      </p:sp>
      <p:sp>
        <p:nvSpPr>
          <p:cNvPr id="5" name="Téglalap 4"/>
          <p:cNvSpPr/>
          <p:nvPr/>
        </p:nvSpPr>
        <p:spPr>
          <a:xfrm>
            <a:off x="1619795" y="139337"/>
            <a:ext cx="91352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  <a:r>
              <a:rPr lang="hu-H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hu-HU" sz="8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játékfilm-előzetest, és foglalja össze, milyen iskolai környezetben tanul a főhős, Nicolas!</a:t>
            </a:r>
          </a:p>
          <a:p>
            <a:pPr algn="ctr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5481" y="2848139"/>
            <a:ext cx="2278685" cy="271272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016" y="1663337"/>
            <a:ext cx="2728814" cy="390452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926" y="1663337"/>
            <a:ext cx="2637421" cy="389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9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2821577" y="663047"/>
            <a:ext cx="6096000" cy="372409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  <a:r>
              <a:rPr lang="hu-H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Tx/>
              <a:buAutoNum type="arabicPeriod"/>
            </a:pPr>
            <a:r>
              <a:rPr lang="hu-HU" sz="2400" b="1" i="1" dirty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Vázolja, Ön szerint milyen lehet diákszemmel egy „álomiskola” épülete és udvara?</a:t>
            </a:r>
          </a:p>
          <a:p>
            <a:pPr marL="457200" lvl="0" indent="-457200" algn="ctr">
              <a:buFontTx/>
              <a:buAutoNum type="arabicPeriod"/>
            </a:pPr>
            <a:endParaRPr lang="hu-HU" sz="1000" b="1" i="1" dirty="0">
              <a:solidFill>
                <a:srgbClr val="DCAB3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i="1" dirty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Nézze meg erről a következő ppt-t, és összegezze, ebben mit talált ugyanerről?</a:t>
            </a:r>
          </a:p>
          <a:p>
            <a:pPr lvl="0" algn="ctr"/>
            <a:endParaRPr lang="hu-HU" sz="2400" dirty="0" smtClean="0">
              <a:solidFill>
                <a:srgbClr val="DCAB34">
                  <a:lumMod val="50000"/>
                </a:srgbClr>
              </a:solidFill>
            </a:endParaRPr>
          </a:p>
          <a:p>
            <a:pPr lvl="0" algn="ctr"/>
            <a:r>
              <a:rPr lang="hu-HU" sz="2400" dirty="0" smtClean="0">
                <a:solidFill>
                  <a:srgbClr val="DCAB34">
                    <a:lumMod val="50000"/>
                  </a:srgbClr>
                </a:solidFill>
              </a:rPr>
              <a:t>https</a:t>
            </a:r>
            <a:r>
              <a:rPr lang="hu-HU" sz="2400" dirty="0">
                <a:solidFill>
                  <a:srgbClr val="DCAB34">
                    <a:lumMod val="50000"/>
                  </a:srgbClr>
                </a:solidFill>
              </a:rPr>
              <a:t>://www.slideserve.com/cachez/my-dream-school</a:t>
            </a:r>
          </a:p>
        </p:txBody>
      </p:sp>
    </p:spTree>
    <p:extLst>
      <p:ext uri="{BB962C8B-B14F-4D97-AF65-F5344CB8AC3E}">
        <p14:creationId xmlns:p14="http://schemas.microsoft.com/office/powerpoint/2010/main" val="82056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31" y="964079"/>
            <a:ext cx="4020741" cy="367227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389" y="1311052"/>
            <a:ext cx="3004663" cy="312758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5785" y="828016"/>
            <a:ext cx="3150192" cy="409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651" y="2472037"/>
            <a:ext cx="6554651" cy="417859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776550" y="78377"/>
            <a:ext cx="958813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oldal összegző szövegét, és foglalja össze, hogy milyen iskolaudvart szeretnének a gyerekek Zalaegerszegen? </a:t>
            </a:r>
          </a:p>
          <a:p>
            <a:pPr algn="ctr"/>
            <a:r>
              <a:rPr lang="hu-H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mennyiben érinti a kommunikációt?</a:t>
            </a:r>
          </a:p>
          <a:p>
            <a:pPr algn="ctr"/>
            <a:endParaRPr lang="hu-HU" sz="1000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://archivum.zalamedia.hu/egerszeg/110628/k.html</a:t>
            </a:r>
          </a:p>
        </p:txBody>
      </p:sp>
    </p:spTree>
    <p:extLst>
      <p:ext uri="{BB962C8B-B14F-4D97-AF65-F5344CB8AC3E}">
        <p14:creationId xmlns:p14="http://schemas.microsoft.com/office/powerpoint/2010/main" val="237145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45623" y="513806"/>
            <a:ext cx="103893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végig az alábbi oldalon lévő képi és szöveges anyagokat arról, hogy egy 2014-es budapesti pályázaton milyennek képzelték el </a:t>
            </a:r>
          </a:p>
          <a:p>
            <a:pPr algn="ctr"/>
            <a:r>
              <a:rPr lang="hu-H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Rogers-iskola épületét és környezetét! </a:t>
            </a:r>
          </a:p>
          <a:p>
            <a:pPr algn="ctr"/>
            <a:r>
              <a:rPr lang="hu-H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kommunikációs lehetőségek szempontjából hogyan értékelné mindezt?</a:t>
            </a:r>
          </a:p>
          <a:p>
            <a:pPr algn="ctr"/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://www.slideshare.net/Rogers_Iskola_Budapest/plyamunka-bemutat-2014</a:t>
            </a:r>
          </a:p>
        </p:txBody>
      </p:sp>
    </p:spTree>
    <p:extLst>
      <p:ext uri="{BB962C8B-B14F-4D97-AF65-F5344CB8AC3E}">
        <p14:creationId xmlns:p14="http://schemas.microsoft.com/office/powerpoint/2010/main" val="203486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63765" y="241310"/>
            <a:ext cx="106073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kern="0" dirty="0" smtClean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csoportszoba, a tanterem, a gyakorlóhely kialakításának alapelvei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1456891" y="923365"/>
            <a:ext cx="930972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épített környezet maga </a:t>
            </a:r>
            <a:r>
              <a:rPr lang="hu-HU" sz="24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nevelő erejű</a:t>
            </a:r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fizikai környezet </a:t>
            </a:r>
            <a:r>
              <a:rPr lang="hu-HU" sz="24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befolyásolja</a:t>
            </a:r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magatartást, a tanulási szokásokat.</a:t>
            </a:r>
          </a:p>
          <a:p>
            <a:pPr algn="ctr"/>
            <a:endParaRPr lang="hu-HU" sz="1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Fontos a jól átlátható </a:t>
            </a:r>
            <a:r>
              <a:rPr lang="hu-HU" sz="24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térszerkezet</a:t>
            </a:r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és fontosak a „privát” szegletek és fülkék.</a:t>
            </a:r>
          </a:p>
          <a:p>
            <a:pPr algn="ctr"/>
            <a:endParaRPr lang="hu-HU" sz="1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fizikai környezet </a:t>
            </a:r>
            <a:r>
              <a:rPr lang="hu-HU" sz="2400" b="1" kern="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nonverbális üzenetei </a:t>
            </a:r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fontosak.</a:t>
            </a:r>
          </a:p>
          <a:p>
            <a:pPr algn="ctr"/>
            <a:endParaRPr lang="hu-HU" sz="1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jó tanulási környezet olyan, hogy </a:t>
            </a:r>
            <a:r>
              <a:rPr lang="hu-HU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erősíti és bátorítja a kommunikációt</a:t>
            </a:r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Ahol </a:t>
            </a:r>
            <a:r>
              <a:rPr lang="hu-HU" sz="2400" b="1" kern="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diákok jól érzik magukat</a:t>
            </a:r>
            <a:r>
              <a:rPr lang="hu-H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ott könnyebben, gyakrabban, minden kényszer nélkül megy végbe interakció.</a:t>
            </a:r>
          </a:p>
          <a:p>
            <a:pPr algn="just"/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20413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94438" y="201405"/>
            <a:ext cx="103807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korszerű tanulási-tanítási környezet kialakításának rendezőelvei</a:t>
            </a:r>
            <a:endParaRPr lang="hu-H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367247" y="1149531"/>
            <a:ext cx="1037190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Tervezd úgy az építményeket, mint a </a:t>
            </a:r>
            <a:r>
              <a:rPr lang="hu-HU" sz="2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 indirekt eszközei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t!</a:t>
            </a:r>
          </a:p>
          <a:p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hu-HU" sz="23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Jelenítsd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meg a </a:t>
            </a:r>
            <a:r>
              <a:rPr lang="hu-HU" sz="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specifikus tanulási igény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t!</a:t>
            </a:r>
          </a:p>
          <a:p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u-HU" sz="23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Részesítsd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előnyben az </a:t>
            </a:r>
            <a:r>
              <a:rPr lang="hu-HU" sz="2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informális tanulás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t!</a:t>
            </a:r>
          </a:p>
          <a:p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Gondoskodj arról, hogy legyenek helyek az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önálló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munkára és gondolkodásra!</a:t>
            </a:r>
          </a:p>
          <a:p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Légy tekintettel a tudományágak </a:t>
            </a:r>
            <a:r>
              <a:rPr lang="hu-HU" sz="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történeti tradíciói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ra!</a:t>
            </a:r>
          </a:p>
          <a:p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Vedd figyelembe </a:t>
            </a:r>
            <a:r>
              <a:rPr lang="hu-HU" sz="23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óvoda vagy iskola saját hagyományai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és örökségét!</a:t>
            </a:r>
          </a:p>
          <a:p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lang="hu-HU" sz="20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-Sanda, 2016. 85-86.)</a:t>
            </a:r>
          </a:p>
          <a:p>
            <a:pPr marL="342900" indent="-342900">
              <a:buAutoNum type="arabicPeriod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8808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142622" y="345813"/>
            <a:ext cx="4934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kern="0" dirty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osztályterem </a:t>
            </a:r>
            <a:r>
              <a:rPr lang="hu-HU" sz="2800" b="1" kern="0" dirty="0" smtClean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elrendezése 1. 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1619793" y="1280160"/>
            <a:ext cx="9980023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osztálytermet/csoportszobát/nyelvi labort úgy kell kialakítani, hogy az ott zajló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számára ne akadályozó, hanem előmozdító legyen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Fontos, hogy </a:t>
            </a:r>
          </a:p>
          <a:p>
            <a:pPr algn="just"/>
            <a:endParaRPr lang="hu-HU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ne steril és merev legyen, hanem olyan, ahol </a:t>
            </a:r>
            <a:r>
              <a:rPr lang="hu-HU" sz="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sokféle tanulási   technika</a:t>
            </a:r>
            <a:r>
              <a:rPr lang="hu-HU" sz="23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 tud jelenni; </a:t>
            </a:r>
          </a:p>
          <a:p>
            <a:pPr algn="just"/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 színek és szerkezetek </a:t>
            </a:r>
            <a:r>
              <a:rPr lang="hu-HU" sz="23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ingergazdag környezet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teremtsenek, tartsák fenn a figyelmet és inspiráljanak; </a:t>
            </a:r>
          </a:p>
          <a:p>
            <a:pPr algn="just"/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fontos, hogy legyenek a </a:t>
            </a:r>
            <a:r>
              <a:rPr lang="hu-HU" sz="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hagyományok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 és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kultúrá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 utaló elemei.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1671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095736" y="250019"/>
            <a:ext cx="4934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kern="0" dirty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osztályterem </a:t>
            </a:r>
            <a:r>
              <a:rPr lang="hu-HU" sz="2800" b="1" kern="0" dirty="0" smtClean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elrendezése 2. 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1001485" y="1184365"/>
            <a:ext cx="10755086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Michel </a:t>
            </a:r>
            <a:r>
              <a:rPr lang="hu-HU" sz="23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Owu</a:t>
            </a:r>
            <a:r>
              <a:rPr lang="hu-HU" sz="2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kategória-rendszere a csoportszobák és tantermek kialakításához</a:t>
            </a:r>
          </a:p>
          <a:p>
            <a:endParaRPr lang="hu-H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Funkció: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teremnek </a:t>
            </a:r>
            <a:r>
              <a:rPr lang="hu-HU" sz="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 kell mozdítani 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hatékony kommunikáción alapuló munkát.</a:t>
            </a:r>
          </a:p>
          <a:p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Gyújtópont/fókusz: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teremnek </a:t>
            </a:r>
            <a:r>
              <a:rPr lang="hu-HU" sz="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tanítási/tanulási tevékenység kívánt helyére kell irányítani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diákok figyelmét.</a:t>
            </a:r>
          </a:p>
          <a:p>
            <a:endParaRPr lang="hu-HU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Rugalmasság: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különféle célokat szolgáló </a:t>
            </a:r>
            <a:r>
              <a:rPr lang="hu-HU" sz="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termek legyenek varálhatók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felhasználók számától, tanítási módszerektől, jövőbeli technológiáktól is függően.</a:t>
            </a:r>
          </a:p>
          <a:p>
            <a:endParaRPr lang="hu-HU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Esztétika: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diákok találjanak 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élvezetet 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osztálytermükben. A terem dekorációi, berendezése sugallja azt, hogy </a:t>
            </a:r>
            <a:r>
              <a:rPr lang="hu-HU" sz="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tanulni jó és izgalmas tevékenység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lang="hu-HU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-Sanda, 2016. </a:t>
            </a:r>
            <a:r>
              <a:rPr lang="hu-HU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87.)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7942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58241" y="657142"/>
            <a:ext cx="10920549" cy="3223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hu-HU" sz="2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Fontos, hogy segíti-e </a:t>
            </a:r>
            <a:r>
              <a:rPr lang="hu-HU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kommunikációt a tanár és a </a:t>
            </a:r>
            <a:r>
              <a:rPr lang="hu-HU" sz="2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diák, </a:t>
            </a:r>
          </a:p>
          <a:p>
            <a:pPr algn="ctr" defTabSz="91440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hu-HU" sz="2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valamint </a:t>
            </a:r>
            <a:r>
              <a:rPr lang="hu-HU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diák és diák </a:t>
            </a:r>
            <a:r>
              <a:rPr lang="hu-HU" sz="2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között.</a:t>
            </a:r>
          </a:p>
          <a:p>
            <a:pPr algn="ctr" defTabSz="914400">
              <a:spcBef>
                <a:spcPts val="250"/>
              </a:spcBef>
              <a:buClr>
                <a:srgbClr val="F07F09"/>
              </a:buClr>
              <a:buSzPct val="80000"/>
            </a:pPr>
            <a:endParaRPr lang="hu-HU" sz="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472" lvl="1" algn="ctr" defTabSz="914400">
              <a:buClr>
                <a:srgbClr val="F07F09"/>
              </a:buClr>
              <a:buSzPct val="100000"/>
            </a:pP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 </a:t>
            </a:r>
            <a:r>
              <a:rPr lang="hu-HU" sz="2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Rögzített </a:t>
            </a:r>
            <a:r>
              <a:rPr lang="hu-HU" sz="2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padsorok, </a:t>
            </a:r>
            <a:r>
              <a:rPr lang="hu-HU" sz="2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katedra:</a:t>
            </a:r>
            <a:endParaRPr lang="hu-HU" sz="2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3504" lvl="2" algn="ctr" defTabSz="914400">
              <a:buClr>
                <a:srgbClr val="9F2936">
                  <a:tint val="85000"/>
                  <a:satMod val="285000"/>
                </a:srgbClr>
              </a:buClr>
              <a:buSzPct val="100000"/>
            </a:pP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Nincs szemkontaktus</a:t>
            </a:r>
          </a:p>
          <a:p>
            <a:pPr marL="603504" lvl="2" algn="ctr" defTabSz="914400">
              <a:buClr>
                <a:srgbClr val="9F2936">
                  <a:tint val="85000"/>
                  <a:satMod val="285000"/>
                </a:srgbClr>
              </a:buClr>
              <a:buSzPct val="100000"/>
            </a:pP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Diák-diák 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közti kommunikáció </a:t>
            </a: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nehézkes</a:t>
            </a:r>
          </a:p>
          <a:p>
            <a:pPr marL="603504" lvl="2" algn="ctr" defTabSz="914400">
              <a:buClr>
                <a:srgbClr val="9F2936">
                  <a:tint val="85000"/>
                  <a:satMod val="285000"/>
                </a:srgbClr>
              </a:buClr>
              <a:buSzPct val="100000"/>
            </a:pP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Frontális munkát segíti</a:t>
            </a:r>
          </a:p>
          <a:p>
            <a:pPr marL="603504" lvl="2" algn="ctr" defTabSz="914400">
              <a:spcBef>
                <a:spcPts val="250"/>
              </a:spcBef>
              <a:buClr>
                <a:srgbClr val="9F2936">
                  <a:tint val="85000"/>
                  <a:satMod val="285000"/>
                </a:srgbClr>
              </a:buClr>
              <a:buSzPct val="100000"/>
            </a:pPr>
            <a:endParaRPr lang="hu-H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472" lvl="1" algn="ctr" defTabSz="914400">
              <a:buClr>
                <a:srgbClr val="F07F09"/>
              </a:buClr>
              <a:buSzPct val="100000"/>
            </a:pP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 </a:t>
            </a:r>
            <a:r>
              <a:rPr lang="hu-HU" sz="2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U-alakban </a:t>
            </a:r>
            <a:r>
              <a:rPr lang="hu-HU" sz="2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elrendezett </a:t>
            </a:r>
            <a:r>
              <a:rPr lang="hu-HU" sz="2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padok:</a:t>
            </a:r>
            <a:endParaRPr lang="hu-HU" sz="2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3504" lvl="2" algn="ctr" defTabSz="914400">
              <a:buClr>
                <a:srgbClr val="9F2936">
                  <a:tint val="85000"/>
                  <a:satMod val="285000"/>
                </a:srgbClr>
              </a:buClr>
              <a:buSzPct val="100000"/>
            </a:pP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Szemkontaktus esélye mindenkinek adott mind a tanárral, mind a </a:t>
            </a: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diáktársakkal.</a:t>
            </a:r>
            <a:endParaRPr lang="hu-HU" sz="2200" dirty="0">
              <a:solidFill>
                <a:prstClr val="black"/>
              </a:solidFill>
              <a:latin typeface="Verdana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608" y="4230811"/>
            <a:ext cx="3941311" cy="2556908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540" y="4230811"/>
            <a:ext cx="3948386" cy="2627471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2965269" y="155338"/>
            <a:ext cx="73064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hu-HU" sz="28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osztályterem elrendezése 3.</a:t>
            </a:r>
            <a:endParaRPr lang="hu-HU" sz="2800" kern="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28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20052" y="145515"/>
            <a:ext cx="59314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Osztályterem </a:t>
            </a:r>
            <a:r>
              <a:rPr lang="hu-HU" sz="28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elrendezése 4. Régen… </a:t>
            </a:r>
            <a:endParaRPr lang="hu-HU" dirty="0">
              <a:solidFill>
                <a:schemeClr val="accent2">
                  <a:lumMod val="50000"/>
                </a:schemeClr>
              </a:solidFill>
              <a:latin typeface="Century Gothic" panose="020B0502020202020204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18" y="1015935"/>
            <a:ext cx="5327268" cy="4044058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517" y="1082733"/>
            <a:ext cx="5955933" cy="3910462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1584960" y="5587088"/>
            <a:ext cx="93704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://www.szeretlekmagyarorszag.hu/ilyenek-voltak-100-eve-az-iskolak/</a:t>
            </a:r>
          </a:p>
        </p:txBody>
      </p:sp>
    </p:spTree>
    <p:extLst>
      <p:ext uri="{BB962C8B-B14F-4D97-AF65-F5344CB8AC3E}">
        <p14:creationId xmlns:p14="http://schemas.microsoft.com/office/powerpoint/2010/main" val="331184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711406" y="139493"/>
            <a:ext cx="5402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hu-HU" sz="2800" b="1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Osztályterem </a:t>
            </a:r>
            <a:r>
              <a:rPr lang="hu-HU" sz="28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elrendezése 5. Ma…</a:t>
            </a:r>
            <a:endParaRPr lang="hu-HU" sz="2800" kern="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68" y="727509"/>
            <a:ext cx="6086682" cy="374460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500" y="727509"/>
            <a:ext cx="5619500" cy="4029075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400594" y="4756584"/>
            <a:ext cx="117304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hu-HU" sz="28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Kooperatív tanulásszervezés; projektmunka</a:t>
            </a:r>
            <a:r>
              <a:rPr lang="hu-HU" sz="2800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 defTabSz="914400">
              <a:defRPr/>
            </a:pPr>
            <a:r>
              <a:rPr lang="hu-HU" sz="28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Diák-diák, diák-tanár közti kommunikáció könnyű, interaktív</a:t>
            </a:r>
            <a:endParaRPr lang="hu-HU" sz="28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90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/>
          <p:cNvSpPr txBox="1">
            <a:spLocks/>
          </p:cNvSpPr>
          <p:nvPr/>
        </p:nvSpPr>
        <p:spPr>
          <a:xfrm>
            <a:off x="1201782" y="1010195"/>
            <a:ext cx="10485121" cy="3962399"/>
          </a:xfrm>
          <a:prstGeom prst="rect">
            <a:avLst/>
          </a:prstGeom>
        </p:spPr>
        <p:txBody>
          <a:bodyPr vert="horz" lIns="182880" tIns="91440"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defTabSz="914400">
              <a:buClr>
                <a:srgbClr val="F07F09"/>
              </a:buClr>
              <a:buFont typeface="Wingdings 2"/>
              <a:buNone/>
              <a:defRPr/>
            </a:pP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Hagyományos tanulásszervezésnél a pedagógus a középpontban van:</a:t>
            </a:r>
          </a:p>
          <a:p>
            <a:pPr marL="0" indent="0" algn="ctr" defTabSz="914400">
              <a:buClr>
                <a:srgbClr val="F07F09"/>
              </a:buClr>
              <a:buFont typeface="Wingdings 2"/>
              <a:buNone/>
              <a:defRPr/>
            </a:pPr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buClr>
                <a:srgbClr val="F07F09"/>
              </a:buClr>
              <a:defRPr/>
            </a:pPr>
            <a:r>
              <a:rPr lang="hu-HU" sz="2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katedránál ül vagy áll;</a:t>
            </a:r>
          </a:p>
          <a:p>
            <a:pPr algn="just" defTabSz="914400">
              <a:buClr>
                <a:srgbClr val="F07F09"/>
              </a:buClr>
              <a:defRPr/>
            </a:pPr>
            <a:r>
              <a:rPr lang="hu-HU" sz="2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táblánál magyaráz vagy ír a táblára;</a:t>
            </a:r>
          </a:p>
          <a:p>
            <a:pPr algn="just" defTabSz="914400">
              <a:buClr>
                <a:srgbClr val="F07F09"/>
              </a:buClr>
              <a:defRPr/>
            </a:pPr>
            <a:r>
              <a:rPr lang="hu-HU" sz="2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Feláll, sétál a padsorok között;</a:t>
            </a:r>
          </a:p>
          <a:p>
            <a:pPr algn="just" defTabSz="914400">
              <a:buClr>
                <a:srgbClr val="F07F09"/>
              </a:buClr>
              <a:defRPr/>
            </a:pPr>
            <a:r>
              <a:rPr lang="hu-HU" sz="2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Dolgozatírásnál a diákok mögött álló tanár: a bizalmatlanság és a gyanakvás jele.</a:t>
            </a:r>
          </a:p>
          <a:p>
            <a:pPr marL="0" indent="0" algn="just" defTabSz="914400">
              <a:buClr>
                <a:srgbClr val="F07F09"/>
              </a:buClr>
              <a:buFont typeface="Wingdings 2"/>
              <a:buNone/>
              <a:defRPr/>
            </a:pPr>
            <a:endParaRPr lang="hu-HU" sz="1200" dirty="0" smtClea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914400">
              <a:buClr>
                <a:srgbClr val="F07F09"/>
              </a:buClr>
              <a:buFont typeface="Wingdings 2"/>
              <a:buNone/>
              <a:defRPr/>
            </a:pP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Kooperatív tanulásszervezés esetén természetesebb a viselkedés és mozgás:</a:t>
            </a:r>
          </a:p>
          <a:p>
            <a:pPr marL="0" indent="0" algn="ctr" defTabSz="914400">
              <a:buClr>
                <a:srgbClr val="F07F09"/>
              </a:buClr>
              <a:buFont typeface="Wingdings 2"/>
              <a:buNone/>
              <a:defRPr/>
            </a:pPr>
            <a:r>
              <a:rPr lang="hu-HU" sz="10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 defTabSz="914400">
              <a:buClr>
                <a:srgbClr val="F07F09"/>
              </a:buClr>
              <a:buFont typeface="Wingdings 2"/>
              <a:buNone/>
              <a:defRPr/>
            </a:pPr>
            <a:r>
              <a:rPr lang="hu-HU" sz="2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 </a:t>
            </a:r>
            <a:r>
              <a:rPr lang="hu-HU" sz="2400" b="1" i="1" dirty="0" smtClean="0">
                <a:solidFill>
                  <a:srgbClr val="A53010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segítő szerep</a:t>
            </a:r>
            <a:r>
              <a:rPr lang="hu-HU" sz="2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kerül. A diák és a tanár közötti távolság csökken, a pedagógus a személyes téren belülre is kerülhet.</a:t>
            </a:r>
            <a:endParaRPr lang="hu-HU" sz="1000" dirty="0" smtClea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486113" y="223656"/>
            <a:ext cx="3916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hu-HU" sz="28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 mozgása 1.</a:t>
            </a:r>
            <a:endParaRPr lang="hu-HU" sz="2800" kern="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84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84" y="1798777"/>
            <a:ext cx="5985517" cy="384002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272" y="124410"/>
            <a:ext cx="3560382" cy="200048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463" y="2205674"/>
            <a:ext cx="5080000" cy="3810000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1806865" y="941418"/>
            <a:ext cx="3916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hu-HU" sz="2800" b="1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 </a:t>
            </a:r>
            <a:r>
              <a:rPr lang="hu-HU" sz="28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mozgása 2.</a:t>
            </a:r>
            <a:endParaRPr lang="hu-HU" sz="2800" kern="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1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" y="487859"/>
            <a:ext cx="6418217" cy="563943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295" y="1145424"/>
            <a:ext cx="5202705" cy="2913515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7389082" y="487859"/>
            <a:ext cx="48029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az osztálykiránduláson…? </a:t>
            </a:r>
            <a:endParaRPr lang="hu-HU" dirty="0">
              <a:solidFill>
                <a:schemeClr val="accent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7893291" y="4411283"/>
            <a:ext cx="339471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Sulibusz című dal:</a:t>
            </a:r>
          </a:p>
          <a:p>
            <a:pPr algn="ctr"/>
            <a:endParaRPr lang="hu-HU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dirty="0" smtClean="0"/>
              <a:t>https</a:t>
            </a:r>
            <a:r>
              <a:rPr lang="hu-HU" dirty="0"/>
              <a:t>://youtu.be/syDkgClgyUU</a:t>
            </a:r>
          </a:p>
        </p:txBody>
      </p:sp>
    </p:spTree>
    <p:extLst>
      <p:ext uri="{BB962C8B-B14F-4D97-AF65-F5344CB8AC3E}">
        <p14:creationId xmlns:p14="http://schemas.microsoft.com/office/powerpoint/2010/main" val="263812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29096" y="687977"/>
            <a:ext cx="891757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1000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Gondolja át és foglalja össze, mit gondol a következő diakockákon látható osztályterem-belsőkről? </a:t>
            </a:r>
          </a:p>
          <a:p>
            <a:pPr algn="ctr"/>
            <a:r>
              <a:rPr lang="hu-H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érezhetik itt magukat a gyerekek?</a:t>
            </a:r>
            <a:endParaRPr lang="hu-HU" sz="2400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78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611" y="221496"/>
            <a:ext cx="8123464" cy="5079302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016851" y="5556068"/>
            <a:ext cx="8516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https://d16yj43vx3i1f6.cloudfront.net/uploads/2016/08/Carson-Dellosa-Publishing.jpeg</a:t>
            </a:r>
          </a:p>
        </p:txBody>
      </p:sp>
    </p:spTree>
    <p:extLst>
      <p:ext uri="{BB962C8B-B14F-4D97-AF65-F5344CB8AC3E}">
        <p14:creationId xmlns:p14="http://schemas.microsoft.com/office/powerpoint/2010/main" val="254172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643" y="519028"/>
            <a:ext cx="8251644" cy="4651141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26423" y="5477690"/>
            <a:ext cx="11965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https://www.scholastic.com/teachers/teaching-tools/articles/best-selling-classroom-decor-under--25-to-refresh-your-room.html</a:t>
            </a:r>
          </a:p>
        </p:txBody>
      </p:sp>
    </p:spTree>
    <p:extLst>
      <p:ext uri="{BB962C8B-B14F-4D97-AF65-F5344CB8AC3E}">
        <p14:creationId xmlns:p14="http://schemas.microsoft.com/office/powerpoint/2010/main" val="84513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0258" y="236356"/>
            <a:ext cx="5883365" cy="441252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85" y="141786"/>
            <a:ext cx="4601664" cy="4601664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832484" y="5120640"/>
            <a:ext cx="105670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https://hu.pinterest.com/pin/561472278517812540/?nic_v2=1a4bg9naJ</a:t>
            </a:r>
          </a:p>
        </p:txBody>
      </p:sp>
    </p:spTree>
    <p:extLst>
      <p:ext uri="{BB962C8B-B14F-4D97-AF65-F5344CB8AC3E}">
        <p14:creationId xmlns:p14="http://schemas.microsoft.com/office/powerpoint/2010/main" val="330329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942" y="831668"/>
            <a:ext cx="4298223" cy="429822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06" y="367323"/>
            <a:ext cx="3365863" cy="504879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038" y="266766"/>
            <a:ext cx="3431226" cy="514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328346" y="167392"/>
            <a:ext cx="8630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vizuális kommunikáció </a:t>
            </a:r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a szemléltetés sajátosságai</a:t>
            </a:r>
            <a:endParaRPr lang="hu-H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453871" y="761999"/>
            <a:ext cx="101464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vizuális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vizuális jelekkel történő kommunikációt jelent. 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kép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mindig hordoz információtartalmakat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de az nem biztos, hogy a szemlélőben ismertté válik.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képi megjelenítés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célja a kifejezés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nem a pontos visszatükrözés.</a:t>
            </a:r>
            <a:endParaRPr lang="hu-HU" sz="24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025" y="2454619"/>
            <a:ext cx="2581385" cy="343969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673" y="2331659"/>
            <a:ext cx="2534984" cy="3685615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4186518" y="2403044"/>
            <a:ext cx="4052047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/>
              <a:t> </a:t>
            </a:r>
            <a:r>
              <a:rPr lang="hu-H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Pawel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Kuczynski</a:t>
            </a:r>
            <a:endParaRPr lang="hu-H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ortárs karikatúrái</a:t>
            </a:r>
          </a:p>
          <a:p>
            <a:pPr algn="ctr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</a:t>
            </a:r>
          </a:p>
          <a:p>
            <a:pPr algn="ct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http://suliujsag.fazekas.hu/2019/12/29/a-karikatura-olyan-humoros-vagy-gunyos-celu-kepi-abrazolas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b="1" dirty="0"/>
              <a:t>https://www.pictorem.com/profile/Pawel.Kuczynski</a:t>
            </a:r>
          </a:p>
        </p:txBody>
      </p:sp>
    </p:spTree>
    <p:extLst>
      <p:ext uri="{BB962C8B-B14F-4D97-AF65-F5344CB8AC3E}">
        <p14:creationId xmlns:p14="http://schemas.microsoft.com/office/powerpoint/2010/main" val="221938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322" y="896470"/>
            <a:ext cx="5557454" cy="4012602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358587" y="5136776"/>
            <a:ext cx="116899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i="1" dirty="0" smtClean="0"/>
              <a:t>Forrás: https</a:t>
            </a:r>
            <a:r>
              <a:rPr lang="hu-HU" i="1" dirty="0"/>
              <a:t>://regi.tankonyvtar.hu/hu/tartalom/tamop412b2/2013-0002_tanari_kommunikacio/tananyag/JEGYZET-33-5.2._A_vizualis_kommunikacio_.scorml</a:t>
            </a:r>
          </a:p>
        </p:txBody>
      </p:sp>
      <p:sp>
        <p:nvSpPr>
          <p:cNvPr id="4" name="Téglalap 3"/>
          <p:cNvSpPr/>
          <p:nvPr/>
        </p:nvSpPr>
        <p:spPr>
          <a:xfrm>
            <a:off x="2661933" y="268051"/>
            <a:ext cx="70832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vizuális kommunikáció kapcsolatrendszere</a:t>
            </a:r>
          </a:p>
        </p:txBody>
      </p:sp>
    </p:spTree>
    <p:extLst>
      <p:ext uri="{BB962C8B-B14F-4D97-AF65-F5344CB8AC3E}">
        <p14:creationId xmlns:p14="http://schemas.microsoft.com/office/powerpoint/2010/main" val="180535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128630" y="387924"/>
            <a:ext cx="37892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szemléltetés jellemzői</a:t>
            </a:r>
            <a:endParaRPr lang="hu-H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55964" y="1193074"/>
            <a:ext cx="1106156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tananyag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vizualizálása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hozzájárulhat a könnyebb megértéshez.</a:t>
            </a:r>
          </a:p>
          <a:p>
            <a:pPr lvl="0" algn="ctr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oktatásban a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szemléltetés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által fontos szerepet kap a vizuális kommunikáció.</a:t>
            </a:r>
          </a:p>
          <a:p>
            <a:pPr lvl="0" algn="ctr"/>
            <a:endParaRPr lang="hu-HU" sz="2400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szemléltetés alkalmazásának indokai: </a:t>
            </a:r>
          </a:p>
          <a:p>
            <a:pPr lvl="0" algn="ctr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-Jól </a:t>
            </a:r>
            <a:r>
              <a:rPr lang="hu-H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kiegészíti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verbális oktatást;</a:t>
            </a:r>
          </a:p>
          <a:p>
            <a:pPr lvl="0"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-Segít(</a:t>
            </a:r>
            <a:r>
              <a:rPr lang="hu-H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het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fenntartani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tanulók figyelmét és motivációját;</a:t>
            </a:r>
          </a:p>
          <a:p>
            <a:pPr marL="342900" lvl="0" indent="-342900" algn="ctr">
              <a:buFontTx/>
              <a:buChar char="-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többcsatornás információ-feldolgozás </a:t>
            </a:r>
          </a:p>
          <a:p>
            <a:pPr lvl="0"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fokozott szellemi aktivitás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eredményez(</a:t>
            </a:r>
            <a:r>
              <a:rPr lang="hu-H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het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hu-H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98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80458" y="896981"/>
            <a:ext cx="981456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Feladat: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DCAB3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Tekintse meg az alábbi oldalakon, milyen szemléltetési eszközöket javasolnak az ábécé tanításához! Mi a véleménye ezekről?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1" u="none" strike="noStrike" kern="1200" cap="none" spc="0" normalizeH="0" baseline="0" noProof="0" dirty="0">
              <a:ln>
                <a:noFill/>
              </a:ln>
              <a:solidFill>
                <a:srgbClr val="DCAB34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https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://educationtothecore.com/2016/01/teaching-letters-and-sounds</a:t>
            </a: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</a:t>
            </a:r>
          </a:p>
          <a:p>
            <a:pPr lvl="0" algn="ctr">
              <a:defRPr/>
            </a:pP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youtu.be/y8rMM0IxS8g</a:t>
            </a:r>
          </a:p>
          <a:p>
            <a:pPr lvl="0" algn="ctr">
              <a:defRPr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https://youtu.be/xFv2OfVO7ZY</a:t>
            </a:r>
          </a:p>
          <a:p>
            <a:pPr lvl="0" algn="ctr">
              <a:defRPr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https://youtu.be/44of9awONSE</a:t>
            </a:r>
            <a:endParaRPr lang="hu-H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97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767" y="534784"/>
            <a:ext cx="6655798" cy="5159533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515291" y="914400"/>
            <a:ext cx="27432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Ezen és a következő dián figyelje meg, milyen szemléltetési lehetőségeket használ(hat) a pedagógus.</a:t>
            </a:r>
            <a:endParaRPr lang="hu-H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17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357" y="98516"/>
            <a:ext cx="7153275" cy="476250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383179" y="5251269"/>
            <a:ext cx="116869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://www.police.hu/sites/default/files/styles/751x500/public/Pad%C3%A1nyi%20Iskola.jpg?itok=9l6X6K8j</a:t>
            </a:r>
          </a:p>
        </p:txBody>
      </p:sp>
    </p:spTree>
    <p:extLst>
      <p:ext uri="{BB962C8B-B14F-4D97-AF65-F5344CB8AC3E}">
        <p14:creationId xmlns:p14="http://schemas.microsoft.com/office/powerpoint/2010/main" val="304227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303045" y="997523"/>
            <a:ext cx="7438255" cy="2431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a véleménye az alábbi szemléltetési módról?</a:t>
            </a:r>
          </a:p>
          <a:p>
            <a:pPr algn="ctr"/>
            <a:endParaRPr lang="hu-H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Szemléltetés biológia órán (másként…)</a:t>
            </a:r>
          </a:p>
          <a:p>
            <a:pPr algn="ctr"/>
            <a:endParaRPr lang="hu-H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://youtu.be/JRtW4D0ycA8</a:t>
            </a:r>
          </a:p>
        </p:txBody>
      </p:sp>
    </p:spTree>
    <p:extLst>
      <p:ext uri="{BB962C8B-B14F-4D97-AF65-F5344CB8AC3E}">
        <p14:creationId xmlns:p14="http://schemas.microsoft.com/office/powerpoint/2010/main" val="83887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218" y="803856"/>
            <a:ext cx="7328085" cy="4194864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00297" y="4998720"/>
            <a:ext cx="11765280" cy="940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Források: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http://iskola.okostabla.hu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https://regi.tankonyvtar.hu/hu/tartalom/tamop412b2/2013-0002_tanari_kommunikacio/tananyag/JEGYZET-33-5.2._A_vizualis_kommunikacio_.scorml</a:t>
            </a:r>
          </a:p>
        </p:txBody>
      </p:sp>
      <p:sp>
        <p:nvSpPr>
          <p:cNvPr id="4" name="Téglalap 3"/>
          <p:cNvSpPr/>
          <p:nvPr/>
        </p:nvSpPr>
        <p:spPr>
          <a:xfrm>
            <a:off x="5035920" y="182974"/>
            <a:ext cx="23005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IKT eszközök</a:t>
            </a:r>
            <a:endParaRPr lang="hu-H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61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52918" y="860612"/>
            <a:ext cx="8399929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DCAB3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Feladat: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Nézze meg az alábbi animációs filmet arról, hogy miként változott a történelem során a szemléltetés.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Foglalja össze röviden, milyen hatással van/lehet mindez a pedagógiai kommunikációra!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</a:t>
            </a:r>
            <a:r>
              <a:rPr kumimoji="0" lang="hu-H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history</a:t>
            </a: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of </a:t>
            </a:r>
            <a:r>
              <a:rPr kumimoji="0" lang="hu-H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technology</a:t>
            </a: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in </a:t>
            </a:r>
            <a:r>
              <a:rPr kumimoji="0" lang="hu-H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education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https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://youtu.be/UFwWWsz_X9s</a:t>
            </a:r>
          </a:p>
        </p:txBody>
      </p:sp>
    </p:spTree>
    <p:extLst>
      <p:ext uri="{BB962C8B-B14F-4D97-AF65-F5344CB8AC3E}">
        <p14:creationId xmlns:p14="http://schemas.microsoft.com/office/powerpoint/2010/main" val="235506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36579" y="280029"/>
            <a:ext cx="11300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Változások a tanár-diák kommunikációban a technikai fejlődés hatására</a:t>
            </a:r>
            <a:endParaRPr lang="hu-H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418055" y="1064568"/>
            <a:ext cx="10303526" cy="3570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információs társadalomban az informatikai forradalom 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kihívást jelent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óvodák, iskolák számára;</a:t>
            </a:r>
          </a:p>
          <a:p>
            <a:pPr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tanulás és tanítás szervezeti és intézményi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keretei folyamatosan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változnak;</a:t>
            </a:r>
          </a:p>
          <a:p>
            <a:pPr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tudás jellege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megváltozik: mind jobban multimediális és gyakorlatias lesz;</a:t>
            </a:r>
          </a:p>
          <a:p>
            <a:pPr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nyomtatott </a:t>
            </a: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írás teret veszít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kommunikációs médiumok között; </a:t>
            </a:r>
          </a:p>
          <a:p>
            <a:pPr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Mindennapossá válik a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virtuális tanulás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személyes kommunikáció azonban továbbra sem mellőzhető.</a:t>
            </a:r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2911926" y="4896095"/>
            <a:ext cx="73157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Nyíri, 2009.</a:t>
            </a:r>
          </a:p>
          <a:p>
            <a:pPr algn="ctr"/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https://ofi.oh.gov.hu/tudastar/iskola-informatika/nyiri-kristof-virtualis</a:t>
            </a:r>
          </a:p>
        </p:txBody>
      </p:sp>
    </p:spTree>
    <p:extLst>
      <p:ext uri="{BB962C8B-B14F-4D97-AF65-F5344CB8AC3E}">
        <p14:creationId xmlns:p14="http://schemas.microsoft.com/office/powerpoint/2010/main" val="208368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38937" y="718848"/>
            <a:ext cx="8225329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Feladat: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Nézze meg az alábbi, középiskolásoknak készült,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homéroszi eposzok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című videót !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Mit gondol a tananyag ilyen formában való megjelenítéséről?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https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://youtu.be/VPcSF90OIDA</a:t>
            </a:r>
          </a:p>
        </p:txBody>
      </p:sp>
    </p:spTree>
    <p:extLst>
      <p:ext uri="{BB962C8B-B14F-4D97-AF65-F5344CB8AC3E}">
        <p14:creationId xmlns:p14="http://schemas.microsoft.com/office/powerpoint/2010/main" val="223422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83389" y="202420"/>
            <a:ext cx="81259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„Digitális bevándorlók” és „digitális bennszülöttek”</a:t>
            </a:r>
            <a:endParaRPr lang="hu-H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455143" y="829099"/>
            <a:ext cx="10407104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gyerekek, a tanulók új nemzedékei nőnek fel az </a:t>
            </a:r>
            <a:r>
              <a:rPr lang="hu-HU" sz="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új technológiák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használatával.</a:t>
            </a:r>
          </a:p>
          <a:p>
            <a:pPr algn="ctr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Természetes módon és sokat használják az </a:t>
            </a:r>
            <a:r>
              <a:rPr lang="hu-HU" sz="2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internetet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megtalálhatók a </a:t>
            </a:r>
            <a:r>
              <a:rPr lang="hu-HU" sz="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közösségi portálok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on, az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internetes kommunikáció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23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angol nyelv hatása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megnyilvánul a mindennapos, szóbeli társalgásukban is.</a:t>
            </a:r>
          </a:p>
          <a:p>
            <a:pPr algn="ctr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célratörő, gyors, pörgős kommunikáció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 szoktak;</a:t>
            </a:r>
          </a:p>
          <a:p>
            <a:pPr algn="ctr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Másképp dolgozzák fel az információkat, </a:t>
            </a:r>
          </a:p>
          <a:p>
            <a:pPr algn="ctr"/>
            <a:r>
              <a:rPr lang="hu-HU" sz="23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digitális nyelvet „anyanyelvi” szinten beszélik.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4863232" y="3967509"/>
            <a:ext cx="3518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lang="hu-H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Sanda, 2016. </a:t>
            </a:r>
            <a:r>
              <a:rPr lang="hu-H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92.)</a:t>
            </a:r>
            <a:endParaRPr lang="hu-H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6415" y="3967509"/>
            <a:ext cx="3105832" cy="206679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235" y="3965833"/>
            <a:ext cx="3392285" cy="206846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288" y="4507093"/>
            <a:ext cx="33528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7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267205"/>
              </p:ext>
            </p:extLst>
          </p:nvPr>
        </p:nvGraphicFramePr>
        <p:xfrm>
          <a:off x="905807" y="169354"/>
          <a:ext cx="10502308" cy="936634"/>
        </p:xfrm>
        <a:graphic>
          <a:graphicData uri="http://schemas.openxmlformats.org/drawingml/2006/table">
            <a:tbl>
              <a:tblPr/>
              <a:tblGrid>
                <a:gridCol w="1134366">
                  <a:extLst>
                    <a:ext uri="{9D8B030D-6E8A-4147-A177-3AD203B41FA5}">
                      <a16:colId xmlns:a16="http://schemas.microsoft.com/office/drawing/2014/main" val="3374942773"/>
                    </a:ext>
                  </a:extLst>
                </a:gridCol>
                <a:gridCol w="4537567">
                  <a:extLst>
                    <a:ext uri="{9D8B030D-6E8A-4147-A177-3AD203B41FA5}">
                      <a16:colId xmlns:a16="http://schemas.microsoft.com/office/drawing/2014/main" val="1486214577"/>
                    </a:ext>
                  </a:extLst>
                </a:gridCol>
                <a:gridCol w="4830375">
                  <a:extLst>
                    <a:ext uri="{9D8B030D-6E8A-4147-A177-3AD203B41FA5}">
                      <a16:colId xmlns:a16="http://schemas.microsoft.com/office/drawing/2014/main" val="64743604"/>
                    </a:ext>
                  </a:extLst>
                </a:gridCol>
              </a:tblGrid>
              <a:tr h="936634">
                <a:tc>
                  <a:txBody>
                    <a:bodyPr/>
                    <a:lstStyle/>
                    <a:p>
                      <a:endParaRPr lang="hu-HU">
                        <a:effectLst/>
                      </a:endParaRPr>
                    </a:p>
                  </a:txBody>
                  <a:tcPr marL="114300" marR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b="1" dirty="0">
                          <a:effectLst/>
                        </a:rPr>
                        <a:t>Tévénézés gyakorisága</a:t>
                      </a:r>
                      <a:endParaRPr lang="hu-HU" dirty="0">
                        <a:effectLst/>
                      </a:endParaRPr>
                    </a:p>
                  </a:txBody>
                  <a:tcPr marL="114300" marR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b="1" dirty="0">
                          <a:effectLst/>
                        </a:rPr>
                        <a:t>Internetes oldalak </a:t>
                      </a:r>
                      <a:endParaRPr lang="hu-HU" b="1" dirty="0" smtClean="0">
                        <a:effectLst/>
                      </a:endParaRPr>
                    </a:p>
                    <a:p>
                      <a:r>
                        <a:rPr lang="hu-HU" b="1" dirty="0" smtClean="0">
                          <a:effectLst/>
                        </a:rPr>
                        <a:t>olvasásának </a:t>
                      </a:r>
                      <a:r>
                        <a:rPr lang="hu-HU" b="1" dirty="0">
                          <a:effectLst/>
                        </a:rPr>
                        <a:t>gyakorisága</a:t>
                      </a:r>
                      <a:r>
                        <a:rPr lang="hu-HU" dirty="0">
                          <a:effectLst/>
                        </a:rPr>
                        <a:t/>
                      </a:r>
                      <a:br>
                        <a:rPr lang="hu-HU" dirty="0">
                          <a:effectLst/>
                        </a:rPr>
                      </a:br>
                      <a:r>
                        <a:rPr lang="hu-HU" dirty="0">
                          <a:effectLst/>
                        </a:rPr>
                        <a:t>​</a:t>
                      </a:r>
                    </a:p>
                  </a:txBody>
                  <a:tcPr marL="114300" marR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841907"/>
                  </a:ext>
                </a:extLst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583261"/>
              </p:ext>
            </p:extLst>
          </p:nvPr>
        </p:nvGraphicFramePr>
        <p:xfrm>
          <a:off x="1759133" y="1105988"/>
          <a:ext cx="8568576" cy="3874571"/>
        </p:xfrm>
        <a:graphic>
          <a:graphicData uri="http://schemas.openxmlformats.org/drawingml/2006/table">
            <a:tbl>
              <a:tblPr/>
              <a:tblGrid>
                <a:gridCol w="952064">
                  <a:extLst>
                    <a:ext uri="{9D8B030D-6E8A-4147-A177-3AD203B41FA5}">
                      <a16:colId xmlns:a16="http://schemas.microsoft.com/office/drawing/2014/main" val="792826430"/>
                    </a:ext>
                  </a:extLst>
                </a:gridCol>
                <a:gridCol w="952064">
                  <a:extLst>
                    <a:ext uri="{9D8B030D-6E8A-4147-A177-3AD203B41FA5}">
                      <a16:colId xmlns:a16="http://schemas.microsoft.com/office/drawing/2014/main" val="3377141930"/>
                    </a:ext>
                  </a:extLst>
                </a:gridCol>
                <a:gridCol w="952064">
                  <a:extLst>
                    <a:ext uri="{9D8B030D-6E8A-4147-A177-3AD203B41FA5}">
                      <a16:colId xmlns:a16="http://schemas.microsoft.com/office/drawing/2014/main" val="4282921583"/>
                    </a:ext>
                  </a:extLst>
                </a:gridCol>
                <a:gridCol w="952064">
                  <a:extLst>
                    <a:ext uri="{9D8B030D-6E8A-4147-A177-3AD203B41FA5}">
                      <a16:colId xmlns:a16="http://schemas.microsoft.com/office/drawing/2014/main" val="43550613"/>
                    </a:ext>
                  </a:extLst>
                </a:gridCol>
                <a:gridCol w="952064">
                  <a:extLst>
                    <a:ext uri="{9D8B030D-6E8A-4147-A177-3AD203B41FA5}">
                      <a16:colId xmlns:a16="http://schemas.microsoft.com/office/drawing/2014/main" val="803080274"/>
                    </a:ext>
                  </a:extLst>
                </a:gridCol>
                <a:gridCol w="952064">
                  <a:extLst>
                    <a:ext uri="{9D8B030D-6E8A-4147-A177-3AD203B41FA5}">
                      <a16:colId xmlns:a16="http://schemas.microsoft.com/office/drawing/2014/main" val="2080069451"/>
                    </a:ext>
                  </a:extLst>
                </a:gridCol>
                <a:gridCol w="952064">
                  <a:extLst>
                    <a:ext uri="{9D8B030D-6E8A-4147-A177-3AD203B41FA5}">
                      <a16:colId xmlns:a16="http://schemas.microsoft.com/office/drawing/2014/main" val="1550918572"/>
                    </a:ext>
                  </a:extLst>
                </a:gridCol>
                <a:gridCol w="952064">
                  <a:extLst>
                    <a:ext uri="{9D8B030D-6E8A-4147-A177-3AD203B41FA5}">
                      <a16:colId xmlns:a16="http://schemas.microsoft.com/office/drawing/2014/main" val="3184350561"/>
                    </a:ext>
                  </a:extLst>
                </a:gridCol>
                <a:gridCol w="952064">
                  <a:extLst>
                    <a:ext uri="{9D8B030D-6E8A-4147-A177-3AD203B41FA5}">
                      <a16:colId xmlns:a16="http://schemas.microsoft.com/office/drawing/2014/main" val="1846091458"/>
                    </a:ext>
                  </a:extLst>
                </a:gridCol>
              </a:tblGrid>
              <a:tr h="603134">
                <a:tc>
                  <a:txBody>
                    <a:bodyPr/>
                    <a:lstStyle/>
                    <a:p>
                      <a:endParaRPr lang="hu-HU" sz="12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hu-H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Korcsoport</a:t>
                      </a:r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18–29</a:t>
                      </a:r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30–39</a:t>
                      </a:r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12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hu-H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hu-H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Átlagosan</a:t>
                      </a:r>
                      <a:endParaRPr lang="hu-H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18–29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30-39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40+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</a:t>
                      </a:r>
                      <a:r>
                        <a:rPr lang="hu-H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Átlagosan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7579386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r>
                        <a:rPr lang="hu-H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naponta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346012"/>
                  </a:ext>
                </a:extLst>
              </a:tr>
              <a:tr h="725242">
                <a:tc>
                  <a:txBody>
                    <a:bodyPr/>
                    <a:lstStyle/>
                    <a:p>
                      <a:r>
                        <a:rPr lang="hu-H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hetente</a:t>
                      </a:r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hu-H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többször</a:t>
                      </a:r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031557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r>
                        <a:rPr lang="hu-H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hetente</a:t>
                      </a:r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078153"/>
                  </a:ext>
                </a:extLst>
              </a:tr>
              <a:tr h="725242">
                <a:tc>
                  <a:txBody>
                    <a:bodyPr/>
                    <a:lstStyle/>
                    <a:p>
                      <a:r>
                        <a:rPr lang="hu-H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havonta</a:t>
                      </a:r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hu-H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többször</a:t>
                      </a:r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4568464"/>
                  </a:ext>
                </a:extLst>
              </a:tr>
              <a:tr h="557861">
                <a:tc>
                  <a:txBody>
                    <a:bodyPr/>
                    <a:lstStyle/>
                    <a:p>
                      <a:r>
                        <a:rPr lang="hu-H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ritkábban</a:t>
                      </a:r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878978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r>
                        <a:rPr lang="hu-H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soha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588608"/>
                  </a:ext>
                </a:extLst>
              </a:tr>
              <a:tr h="557861">
                <a:tc>
                  <a:txBody>
                    <a:bodyPr/>
                    <a:lstStyle/>
                    <a:p>
                      <a:r>
                        <a:rPr lang="hu-H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Összesen</a:t>
                      </a:r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8131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681413" y="18298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​​</a:t>
            </a:r>
          </a:p>
        </p:txBody>
      </p:sp>
      <p:sp>
        <p:nvSpPr>
          <p:cNvPr id="7" name="Téglalap 6"/>
          <p:cNvSpPr/>
          <p:nvPr/>
        </p:nvSpPr>
        <p:spPr>
          <a:xfrm>
            <a:off x="330927" y="5202165"/>
            <a:ext cx="11652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Televízió nézés és internetes oldalak olvasásának gyakorisága korcsoportonként (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Hack-Handa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Pintér, 2015)</a:t>
            </a:r>
            <a:b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https://www.kortarsmuveszet.com/szocs-lorant-vlogolas-mint-szakmai-kommunikacios-lehetoseg.html</a:t>
            </a:r>
          </a:p>
        </p:txBody>
      </p:sp>
    </p:spTree>
    <p:extLst>
      <p:ext uri="{BB962C8B-B14F-4D97-AF65-F5344CB8AC3E}">
        <p14:creationId xmlns:p14="http://schemas.microsoft.com/office/powerpoint/2010/main" val="6718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15292" y="878488"/>
            <a:ext cx="397110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Offline tanulás</a:t>
            </a:r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esetében: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valós idejű kommunikáció </a:t>
            </a:r>
          </a:p>
          <a:p>
            <a:pPr algn="ctr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jön létre (pl.: a diák az internetről letöltött tananyagból tanul, a kommunikáció pl. e-mail útján történik.)</a:t>
            </a:r>
          </a:p>
          <a:p>
            <a:pPr algn="ctr"/>
            <a:endParaRPr lang="hu-H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 tanulás </a:t>
            </a:r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esetén: </a:t>
            </a:r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valós idejű kommunikáció </a:t>
            </a:r>
          </a:p>
          <a:p>
            <a:pPr algn="ctr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jön létre. (pl.: weboldalak segítségével; vitafórumok, chat-rendszer segítségével stb.)</a:t>
            </a:r>
            <a:endParaRPr lang="hu-H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478" y="878488"/>
            <a:ext cx="5094514" cy="3823274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2271764" y="215930"/>
            <a:ext cx="7902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elektronikus tanulási környezet hatásrendszere</a:t>
            </a:r>
            <a:endParaRPr lang="hu-H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5784735" y="483152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https://regi.tankonyvtar.hu/hu/tartalom/tamop412b2/2013-0002_tanari_kommunikacio/tananyag/JEGYZET-35-5.3._Valtozasok_a_tanar-diak_.html</a:t>
            </a:r>
          </a:p>
        </p:txBody>
      </p:sp>
    </p:spTree>
    <p:extLst>
      <p:ext uri="{BB962C8B-B14F-4D97-AF65-F5344CB8AC3E}">
        <p14:creationId xmlns:p14="http://schemas.microsoft.com/office/powerpoint/2010/main" val="91803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69" y="701313"/>
            <a:ext cx="8595360" cy="4566285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1523998" y="5329645"/>
            <a:ext cx="89437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://arsuli.files.wordpress.com/2016/10/tanulasi-kornyezet1.png?w=768</a:t>
            </a:r>
          </a:p>
        </p:txBody>
      </p:sp>
      <p:sp>
        <p:nvSpPr>
          <p:cNvPr id="6" name="Téglalap 5"/>
          <p:cNvSpPr/>
          <p:nvPr/>
        </p:nvSpPr>
        <p:spPr>
          <a:xfrm>
            <a:off x="2520090" y="109249"/>
            <a:ext cx="69515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IKT-</a:t>
            </a:r>
            <a:r>
              <a:rPr lang="hu-HU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hu-H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támogatott tanulási környezet </a:t>
            </a:r>
            <a:r>
              <a:rPr lang="hu-H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változása</a:t>
            </a:r>
            <a:endParaRPr lang="hu-H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02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477481" y="391885"/>
            <a:ext cx="676231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1600" b="1" dirty="0">
              <a:solidFill>
                <a:srgbClr val="DCAB3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TED-es előadást, </a:t>
            </a:r>
          </a:p>
          <a:p>
            <a:pPr algn="ctr"/>
            <a:r>
              <a:rPr lang="hu-HU" sz="2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foglalja össze, a jövő technikai újdonságai, pl. a kiterjesztett valóság hogyan fogják megváltoztatni a </a:t>
            </a:r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tanulást, a pedagógiai kommunikációt?</a:t>
            </a:r>
            <a:endParaRPr lang="hu-HU" i="1" dirty="0">
              <a:solidFill>
                <a:srgbClr val="C00000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3687443" y="3462048"/>
            <a:ext cx="49872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https://youtu.be/1cQbMP3I5Sk</a:t>
            </a:r>
          </a:p>
        </p:txBody>
      </p:sp>
    </p:spTree>
    <p:extLst>
      <p:ext uri="{BB962C8B-B14F-4D97-AF65-F5344CB8AC3E}">
        <p14:creationId xmlns:p14="http://schemas.microsoft.com/office/powerpoint/2010/main" val="107831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54432" y="501647"/>
            <a:ext cx="9267281" cy="3477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Nézze meg a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Gyermeknevelés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c. folyóirat legújabb, </a:t>
            </a:r>
          </a:p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Sokszínű digitális kultúra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című, 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2020/2.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tematikus számát, 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és egy ebben található,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Ön által kiválasztott cikkről foglalja össze 1-2 oldalban a véleményét!</a:t>
            </a:r>
          </a:p>
          <a:p>
            <a:pPr algn="ctr"/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://ojs.elte.hu/gyermekneveles/issue/view/87/29</a:t>
            </a:r>
          </a:p>
        </p:txBody>
      </p:sp>
    </p:spTree>
    <p:extLst>
      <p:ext uri="{BB962C8B-B14F-4D97-AF65-F5344CB8AC3E}">
        <p14:creationId xmlns:p14="http://schemas.microsoft.com/office/powerpoint/2010/main" val="377084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574767" y="574766"/>
            <a:ext cx="1119922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Főbb felhasznált irodalmak:</a:t>
            </a:r>
          </a:p>
          <a:p>
            <a:pPr lvl="0" algn="just"/>
            <a:endParaRPr lang="hu-HU" sz="11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hu-HU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Ildikó – Sanda István Dániel: </a:t>
            </a:r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kommunikáció. </a:t>
            </a:r>
            <a:r>
              <a:rPr lang="hu-H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Typotop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Budapest, 2016. </a:t>
            </a:r>
            <a:r>
              <a:rPr lang="hu-H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hu-H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regi.tankonyvtar.hu/hu/tartalom/tamop412b2/2013-0002_tanari_kommunikacio/adatok.html</a:t>
            </a:r>
          </a:p>
          <a:p>
            <a:pPr algn="ctr"/>
            <a:endParaRPr lang="hu-HU" sz="11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Nyíri Kristóf: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Virtuális pedagógia  A 21. század tanulási környezete. (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2009)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hu-H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ofi.oh.gov.hu/tudastar/iskola-informatika/nyiri-kristof-virtualis</a:t>
            </a:r>
          </a:p>
          <a:p>
            <a:pPr algn="ctr"/>
            <a:endParaRPr lang="hu-H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Gyermeknevelés. Sokszínű digitális kultúra.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2020/2. </a:t>
            </a:r>
            <a:r>
              <a:rPr lang="hu-H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hu-H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ojs.elte.hu/gyermekneveles/issue/view/87/29</a:t>
            </a:r>
          </a:p>
          <a:p>
            <a:pPr algn="ctr"/>
            <a:endParaRPr lang="hu-H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Szitó</a:t>
            </a:r>
            <a:r>
              <a:rPr lang="hu-H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Imre: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az iskolában.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Argumentum, Budapest, 2007.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hu-H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60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481942" y="235131"/>
            <a:ext cx="776296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E78712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Köszönöm szépen a figyelmüket </a:t>
            </a:r>
          </a:p>
          <a:p>
            <a:pPr algn="ctr"/>
            <a:r>
              <a:rPr lang="hu-HU" sz="2800" b="1" dirty="0" smtClean="0">
                <a:solidFill>
                  <a:srgbClr val="E78712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 munkájukat!!</a:t>
            </a:r>
          </a:p>
          <a:p>
            <a:pPr algn="ctr"/>
            <a:endParaRPr lang="hu-HU" sz="2800" b="1" dirty="0" smtClean="0">
              <a:solidFill>
                <a:srgbClr val="E78712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i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033" y="1847234"/>
            <a:ext cx="4566606" cy="1510037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4071122" y="3760336"/>
            <a:ext cx="432842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vagyunk a Grund</a:t>
            </a:r>
          </a:p>
          <a:p>
            <a:pPr algn="ctr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://youtu.be/BWqGIR2Ao1M</a:t>
            </a:r>
          </a:p>
        </p:txBody>
      </p:sp>
    </p:spTree>
    <p:extLst>
      <p:ext uri="{BB962C8B-B14F-4D97-AF65-F5344CB8AC3E}">
        <p14:creationId xmlns:p14="http://schemas.microsoft.com/office/powerpoint/2010/main" val="153593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1503</TotalTime>
  <Words>1766</Words>
  <Application>Microsoft Office PowerPoint</Application>
  <PresentationFormat>Szélesvásznú</PresentationFormat>
  <Paragraphs>357</Paragraphs>
  <Slides>45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45</vt:i4>
      </vt:variant>
    </vt:vector>
  </HeadingPairs>
  <TitlesOfParts>
    <vt:vector size="52" baseType="lpstr">
      <vt:lpstr>Arial</vt:lpstr>
      <vt:lpstr>Century Gothic</vt:lpstr>
      <vt:lpstr>Palatino Linotype</vt:lpstr>
      <vt:lpstr>Times New Roman</vt:lpstr>
      <vt:lpstr>Verdana</vt:lpstr>
      <vt:lpstr>Wingdings 2</vt:lpstr>
      <vt:lpstr>Gallery</vt:lpstr>
      <vt:lpstr>A kommunikáció jellemzői  a színterek és a módszerek tükrében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kommunikáció jellemzői egyes kommunikációs színtereken</dc:title>
  <dc:creator>Windows-felhasználó</dc:creator>
  <cp:lastModifiedBy>Windows-felhasználó</cp:lastModifiedBy>
  <cp:revision>80</cp:revision>
  <dcterms:created xsi:type="dcterms:W3CDTF">2020-09-26T09:36:02Z</dcterms:created>
  <dcterms:modified xsi:type="dcterms:W3CDTF">2020-12-06T09:29:52Z</dcterms:modified>
</cp:coreProperties>
</file>