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78" r:id="rId5"/>
    <p:sldId id="265" r:id="rId6"/>
    <p:sldId id="259" r:id="rId7"/>
    <p:sldId id="267" r:id="rId8"/>
    <p:sldId id="276" r:id="rId9"/>
    <p:sldId id="270" r:id="rId10"/>
    <p:sldId id="264" r:id="rId11"/>
    <p:sldId id="266" r:id="rId12"/>
    <p:sldId id="269" r:id="rId13"/>
    <p:sldId id="263" r:id="rId14"/>
    <p:sldId id="261" r:id="rId15"/>
    <p:sldId id="273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53190" y="3936273"/>
            <a:ext cx="9106399" cy="1267825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pedagógusok és a szülők közti kommunikáció</a:t>
            </a:r>
            <a:endParaRPr lang="hu-HU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753190" y="5204099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hu-H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Kéri Katalin</a:t>
            </a:r>
            <a:endParaRPr lang="hu-HU" sz="32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542" y="1184287"/>
            <a:ext cx="3856536" cy="2589791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431177" y="15462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 </a:t>
            </a: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diasor</a:t>
            </a:r>
          </a:p>
          <a:p>
            <a:pPr lvl="0" algn="ctr"/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2020/21-es tanév, őszi szemeszter</a:t>
            </a:r>
          </a:p>
        </p:txBody>
      </p:sp>
    </p:spTree>
    <p:extLst>
      <p:ext uri="{BB962C8B-B14F-4D97-AF65-F5344CB8AC3E}">
        <p14:creationId xmlns:p14="http://schemas.microsoft.com/office/powerpoint/2010/main" val="32168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79" y="1376769"/>
            <a:ext cx="2456032" cy="356520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064" y="1376769"/>
            <a:ext cx="2670464" cy="356520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649" y="1376769"/>
            <a:ext cx="2556186" cy="35652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956" y="1376768"/>
            <a:ext cx="2415983" cy="356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45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89165" y="269965"/>
            <a:ext cx="991035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Óvodapedagógusok </a:t>
            </a:r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szülők kommunikációja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gyereknek az az érdeke, hogy a szülők és az óvodapedagógusok megtalálják a közös hangot</a:t>
            </a:r>
            <a:r>
              <a:rPr lang="hu-H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szülők gyakran szorongással telten adják óvodába a gyereküket, különösen az elsőt, ez az első elszakadásélmény, de tarthatnak attól is, hogy a család működését, a szülők nevelését hogyan értékelik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mások.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Hajduska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Mariann, 2008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szülők az óvodában igénylik, hogy az óvópedagógus visszajelzést adjon, beszélgessen velük egy kicsit a gyerekről.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Ezért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fontos, hogy mindennap kapjon a szülő legalább egy-egy mondatnyi </a:t>
            </a:r>
            <a:r>
              <a:rPr lang="hu-H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pozitív visszajelzést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gyerekéről. Ha a gyerek kedveli az óvópedagógust, általában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szülők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elfogadják őt.</a:t>
            </a:r>
          </a:p>
          <a:p>
            <a:pPr algn="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Ranschburg Jenő, 2003.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36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005" y="136535"/>
            <a:ext cx="5889950" cy="4161142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280159" y="4554583"/>
            <a:ext cx="994518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Mennyire lesz sikeres a nevelés és az oktatás?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Annyira, amennyire a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háromszög „csúcsai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között” jó a kommunikáció.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pedagógus-gyerek-szülő háromszög három oldala, ez a három jó kommunikációs páros megfelelő kereteket biztosítana egy diák számára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(Novák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erenc)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45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771" y="2158896"/>
            <a:ext cx="7715795" cy="414845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411506" y="233083"/>
            <a:ext cx="7171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Ezen, és a következő 2 diakockán karikatúrákat lát. </a:t>
            </a: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Kérem, foglalja össze, mit fejeznek ki ezek a rajzok?</a:t>
            </a:r>
            <a:endParaRPr lang="hu-H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42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863" y="1193651"/>
            <a:ext cx="7268552" cy="5098835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5188813" y="248585"/>
            <a:ext cx="2457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Régen és ma 1.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383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60" y="1140823"/>
            <a:ext cx="8703809" cy="5129349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4966618" y="250019"/>
            <a:ext cx="2547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Régen és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2.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5394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07177" y="217715"/>
            <a:ext cx="98668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és a szülők közti kommunikáció módjai</a:t>
            </a:r>
            <a:endParaRPr lang="hu-H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090059" y="940526"/>
            <a:ext cx="777675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Jelenléttel zajló kommunikáció: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Fogadó óra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Szülői értekezlet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Családlátogatás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Egyéni megbeszélés stb.</a:t>
            </a:r>
          </a:p>
          <a:p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 kommunikációs keretek, platformok: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Óvoda/Iskola honlapja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E-napló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Üzenőfüzet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Hivatalos levél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Orvosi igazolás megküldése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Szakértői vélemény megküldése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E-mail-ben küldött üzenetek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Telefonbeszélgetés, Skype-</a:t>
            </a: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Messengeren történő kapcsolattartás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Közösségi oldalak zárt csoportjaiban történő kommunikáció stb.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755" y="1146849"/>
            <a:ext cx="2853175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7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1051" y="322219"/>
            <a:ext cx="91875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 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Miért írhatta ezt humoros könyvében a szerző? Milyen kommunikációs helyzetet idéz fel ezzel?</a:t>
            </a:r>
          </a:p>
          <a:p>
            <a:pPr algn="ctr"/>
            <a:endParaRPr lang="hu-HU" sz="2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boldog fogadóóra Három Törvénye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Sose viccelj!</a:t>
            </a:r>
          </a:p>
          <a:p>
            <a:pPr algn="ctr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Legfeljebb akkor, ha a tanár már előbb viccelt.</a:t>
            </a:r>
          </a:p>
          <a:p>
            <a:pPr algn="ctr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Ne mondj ellent, bólogass mindenre, egyszer csak vége lesz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  <a:p>
            <a:pPr algn="r"/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(Forrás: Szily László: Beírás)</a:t>
            </a:r>
            <a:endParaRPr lang="hu-H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671" y="3847011"/>
            <a:ext cx="2830695" cy="283069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849" y="3847011"/>
            <a:ext cx="2857500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74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36319" y="6104709"/>
            <a:ext cx="10911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://www.gyerek-portal.hu/a-legjobb-tanari-szuloi-beirasok-az-ellenorzobe.html</a:t>
            </a:r>
          </a:p>
        </p:txBody>
      </p:sp>
      <p:sp>
        <p:nvSpPr>
          <p:cNvPr id="3" name="Téglalap 2"/>
          <p:cNvSpPr/>
          <p:nvPr/>
        </p:nvSpPr>
        <p:spPr>
          <a:xfrm>
            <a:off x="1097279" y="1084405"/>
            <a:ext cx="1085088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 gyerek az órán beszél, és állandóan jelentkezik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“Fia óra alatt a pad sarkával </a:t>
            </a:r>
            <a:r>
              <a:rPr lang="hu-HU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jéghokisat</a:t>
            </a: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játszott a terem körül, eközben MÁV-bemondásokat tartott, melyben a rólam elnevezett szerelvény közeledtére figyelmeztetett</a:t>
            </a:r>
            <a:r>
              <a:rPr lang="hu-H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“Kedves szülő! Ha megígéri, hogy nem hiszi el mindazt, amit a fia az iskoláról mesél, én cserébe nem hiszem el mindazt, amit ő az otthoni eseményekről mond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“Kémia órán a kísérleti anyagot elfogyasztotta</a:t>
            </a:r>
            <a:r>
              <a:rPr lang="hu-H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“Kémia óra folyamán padtársával zümmögött és brummogott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“Szellemessége és feltűnési viszketegsége a pofátlanság </a:t>
            </a:r>
            <a:endParaRPr lang="hu-HU" sz="2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határait </a:t>
            </a:r>
            <a:r>
              <a:rPr lang="hu-H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súrolja</a:t>
            </a:r>
            <a:r>
              <a:rPr lang="hu-H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“Fia a szünetben sztrájkot szervezett. Letörtük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2685462" y="219085"/>
            <a:ext cx="7613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Tréfás tanári beírások az ellenőrzőben/üzenőben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309" y="3169921"/>
            <a:ext cx="3873608" cy="272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17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02080" y="957943"/>
            <a:ext cx="7593874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„T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Szülő! Fia az órán neveletlenül beszélt. Figyelmeztetem.” – tanár</a:t>
            </a:r>
          </a:p>
          <a:p>
            <a:pPr algn="just"/>
            <a:r>
              <a:rPr lang="hu-H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“</a:t>
            </a:r>
            <a:r>
              <a:rPr lang="hu-HU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Engem?” – </a:t>
            </a:r>
            <a:r>
              <a:rPr lang="hu-H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szülő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“Katika nem tud olvasni.” – tanár</a:t>
            </a: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 </a:t>
            </a:r>
            <a:r>
              <a:rPr lang="hu-HU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“Ha tudna, nem járatnám iskolába.” – szülő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 fiú túl sokat foglalkozik a lányokkal.” – tanár</a:t>
            </a: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  </a:t>
            </a:r>
            <a:r>
              <a:rPr lang="hu-HU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“Tanárnő, kövezzen meg, de én ennek inkább örülök.” – szülő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“Értesítem a T. Szülőket, hogy fiuk történelemkönyve lapokból áll.” – tanár</a:t>
            </a: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</a:t>
            </a:r>
            <a:r>
              <a:rPr lang="hu-HU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“Ellenőriztük. Valóban.” – szülő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 fia a házi feladatát rendszeresen a társairól másolja át! Mi lesz így belőle?” – tanár</a:t>
            </a:r>
          </a:p>
          <a:p>
            <a:pPr algn="just"/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 </a:t>
            </a:r>
            <a:r>
              <a:rPr lang="hu-HU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 házi feladatot én is mindig másoltam. Ma vezérigazgató vagyok.” – </a:t>
            </a:r>
            <a:r>
              <a:rPr lang="hu-H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szülő.</a:t>
            </a:r>
            <a:endParaRPr lang="hu-HU" sz="2100" dirty="0"/>
          </a:p>
        </p:txBody>
      </p:sp>
      <p:sp>
        <p:nvSpPr>
          <p:cNvPr id="3" name="Téglalap 2"/>
          <p:cNvSpPr/>
          <p:nvPr/>
        </p:nvSpPr>
        <p:spPr>
          <a:xfrm>
            <a:off x="1197429" y="5860052"/>
            <a:ext cx="80031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https://www.gyerek-portal.hu/a-legjobb-tanari-szuloi-beirasok-az-ellenorzobe.html</a:t>
            </a:r>
          </a:p>
        </p:txBody>
      </p:sp>
      <p:sp>
        <p:nvSpPr>
          <p:cNvPr id="4" name="Téglalap 3"/>
          <p:cNvSpPr/>
          <p:nvPr/>
        </p:nvSpPr>
        <p:spPr>
          <a:xfrm>
            <a:off x="3463996" y="241310"/>
            <a:ext cx="6430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beírások és tréfás szülői válaszok 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616" y="1156278"/>
            <a:ext cx="2924222" cy="451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91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92629" y="6026332"/>
            <a:ext cx="11181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www.researchgate.net/publication/282849846_A_KOZOSSEGI_MEDIA_JELENTOSEGE</a:t>
            </a:r>
          </a:p>
          <a:p>
            <a:pPr algn="ctr"/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A_TANAR_DIAK_ES_A_SZULO_KOZOTTI_VISZONYBAN</a:t>
            </a:r>
          </a:p>
        </p:txBody>
      </p:sp>
      <p:sp>
        <p:nvSpPr>
          <p:cNvPr id="3" name="Téglalap 2"/>
          <p:cNvSpPr/>
          <p:nvPr/>
        </p:nvSpPr>
        <p:spPr>
          <a:xfrm>
            <a:off x="1105988" y="191589"/>
            <a:ext cx="10968445" cy="5733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kapcsolattartás új platformjai a pedagógusok és szülők között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AutoNum type="arabicPeriod"/>
            </a:pP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szülők  legnagyobb  része  (több,  mint  50%-a)  rendelkezik 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internetre 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csatlakoztatható eszközzel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Az internetre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csatlakoztatható eszközzel rendelkező szülők </a:t>
            </a:r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gyakran rendelkeznek Facebook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profillal is</a:t>
            </a:r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3.A  szülők  legnagyobb  része  (több,  mint  50%-a)  tud  olyan  Facebook  csoportról,  amelyben gyermekei tananyaggal kapcsolatos témákkal foglalkoznak.</a:t>
            </a:r>
          </a:p>
          <a:p>
            <a:pPr algn="ctr"/>
            <a:endParaRPr lang="hu-HU" sz="1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4.A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szülők legnagyobb része (több, mint 50%-a) nem jár rendszeresen szülői értekezletekre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5.A 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szülők  gyakrabban  tartják  a  kapcsolatot  gyermekeik  tanáraival 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interneten 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keresztül,  mint személyesen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6.A  </a:t>
            </a:r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diákok  egyelőre  alacsony  számban  tartják  a  kapcsolatot  a  tanáraikkal  a  Facebook-</a:t>
            </a:r>
            <a:r>
              <a:rPr lang="hu-HU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de akik nem, azok is tanulnak 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online.</a:t>
            </a:r>
            <a:endParaRPr lang="hu-HU" sz="2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1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942" y="2424189"/>
            <a:ext cx="4813663" cy="214895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890" y="1642274"/>
            <a:ext cx="5084505" cy="3712786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3223920" y="527259"/>
            <a:ext cx="6898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Köszönetnyilvánítás a szülők támogatásáért</a:t>
            </a:r>
            <a:endParaRPr lang="hu-H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08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019284" y="2730970"/>
            <a:ext cx="78028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Karinthy Frigyes: Tanítom a </a:t>
            </a:r>
            <a:r>
              <a:rPr lang="hu-HU" sz="3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kisfiamat</a:t>
            </a:r>
            <a:endParaRPr lang="hu-HU" sz="32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youtu.be/P-SEWzksMwY</a:t>
            </a:r>
          </a:p>
          <a:p>
            <a:pPr algn="ctr"/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Diákparódia napjainkban a segítő szülőről</a:t>
            </a:r>
            <a:endParaRPr lang="hu-HU" sz="3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https://youtu.be/PTZEfNnxd-U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027910" y="884311"/>
            <a:ext cx="9785628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szerepe lehet a szülőnek az otthoni tanulásban?</a:t>
            </a:r>
          </a:p>
          <a:p>
            <a:pPr algn="ctr"/>
            <a:r>
              <a:rPr lang="hu-H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viselkedik a jelenetben az apa?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28157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280161" y="1436914"/>
            <a:ext cx="1030224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Novák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erenc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szövetségese a szülő.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2020. https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://www.gyerekneveles.hu/a-tanar-szovetsegese-a-szulo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algn="just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Ranschburg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Jenő (2003):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 és a másik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Okker Kiadó,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Budapest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Simonyi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Dénes - Kőrösi Gábor: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közösségi média jelentősége a tanár, diák és szülő közötti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viszonyban.</a:t>
            </a: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:///C:/Users/FELHAS~1/AppData/Local/Temp/SimonyiDnes-KrsiGbor-Akzssgimdiajelentsge.pdf</a:t>
            </a:r>
          </a:p>
        </p:txBody>
      </p:sp>
      <p:sp>
        <p:nvSpPr>
          <p:cNvPr id="2" name="Téglalap 1"/>
          <p:cNvSpPr/>
          <p:nvPr/>
        </p:nvSpPr>
        <p:spPr>
          <a:xfrm>
            <a:off x="3845011" y="480499"/>
            <a:ext cx="50070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32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Főbb felhasznált irodalmak</a:t>
            </a:r>
          </a:p>
        </p:txBody>
      </p:sp>
    </p:spTree>
    <p:extLst>
      <p:ext uri="{BB962C8B-B14F-4D97-AF65-F5344CB8AC3E}">
        <p14:creationId xmlns:p14="http://schemas.microsoft.com/office/powerpoint/2010/main" val="3307099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599640" y="1476494"/>
            <a:ext cx="504497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Múlt karácsony</a:t>
            </a:r>
          </a:p>
          <a:p>
            <a:pPr algn="ctr"/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://youtu.be/LxoyVzn0OZE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656" y="2667522"/>
            <a:ext cx="4028939" cy="301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7217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1116</TotalTime>
  <Words>720</Words>
  <Application>Microsoft Office PowerPoint</Application>
  <PresentationFormat>Szélesvásznú</PresentationFormat>
  <Paragraphs>112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Times New Roman</vt:lpstr>
      <vt:lpstr>Wingdings 3</vt:lpstr>
      <vt:lpstr>Szálak</vt:lpstr>
      <vt:lpstr>A pedagógusok és a szülők közti kommunikáció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pedagógusok és szülők közti kommunikáció</dc:title>
  <dc:creator>Windows-felhasználó</dc:creator>
  <cp:lastModifiedBy>Windows-felhasználó</cp:lastModifiedBy>
  <cp:revision>45</cp:revision>
  <dcterms:created xsi:type="dcterms:W3CDTF">2020-09-06T07:22:12Z</dcterms:created>
  <dcterms:modified xsi:type="dcterms:W3CDTF">2020-12-06T13:21:58Z</dcterms:modified>
</cp:coreProperties>
</file>