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8"/>
  </p:notesMasterIdLst>
  <p:sldIdLst>
    <p:sldId id="256" r:id="rId2"/>
    <p:sldId id="280" r:id="rId3"/>
    <p:sldId id="306" r:id="rId4"/>
    <p:sldId id="307" r:id="rId5"/>
    <p:sldId id="282" r:id="rId6"/>
    <p:sldId id="308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02" r:id="rId16"/>
    <p:sldId id="303" r:id="rId17"/>
    <p:sldId id="305" r:id="rId18"/>
    <p:sldId id="304" r:id="rId19"/>
    <p:sldId id="320" r:id="rId20"/>
    <p:sldId id="324" r:id="rId21"/>
    <p:sldId id="321" r:id="rId22"/>
    <p:sldId id="325" r:id="rId23"/>
    <p:sldId id="326" r:id="rId24"/>
    <p:sldId id="329" r:id="rId25"/>
    <p:sldId id="283" r:id="rId26"/>
    <p:sldId id="335" r:id="rId27"/>
    <p:sldId id="322" r:id="rId28"/>
    <p:sldId id="293" r:id="rId29"/>
    <p:sldId id="330" r:id="rId30"/>
    <p:sldId id="294" r:id="rId31"/>
    <p:sldId id="336" r:id="rId32"/>
    <p:sldId id="295" r:id="rId33"/>
    <p:sldId id="296" r:id="rId34"/>
    <p:sldId id="331" r:id="rId35"/>
    <p:sldId id="297" r:id="rId36"/>
    <p:sldId id="337" r:id="rId37"/>
    <p:sldId id="332" r:id="rId38"/>
    <p:sldId id="298" r:id="rId39"/>
    <p:sldId id="299" r:id="rId40"/>
    <p:sldId id="341" r:id="rId41"/>
    <p:sldId id="342" r:id="rId42"/>
    <p:sldId id="343" r:id="rId43"/>
    <p:sldId id="344" r:id="rId44"/>
    <p:sldId id="340" r:id="rId45"/>
    <p:sldId id="339" r:id="rId46"/>
    <p:sldId id="301" r:id="rId47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66"/>
    <a:srgbClr val="F9F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noProof="0" smtClean="0"/>
              <a:t>Mintaszöveg szerkesztése</a:t>
            </a:r>
          </a:p>
          <a:p>
            <a:pPr lvl="1"/>
            <a:r>
              <a:rPr lang="hu-HU" altLang="hu-HU" noProof="0" smtClean="0"/>
              <a:t>Második szint</a:t>
            </a:r>
          </a:p>
          <a:p>
            <a:pPr lvl="2"/>
            <a:r>
              <a:rPr lang="hu-HU" altLang="hu-HU" noProof="0" smtClean="0"/>
              <a:t>Harmadik szint</a:t>
            </a:r>
          </a:p>
          <a:p>
            <a:pPr lvl="3"/>
            <a:r>
              <a:rPr lang="hu-HU" altLang="hu-HU" noProof="0" smtClean="0"/>
              <a:t>Negyedik szint</a:t>
            </a:r>
          </a:p>
          <a:p>
            <a:pPr lvl="4"/>
            <a:r>
              <a:rPr lang="hu-HU" altLang="hu-HU" noProof="0" smtClean="0"/>
              <a:t>Ötödik szint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8FD5FB-7C05-4904-98F8-565CD358C4D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607605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Jegyzetek hely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hu-HU" smtClean="0"/>
          </a:p>
        </p:txBody>
      </p:sp>
      <p:sp>
        <p:nvSpPr>
          <p:cNvPr id="5124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654805F-0BA7-4ED6-B3DB-D5178171684D}" type="slidenum">
              <a:rPr lang="hu-HU" altLang="hu-HU" smtClean="0">
                <a:latin typeface="Arial" panose="020B0604020202020204" pitchFamily="34" charset="0"/>
              </a:rPr>
              <a:pPr/>
              <a:t>1</a:t>
            </a:fld>
            <a:endParaRPr lang="hu-HU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90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hu-H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941 h 1906"/>
                <a:gd name="T4" fmla="*/ 5921 w 5740"/>
                <a:gd name="T5" fmla="*/ 941 h 1906"/>
                <a:gd name="T6" fmla="*/ 5921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820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hu-HU" altLang="hu-HU" noProof="0" smtClean="0"/>
              <a:t>Mintacím szerkesztése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hu-HU" altLang="hu-HU" noProof="0" smtClean="0"/>
              <a:t>Alcím mintájának szerkesztése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EA55A-F1C6-4353-ABF0-B2EC5EF4316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878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CD4C4-858B-4E48-A067-4E438920388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7576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36400-B0A5-48E6-8409-666588252F6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4664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4D4B4-5745-431E-A46D-0571DE38B72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6087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A352D-C717-4948-98B7-C4B2A65728B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7439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F940E-78B4-4695-B3C1-335847B84EE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5502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C8909-2321-4B72-8C3A-CD9E491BA40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717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A7FB4-8507-433F-95B0-28CF8CC11D4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7517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22BBE-5F0C-4293-8F24-6D6575D56D8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4222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373A3-903D-4082-995B-DE1B8B63EF8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8305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00123-F2E5-4349-B5A8-4CFCDFDF205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2061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5A339C0-23BF-4410-B936-AF9CDC56D71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</p:grpSp>
        <p:sp>
          <p:nvSpPr>
            <p:cNvPr id="717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hu-HU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941 h 1906"/>
                <a:gd name="T4" fmla="*/ 5921 w 5740"/>
                <a:gd name="T5" fmla="*/ 941 h 1906"/>
                <a:gd name="T6" fmla="*/ 5921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18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18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5163" y="765175"/>
            <a:ext cx="7651750" cy="5688013"/>
          </a:xfrm>
        </p:spPr>
        <p:txBody>
          <a:bodyPr/>
          <a:lstStyle/>
          <a:p>
            <a:pPr eaLnBrk="1" hangingPunct="1">
              <a:defRPr/>
            </a:pPr>
            <a:r>
              <a:rPr lang="hu-HU" sz="3600" dirty="0">
                <a:solidFill>
                  <a:srgbClr val="FFFF00"/>
                </a:solidFill>
              </a:rPr>
              <a:t>Női szerepek és </a:t>
            </a:r>
            <a:r>
              <a:rPr lang="hu-HU" sz="3600" dirty="0" smtClean="0">
                <a:solidFill>
                  <a:srgbClr val="FFFF00"/>
                </a:solidFill>
              </a:rPr>
              <a:t>előadóművész-karrierek </a:t>
            </a:r>
            <a:r>
              <a:rPr lang="hu-HU" sz="3600" dirty="0">
                <a:solidFill>
                  <a:srgbClr val="FFFF00"/>
                </a:solidFill>
              </a:rPr>
              <a:t>a 19. </a:t>
            </a:r>
            <a:r>
              <a:rPr lang="hu-HU" sz="3600" dirty="0" smtClean="0">
                <a:solidFill>
                  <a:srgbClr val="FFFF00"/>
                </a:solidFill>
              </a:rPr>
              <a:t>században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/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>Zeneművész-életpályák: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>Lisa </a:t>
            </a:r>
            <a:r>
              <a:rPr lang="hu-HU" sz="3600" dirty="0">
                <a:solidFill>
                  <a:srgbClr val="FFFF00"/>
                </a:solidFill>
              </a:rPr>
              <a:t>Cristiani (1827-1853</a:t>
            </a:r>
            <a:r>
              <a:rPr lang="hu-HU" sz="3600" dirty="0" smtClean="0">
                <a:solidFill>
                  <a:srgbClr val="FFFF00"/>
                </a:solidFill>
              </a:rPr>
              <a:t>) és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err="1" smtClean="0">
                <a:solidFill>
                  <a:srgbClr val="FFFF00"/>
                </a:solidFill>
              </a:rPr>
              <a:t>Szuk</a:t>
            </a:r>
            <a:r>
              <a:rPr lang="hu-HU" sz="3600" dirty="0" smtClean="0">
                <a:solidFill>
                  <a:srgbClr val="FFFF00"/>
                </a:solidFill>
              </a:rPr>
              <a:t> Róza (1844-1921)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>
                <a:solidFill>
                  <a:srgbClr val="FFFF00"/>
                </a:solidFill>
              </a:rPr>
              <a:t/>
            </a:r>
            <a:br>
              <a:rPr lang="hu-HU" sz="3600" dirty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/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>Pukánszky Béla</a:t>
            </a:r>
            <a:endParaRPr lang="hu-HU" altLang="hu-HU" sz="3600" dirty="0" smtClean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765175"/>
            <a:ext cx="6729412" cy="5688013"/>
          </a:xfrm>
        </p:spPr>
        <p:txBody>
          <a:bodyPr/>
          <a:lstStyle/>
          <a:p>
            <a:pPr eaLnBrk="1" hangingPunct="1">
              <a:defRPr/>
            </a:pPr>
            <a:endParaRPr lang="hu-HU" altLang="hu-HU" dirty="0" smtClean="0"/>
          </a:p>
          <a:p>
            <a:pPr eaLnBrk="1" hangingPunct="1">
              <a:defRPr/>
            </a:pPr>
            <a:endParaRPr lang="hu-HU" altLang="hu-HU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hu-HU" altLang="hu-HU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5450" y="404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 smtClean="0">
                <a:solidFill>
                  <a:srgbClr val="FFFF00"/>
                </a:solidFill>
              </a:rPr>
              <a:t>Nőkép, női szerepek, </a:t>
            </a:r>
            <a:br>
              <a:rPr lang="hu-HU" altLang="hu-HU" sz="4000" dirty="0" smtClean="0">
                <a:solidFill>
                  <a:srgbClr val="FFFF00"/>
                </a:solidFill>
              </a:rPr>
            </a:br>
            <a:r>
              <a:rPr lang="hu-HU" altLang="hu-HU" sz="4000" dirty="0" smtClean="0">
                <a:solidFill>
                  <a:srgbClr val="FFFF00"/>
                </a:solidFill>
              </a:rPr>
              <a:t>a szerephatárok átlépése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424862" cy="41751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 smtClean="0"/>
              <a:t>Tradicionálisan elfogadott:</a:t>
            </a:r>
          </a:p>
          <a:p>
            <a:pPr lvl="1" eaLnBrk="1" hangingPunct="1">
              <a:defRPr/>
            </a:pPr>
            <a:r>
              <a:rPr lang="hu-HU" altLang="hu-HU" dirty="0" smtClean="0"/>
              <a:t>Társalkodónő, nevelőnő (</a:t>
            </a:r>
            <a:r>
              <a:rPr lang="hu-HU" altLang="hu-HU" dirty="0" err="1" smtClean="0"/>
              <a:t>gouvernante</a:t>
            </a:r>
            <a:r>
              <a:rPr lang="hu-HU" altLang="hu-HU" dirty="0" smtClean="0"/>
              <a:t>) tanítónő, művésznő.</a:t>
            </a:r>
          </a:p>
          <a:p>
            <a:pPr eaLnBrk="1" hangingPunct="1">
              <a:defRPr/>
            </a:pPr>
            <a:r>
              <a:rPr lang="hu-HU" altLang="hu-HU" dirty="0" smtClean="0"/>
              <a:t>A konvenciókat feszegetően új</a:t>
            </a:r>
          </a:p>
          <a:p>
            <a:pPr lvl="1" eaLnBrk="1" hangingPunct="1">
              <a:defRPr/>
            </a:pPr>
            <a:r>
              <a:rPr lang="hu-HU" altLang="hu-HU" dirty="0" smtClean="0"/>
              <a:t>Hangszeres </a:t>
            </a:r>
            <a:r>
              <a:rPr lang="hu-HU" altLang="hu-HU" dirty="0" err="1" smtClean="0"/>
              <a:t>előadóművésznők</a:t>
            </a:r>
            <a:r>
              <a:rPr lang="hu-HU" altLang="hu-HU" dirty="0"/>
              <a:t>:</a:t>
            </a:r>
            <a:endParaRPr lang="hu-HU" altLang="hu-HU" dirty="0" smtClean="0"/>
          </a:p>
          <a:p>
            <a:pPr lvl="1" eaLnBrk="1" hangingPunct="1">
              <a:defRPr/>
            </a:pPr>
            <a:r>
              <a:rPr lang="hu-HU" altLang="hu-HU" dirty="0" err="1" smtClean="0"/>
              <a:t>Elise</a:t>
            </a:r>
            <a:r>
              <a:rPr lang="hu-HU" altLang="hu-HU" dirty="0" smtClean="0"/>
              <a:t> </a:t>
            </a:r>
            <a:r>
              <a:rPr lang="hu-HU" altLang="hu-HU" dirty="0" err="1" smtClean="0"/>
              <a:t>Barbier</a:t>
            </a:r>
            <a:r>
              <a:rPr lang="hu-HU" altLang="hu-HU" dirty="0" smtClean="0"/>
              <a:t> Christiani (Lisa Cristiani) (1827-1853)</a:t>
            </a:r>
          </a:p>
          <a:p>
            <a:pPr lvl="1" eaLnBrk="1" hangingPunct="1">
              <a:defRPr/>
            </a:pPr>
            <a:r>
              <a:rPr lang="hu-HU" altLang="hu-HU" dirty="0" err="1" smtClean="0"/>
              <a:t>Szuk</a:t>
            </a:r>
            <a:r>
              <a:rPr lang="hu-HU" altLang="hu-HU" dirty="0" smtClean="0"/>
              <a:t> Róza (1844-1921)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4000" dirty="0" smtClean="0">
                <a:solidFill>
                  <a:srgbClr val="FFFF00"/>
                </a:solidFill>
              </a:rPr>
              <a:t>Carl Ludwig Junker (1784): </a:t>
            </a:r>
            <a:r>
              <a:rPr lang="hu-HU" sz="4000" dirty="0" err="1" smtClean="0">
                <a:solidFill>
                  <a:srgbClr val="FFFF00"/>
                </a:solidFill>
              </a:rPr>
              <a:t>Vom</a:t>
            </a:r>
            <a:r>
              <a:rPr lang="hu-HU" sz="4000" dirty="0" smtClean="0">
                <a:solidFill>
                  <a:srgbClr val="FFFF00"/>
                </a:solidFill>
              </a:rPr>
              <a:t> </a:t>
            </a:r>
            <a:r>
              <a:rPr lang="hu-HU" sz="4000" dirty="0" err="1" smtClean="0">
                <a:solidFill>
                  <a:srgbClr val="FFFF00"/>
                </a:solidFill>
              </a:rPr>
              <a:t>Kostüm</a:t>
            </a:r>
            <a:r>
              <a:rPr lang="hu-HU" sz="4000" dirty="0" smtClean="0">
                <a:solidFill>
                  <a:srgbClr val="FFFF00"/>
                </a:solidFill>
              </a:rPr>
              <a:t> des </a:t>
            </a:r>
            <a:r>
              <a:rPr lang="hu-HU" sz="4000" dirty="0" err="1" smtClean="0">
                <a:solidFill>
                  <a:srgbClr val="FFFF00"/>
                </a:solidFill>
              </a:rPr>
              <a:t>Frauenzimmer</a:t>
            </a:r>
            <a:r>
              <a:rPr lang="hu-HU" sz="4000" dirty="0" smtClean="0">
                <a:solidFill>
                  <a:srgbClr val="FFFF00"/>
                </a:solidFill>
              </a:rPr>
              <a:t> </a:t>
            </a:r>
            <a:r>
              <a:rPr lang="hu-HU" sz="4000" dirty="0" err="1" smtClean="0">
                <a:solidFill>
                  <a:srgbClr val="FFFF00"/>
                </a:solidFill>
              </a:rPr>
              <a:t>Spielens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1</a:t>
            </a:r>
            <a:r>
              <a:rPr lang="hu-HU" sz="2800" dirty="0">
                <a:effectLst/>
              </a:rPr>
              <a:t>. A korabeli ruha- és frizuradivat és az adott hangszer megszólaltatásához szükséges mozgások összeférhetetlensége (a tiltott hangszerek itt a vonósok és a rézfúvósok).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2</a:t>
            </a:r>
            <a:r>
              <a:rPr lang="hu-HU" sz="2800" dirty="0">
                <a:effectLst/>
              </a:rPr>
              <a:t>. </a:t>
            </a:r>
            <a:r>
              <a:rPr lang="hu-HU" sz="2800" dirty="0" smtClean="0">
                <a:effectLst/>
              </a:rPr>
              <a:t>A </a:t>
            </a:r>
            <a:r>
              <a:rPr lang="hu-HU" sz="2800" dirty="0">
                <a:effectLst/>
              </a:rPr>
              <a:t>hangszer hangjának „férfiassága” és a női karakter közötti ellentmondás (ide  tartoznak a vadászatkor és háborúk alkalmával használatos fúvós hangszerek). 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3</a:t>
            </a:r>
            <a:r>
              <a:rPr lang="hu-HU" sz="2800" dirty="0">
                <a:effectLst/>
              </a:rPr>
              <a:t>. A hangszertartás „illetlensége” (a gordonka esetében). 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91512" cy="725488"/>
          </a:xfrm>
        </p:spPr>
        <p:txBody>
          <a:bodyPr/>
          <a:lstStyle/>
          <a:p>
            <a:pPr>
              <a:defRPr/>
            </a:pPr>
            <a:r>
              <a:rPr lang="hu-HU" sz="3200" dirty="0" err="1" smtClean="0">
                <a:solidFill>
                  <a:srgbClr val="FFFF00"/>
                </a:solidFill>
              </a:rPr>
              <a:t>Freia</a:t>
            </a:r>
            <a:r>
              <a:rPr lang="hu-HU" sz="3200" dirty="0" smtClean="0">
                <a:solidFill>
                  <a:srgbClr val="FFFF00"/>
                </a:solidFill>
              </a:rPr>
              <a:t> Hoffmann (2013): </a:t>
            </a:r>
            <a:br>
              <a:rPr lang="hu-HU" sz="3200" dirty="0" smtClean="0">
                <a:solidFill>
                  <a:srgbClr val="FFFF00"/>
                </a:solidFill>
              </a:rPr>
            </a:br>
            <a:r>
              <a:rPr lang="hu-HU" sz="3200" dirty="0" err="1" smtClean="0">
                <a:solidFill>
                  <a:srgbClr val="FFFF00"/>
                </a:solidFill>
              </a:rPr>
              <a:t>Quellentexte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r>
              <a:rPr lang="hu-HU" sz="3200" dirty="0" err="1" smtClean="0">
                <a:solidFill>
                  <a:srgbClr val="FFFF00"/>
                </a:solidFill>
              </a:rPr>
              <a:t>zur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r>
              <a:rPr lang="hu-HU" sz="3200" dirty="0" err="1" smtClean="0">
                <a:solidFill>
                  <a:srgbClr val="FFFF00"/>
                </a:solidFill>
              </a:rPr>
              <a:t>Geschichte</a:t>
            </a:r>
            <a:r>
              <a:rPr lang="hu-HU" sz="3200" dirty="0" smtClean="0">
                <a:solidFill>
                  <a:srgbClr val="FFFF00"/>
                </a:solidFill>
              </a:rPr>
              <a:t> der </a:t>
            </a:r>
            <a:r>
              <a:rPr lang="hu-HU" sz="3200" dirty="0" err="1" smtClean="0">
                <a:solidFill>
                  <a:srgbClr val="FFFF00"/>
                </a:solidFill>
              </a:rPr>
              <a:t>Instrumentalistin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r>
              <a:rPr lang="hu-HU" sz="3200" dirty="0" err="1" smtClean="0">
                <a:solidFill>
                  <a:srgbClr val="FFFF00"/>
                </a:solidFill>
              </a:rPr>
              <a:t>im</a:t>
            </a:r>
            <a:r>
              <a:rPr lang="hu-HU" sz="3200" dirty="0" smtClean="0">
                <a:solidFill>
                  <a:srgbClr val="FFFF00"/>
                </a:solidFill>
              </a:rPr>
              <a:t> 19. </a:t>
            </a:r>
            <a:r>
              <a:rPr lang="hu-HU" sz="3200" dirty="0" err="1" smtClean="0">
                <a:solidFill>
                  <a:srgbClr val="FFFF00"/>
                </a:solidFill>
              </a:rPr>
              <a:t>Jahrhundert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endParaRPr lang="hu-HU" sz="32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4213" y="2565400"/>
            <a:ext cx="8002587" cy="3560763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1. </a:t>
            </a:r>
            <a:r>
              <a:rPr lang="hu-HU" dirty="0" smtClean="0">
                <a:effectLst/>
              </a:rPr>
              <a:t>Családok társas </a:t>
            </a:r>
            <a:r>
              <a:rPr lang="hu-HU" dirty="0">
                <a:effectLst/>
              </a:rPr>
              <a:t>életformájához </a:t>
            </a:r>
            <a:r>
              <a:rPr lang="hu-HU" dirty="0" smtClean="0">
                <a:effectLst/>
              </a:rPr>
              <a:t>illeszkedjen  (kísérőhangszer: zongora</a:t>
            </a:r>
            <a:r>
              <a:rPr lang="hu-HU" dirty="0">
                <a:effectLst/>
              </a:rPr>
              <a:t>, </a:t>
            </a:r>
            <a:r>
              <a:rPr lang="hu-HU" dirty="0" smtClean="0">
                <a:effectLst/>
              </a:rPr>
              <a:t>gitár, </a:t>
            </a:r>
            <a:r>
              <a:rPr lang="hu-HU" dirty="0">
                <a:effectLst/>
              </a:rPr>
              <a:t>hárfa).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2. Közösségi élmény eszköze legyen (orgona). </a:t>
            </a:r>
          </a:p>
          <a:p>
            <a:pPr>
              <a:defRPr/>
            </a:pPr>
            <a:r>
              <a:rPr lang="hu-HU" dirty="0" smtClean="0">
                <a:effectLst/>
              </a:rPr>
              <a:t>3. A </a:t>
            </a:r>
            <a:r>
              <a:rPr lang="hu-HU" dirty="0">
                <a:effectLst/>
              </a:rPr>
              <a:t>női hang karakteréhez és regiszteréhez </a:t>
            </a:r>
            <a:r>
              <a:rPr lang="hu-HU" dirty="0" smtClean="0">
                <a:effectLst/>
              </a:rPr>
              <a:t>illeszkedjen (hegedű)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hu-HU" dirty="0" smtClean="0">
                <a:solidFill>
                  <a:srgbClr val="FFFF00"/>
                </a:solidFill>
              </a:rPr>
              <a:t>Lisa (</a:t>
            </a:r>
            <a:r>
              <a:rPr lang="hu-HU" altLang="hu-HU" dirty="0" err="1" smtClean="0">
                <a:solidFill>
                  <a:srgbClr val="FFFF00"/>
                </a:solidFill>
              </a:rPr>
              <a:t>Elise</a:t>
            </a:r>
            <a:r>
              <a:rPr lang="hu-HU" altLang="hu-HU" dirty="0" smtClean="0">
                <a:solidFill>
                  <a:srgbClr val="FFFF00"/>
                </a:solidFill>
              </a:rPr>
              <a:t> </a:t>
            </a:r>
            <a:r>
              <a:rPr lang="hu-HU" altLang="hu-HU" dirty="0" err="1" smtClean="0">
                <a:solidFill>
                  <a:srgbClr val="FFFF00"/>
                </a:solidFill>
              </a:rPr>
              <a:t>Barbier</a:t>
            </a:r>
            <a:r>
              <a:rPr lang="hu-HU" altLang="hu-HU" dirty="0" smtClean="0">
                <a:solidFill>
                  <a:srgbClr val="FFFF00"/>
                </a:solidFill>
              </a:rPr>
              <a:t>) Cristiani (1827-1853)</a:t>
            </a:r>
          </a:p>
        </p:txBody>
      </p:sp>
      <p:pic>
        <p:nvPicPr>
          <p:cNvPr id="9219" name="Picture 4" descr="cristia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844675"/>
            <a:ext cx="3411538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56100" y="549275"/>
            <a:ext cx="4032250" cy="5759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/>
              <a:t>Nagyapja </a:t>
            </a:r>
            <a:r>
              <a:rPr lang="hu-HU" altLang="hu-HU" dirty="0" smtClean="0"/>
              <a:t>(ismert festőművész) és </a:t>
            </a:r>
            <a:r>
              <a:rPr lang="hu-HU" altLang="hu-HU" dirty="0"/>
              <a:t>apja inspirálják a szokatlan hangszerválasztást</a:t>
            </a:r>
            <a:r>
              <a:rPr lang="hu-HU" altLang="hu-HU" dirty="0" smtClean="0"/>
              <a:t>. </a:t>
            </a:r>
            <a:r>
              <a:rPr lang="hu-HU" dirty="0" err="1">
                <a:effectLst/>
              </a:rPr>
              <a:t>Auguste</a:t>
            </a:r>
            <a:r>
              <a:rPr lang="hu-HU" dirty="0">
                <a:effectLst/>
              </a:rPr>
              <a:t> </a:t>
            </a:r>
            <a:r>
              <a:rPr lang="hu-HU" dirty="0" smtClean="0">
                <a:effectLst/>
              </a:rPr>
              <a:t>Wolff és </a:t>
            </a:r>
            <a:r>
              <a:rPr lang="hu-HU" altLang="hu-HU" dirty="0" smtClean="0"/>
              <a:t>Bernard </a:t>
            </a:r>
            <a:r>
              <a:rPr lang="hu-HU" altLang="hu-HU" dirty="0" err="1" smtClean="0"/>
              <a:t>Bénazet</a:t>
            </a:r>
            <a:r>
              <a:rPr lang="hu-HU" altLang="hu-HU" dirty="0" smtClean="0"/>
              <a:t> tanítja.</a:t>
            </a:r>
            <a:endParaRPr lang="hu-HU" altLang="hu-HU" dirty="0"/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/>
              <a:t>1845-ben 17 évesen debütált </a:t>
            </a:r>
            <a:r>
              <a:rPr lang="hu-HU" altLang="hu-HU" dirty="0" smtClean="0"/>
              <a:t>Párizsban.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 smtClean="0"/>
              <a:t>Európai körút: </a:t>
            </a:r>
            <a:r>
              <a:rPr lang="hu-HU" altLang="hu-HU" dirty="0" err="1" smtClean="0"/>
              <a:t>Rouen</a:t>
            </a:r>
            <a:r>
              <a:rPr lang="hu-HU" altLang="hu-HU" dirty="0" smtClean="0"/>
              <a:t>, Brüsszel, Bécs stb.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 smtClean="0"/>
              <a:t>1845 októbere: Lipcse: </a:t>
            </a:r>
            <a:r>
              <a:rPr lang="hu-HU" altLang="hu-HU" dirty="0" err="1" smtClean="0"/>
              <a:t>Gewandhaus</a:t>
            </a:r>
            <a:endParaRPr lang="hu-HU" altLang="hu-HU" dirty="0"/>
          </a:p>
          <a:p>
            <a:pPr eaLnBrk="1" hangingPunct="1">
              <a:lnSpc>
                <a:spcPct val="80000"/>
              </a:lnSpc>
              <a:defRPr/>
            </a:pPr>
            <a:endParaRPr lang="hu-HU" altLang="hu-HU" dirty="0"/>
          </a:p>
          <a:p>
            <a:pPr eaLnBrk="1" hangingPunct="1">
              <a:lnSpc>
                <a:spcPct val="80000"/>
              </a:lnSpc>
              <a:defRPr/>
            </a:pPr>
            <a:endParaRPr lang="hu-HU" altLang="hu-HU" dirty="0"/>
          </a:p>
          <a:p>
            <a:pPr>
              <a:defRPr/>
            </a:pPr>
            <a:endParaRPr lang="hu-HU" dirty="0"/>
          </a:p>
        </p:txBody>
      </p:sp>
      <p:pic>
        <p:nvPicPr>
          <p:cNvPr id="10243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3343275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3529013" cy="5616575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Lipcse, </a:t>
            </a:r>
            <a:r>
              <a:rPr lang="hu-HU" sz="2800" dirty="0" err="1" smtClean="0"/>
              <a:t>Gewandhaus</a:t>
            </a:r>
            <a:r>
              <a:rPr lang="hu-HU" sz="2800" dirty="0" smtClean="0"/>
              <a:t>, 1845. október 18.:</a:t>
            </a:r>
            <a:br>
              <a:rPr lang="hu-HU" sz="2800" dirty="0" smtClean="0"/>
            </a:br>
            <a:r>
              <a:rPr lang="hu-HU" sz="2800" dirty="0" smtClean="0"/>
              <a:t>Batta: </a:t>
            </a:r>
            <a:r>
              <a:rPr lang="hu-HU" sz="2800" dirty="0" err="1" smtClean="0"/>
              <a:t>Fantasie</a:t>
            </a:r>
            <a:r>
              <a:rPr lang="hu-HU" sz="2800" dirty="0" smtClean="0"/>
              <a:t>,</a:t>
            </a:r>
            <a:br>
              <a:rPr lang="hu-HU" sz="2800" dirty="0" smtClean="0"/>
            </a:br>
            <a:r>
              <a:rPr lang="hu-HU" sz="2800" dirty="0" smtClean="0"/>
              <a:t>Ernst: </a:t>
            </a:r>
            <a:r>
              <a:rPr lang="hu-HU" sz="2800" dirty="0" err="1" smtClean="0"/>
              <a:t>Elegie</a:t>
            </a:r>
            <a:r>
              <a:rPr lang="hu-HU" sz="2800" dirty="0" smtClean="0"/>
              <a:t>,</a:t>
            </a:r>
            <a:br>
              <a:rPr lang="hu-HU" sz="2800" dirty="0" smtClean="0"/>
            </a:br>
            <a:r>
              <a:rPr lang="hu-HU" sz="2800" dirty="0" smtClean="0"/>
              <a:t>Schubert: </a:t>
            </a:r>
            <a:r>
              <a:rPr lang="hu-HU" sz="2800" dirty="0" err="1" smtClean="0"/>
              <a:t>Ständchen</a:t>
            </a:r>
            <a:r>
              <a:rPr lang="hu-HU" sz="2800" dirty="0" smtClean="0"/>
              <a:t>,</a:t>
            </a:r>
            <a:br>
              <a:rPr lang="hu-HU" sz="2800" dirty="0" smtClean="0"/>
            </a:br>
            <a:r>
              <a:rPr lang="hu-HU" sz="2800" dirty="0" smtClean="0"/>
              <a:t>La </a:t>
            </a:r>
            <a:r>
              <a:rPr lang="hu-HU" sz="2800" dirty="0" err="1" smtClean="0"/>
              <a:t>Musette</a:t>
            </a:r>
            <a:r>
              <a:rPr lang="hu-HU" sz="2800" dirty="0" smtClean="0"/>
              <a:t>…</a:t>
            </a:r>
            <a:br>
              <a:rPr lang="hu-HU" sz="2800" dirty="0" smtClean="0"/>
            </a:br>
            <a:r>
              <a:rPr lang="hu-HU" sz="2800" dirty="0" smtClean="0"/>
              <a:t>  </a:t>
            </a:r>
            <a:br>
              <a:rPr lang="hu-HU" sz="2800" dirty="0" smtClean="0"/>
            </a:br>
            <a:r>
              <a:rPr lang="hu-HU" sz="2800" dirty="0" smtClean="0"/>
              <a:t>Mendelssohn kíséri (?)</a:t>
            </a:r>
            <a:br>
              <a:rPr lang="hu-HU" sz="2800" dirty="0" smtClean="0"/>
            </a:br>
            <a:r>
              <a:rPr lang="hu-HU" sz="2800" dirty="0" smtClean="0"/>
              <a:t>„</a:t>
            </a:r>
            <a:r>
              <a:rPr lang="hu-HU" sz="2800" dirty="0" err="1" smtClean="0"/>
              <a:t>Lied</a:t>
            </a:r>
            <a:r>
              <a:rPr lang="hu-HU" sz="2800" dirty="0" smtClean="0"/>
              <a:t> </a:t>
            </a:r>
            <a:r>
              <a:rPr lang="hu-HU" sz="2800" dirty="0" err="1" smtClean="0"/>
              <a:t>ohne</a:t>
            </a:r>
            <a:r>
              <a:rPr lang="hu-HU" sz="2800" dirty="0" smtClean="0"/>
              <a:t> </a:t>
            </a:r>
            <a:r>
              <a:rPr lang="hu-HU" sz="2800" dirty="0" err="1" smtClean="0"/>
              <a:t>Worte</a:t>
            </a:r>
            <a:r>
              <a:rPr lang="hu-HU" sz="2800" dirty="0" smtClean="0"/>
              <a:t>”</a:t>
            </a:r>
            <a:r>
              <a:rPr lang="hu-HU" sz="2800" dirty="0"/>
              <a:t/>
            </a:r>
            <a:br>
              <a:rPr lang="hu-HU" sz="2800" dirty="0"/>
            </a:br>
            <a:r>
              <a:rPr lang="hu-HU" sz="2800" dirty="0" smtClean="0"/>
              <a:t>„Für </a:t>
            </a:r>
            <a:r>
              <a:rPr lang="hu-HU" sz="2800" dirty="0" err="1" smtClean="0"/>
              <a:t>Fr</a:t>
            </a:r>
            <a:r>
              <a:rPr lang="hu-HU" sz="2800" dirty="0" err="1">
                <a:effectLst/>
              </a:rPr>
              <a:t>ä</a:t>
            </a:r>
            <a:r>
              <a:rPr lang="hu-HU" sz="2800" dirty="0" err="1" smtClean="0"/>
              <a:t>ulein</a:t>
            </a:r>
            <a:r>
              <a:rPr lang="hu-HU" sz="2800" dirty="0" smtClean="0"/>
              <a:t> Lisa Cristiani </a:t>
            </a:r>
            <a:r>
              <a:rPr lang="hu-HU" sz="2800" dirty="0" err="1" smtClean="0"/>
              <a:t>componirt</a:t>
            </a:r>
            <a:r>
              <a:rPr lang="hu-HU" sz="2800" dirty="0" smtClean="0"/>
              <a:t>.”</a:t>
            </a:r>
            <a:endParaRPr lang="hu-HU" sz="2800" dirty="0"/>
          </a:p>
        </p:txBody>
      </p:sp>
      <p:pic>
        <p:nvPicPr>
          <p:cNvPr id="11267" name="Tartalom helye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6025" y="325438"/>
            <a:ext cx="5156200" cy="6532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Koncertkörutak 1.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1846-ban </a:t>
            </a:r>
            <a:r>
              <a:rPr lang="hu-HU" dirty="0" smtClean="0">
                <a:effectLst/>
              </a:rPr>
              <a:t>koncertkörút Európában: Berlin, Linz</a:t>
            </a:r>
            <a:r>
              <a:rPr lang="hu-HU" dirty="0">
                <a:effectLst/>
              </a:rPr>
              <a:t>, Regensburg, Nürnberg, </a:t>
            </a:r>
            <a:r>
              <a:rPr lang="hu-HU" dirty="0" err="1">
                <a:effectLst/>
              </a:rPr>
              <a:t>Kiel</a:t>
            </a:r>
            <a:r>
              <a:rPr lang="hu-HU" dirty="0">
                <a:effectLst/>
              </a:rPr>
              <a:t>, Drezda, Magdeburg, </a:t>
            </a:r>
            <a:r>
              <a:rPr lang="hu-HU" dirty="0" err="1">
                <a:effectLst/>
              </a:rPr>
              <a:t>Braunschweig</a:t>
            </a:r>
            <a:r>
              <a:rPr lang="hu-HU" dirty="0">
                <a:effectLst/>
              </a:rPr>
              <a:t>, Hannover és Hamburg is szerepeltek </a:t>
            </a:r>
            <a:r>
              <a:rPr lang="hu-HU" dirty="0" smtClean="0">
                <a:effectLst/>
              </a:rPr>
              <a:t>listáján, </a:t>
            </a:r>
          </a:p>
          <a:p>
            <a:pPr>
              <a:defRPr/>
            </a:pPr>
            <a:r>
              <a:rPr lang="hu-HU" dirty="0" smtClean="0">
                <a:effectLst/>
              </a:rPr>
              <a:t>Koppenhágába, </a:t>
            </a:r>
            <a:r>
              <a:rPr lang="hu-HU" dirty="0">
                <a:solidFill>
                  <a:srgbClr val="FFFF00"/>
                </a:solidFill>
                <a:effectLst/>
              </a:rPr>
              <a:t>a dán király </a:t>
            </a:r>
            <a:r>
              <a:rPr lang="hu-HU" dirty="0" smtClean="0">
                <a:solidFill>
                  <a:srgbClr val="FFFF00"/>
                </a:solidFill>
                <a:effectLst/>
              </a:rPr>
              <a:t>udvari </a:t>
            </a:r>
            <a:r>
              <a:rPr lang="hu-HU" dirty="0">
                <a:solidFill>
                  <a:srgbClr val="FFFF00"/>
                </a:solidFill>
                <a:effectLst/>
              </a:rPr>
              <a:t>kamaravirtuózává nevezte ki. </a:t>
            </a:r>
            <a:endParaRPr lang="hu-HU" dirty="0" smtClean="0">
              <a:solidFill>
                <a:srgbClr val="FFFF00"/>
              </a:solidFill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Koncertezett </a:t>
            </a:r>
            <a:r>
              <a:rPr lang="hu-HU" dirty="0" err="1">
                <a:effectLst/>
              </a:rPr>
              <a:t>Uppsalában</a:t>
            </a:r>
            <a:r>
              <a:rPr lang="hu-HU" dirty="0">
                <a:effectLst/>
              </a:rPr>
              <a:t>, </a:t>
            </a:r>
            <a:r>
              <a:rPr lang="hu-HU" dirty="0" err="1">
                <a:effectLst/>
              </a:rPr>
              <a:t>Stockholman</a:t>
            </a:r>
            <a:r>
              <a:rPr lang="hu-HU" dirty="0">
                <a:effectLst/>
              </a:rPr>
              <a:t> és Göteborgban, majd ismét egy németországi körút következett.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4000" dirty="0" smtClean="0">
                <a:solidFill>
                  <a:srgbClr val="FFFF00"/>
                </a:solidFill>
              </a:rPr>
              <a:t>Sajtóvisszhang: 1. elutasítás, gúny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Elutasító kritika gunyoros hangon: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„</a:t>
            </a:r>
            <a:r>
              <a:rPr lang="hu-HU" sz="2800" dirty="0">
                <a:effectLst/>
              </a:rPr>
              <a:t>Csellista nő produkálja magát egy párizsi szalonban […] ez is a női emancipáció gyümölcse!”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>
                <a:effectLst/>
              </a:rPr>
              <a:t>„Christiani kisasszony fiatal, magas, csinos, sőt szép jelenség, aki litográfiát is készíttetett magáról, miközben hangszerét tartja … kezei között, mely instrumentum dicsőségének eszköze … lesz. Meg kellene gondolnia, hogy még dolgozzon, mielőtt ezen a fiatal és csinos személy számára szokatlan hangszeren meg tudja szerezni </a:t>
            </a:r>
            <a:r>
              <a:rPr lang="hu-HU" sz="2800" dirty="0" smtClean="0">
                <a:effectLst/>
              </a:rPr>
              <a:t>[…]  a </a:t>
            </a:r>
            <a:r>
              <a:rPr lang="hu-HU" sz="2800" dirty="0">
                <a:effectLst/>
              </a:rPr>
              <a:t>hírnévnek egy kis </a:t>
            </a:r>
            <a:r>
              <a:rPr lang="hu-HU" sz="2800" dirty="0" smtClean="0">
                <a:effectLst/>
              </a:rPr>
              <a:t>részét…”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Sajtóvisszhang: 2. bántóan kemény kritika</a:t>
            </a:r>
            <a:endParaRPr lang="hu-HU" sz="36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613" cy="5141913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effectLst/>
              </a:rPr>
              <a:t>A „hirtelen </a:t>
            </a:r>
            <a:r>
              <a:rPr lang="hu-HU" dirty="0">
                <a:effectLst/>
              </a:rPr>
              <a:t>megjelenő, de gyorsan eltűnő párizsi csellistanő” </a:t>
            </a:r>
            <a:r>
              <a:rPr lang="hu-HU" dirty="0" smtClean="0">
                <a:effectLst/>
              </a:rPr>
              <a:t>dupláját kapta </a:t>
            </a:r>
            <a:r>
              <a:rPr lang="hu-HU" dirty="0">
                <a:effectLst/>
              </a:rPr>
              <a:t>annak a tiszteletdíjnak, ami a „jóravaló német művészek esetében” megszokott.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A </a:t>
            </a:r>
            <a:r>
              <a:rPr lang="hu-HU" dirty="0">
                <a:effectLst/>
              </a:rPr>
              <a:t>„gordonkán játszó hölgy” </a:t>
            </a:r>
            <a:r>
              <a:rPr lang="hu-HU" dirty="0" smtClean="0">
                <a:effectLst/>
              </a:rPr>
              <a:t>„szalonjátékos” nem </a:t>
            </a:r>
            <a:r>
              <a:rPr lang="hu-HU" dirty="0">
                <a:effectLst/>
              </a:rPr>
              <a:t>is </a:t>
            </a:r>
            <a:r>
              <a:rPr lang="hu-HU" dirty="0" smtClean="0">
                <a:effectLst/>
              </a:rPr>
              <a:t>„művésznő </a:t>
            </a:r>
            <a:r>
              <a:rPr lang="hu-HU" dirty="0">
                <a:effectLst/>
              </a:rPr>
              <a:t>a szó modern értelmében, sem a virtuozitás, sem pedig a kiemelkedő képességek tekintetében”. </a:t>
            </a:r>
            <a:r>
              <a:rPr lang="hu-HU" dirty="0" smtClean="0">
                <a:effectLst/>
              </a:rPr>
              <a:t>A kritikus </a:t>
            </a:r>
            <a:r>
              <a:rPr lang="hu-HU" dirty="0">
                <a:effectLst/>
              </a:rPr>
              <a:t>„nem is adná meg számára az engedélyt előadóművészi utakon való részvételre”.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200" dirty="0" smtClean="0">
                <a:solidFill>
                  <a:srgbClr val="FFFF00"/>
                </a:solidFill>
              </a:rPr>
              <a:t>Sajtóvisszhang: 3. Az elegáns megjelenés és a„női előadásmód” dicsérete</a:t>
            </a:r>
            <a:endParaRPr lang="hu-HU" sz="32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effectLst/>
              </a:rPr>
              <a:t>„A </a:t>
            </a:r>
            <a:r>
              <a:rPr lang="hu-HU" dirty="0">
                <a:effectLst/>
              </a:rPr>
              <a:t>többség azt hitte, hogy frivol látványban lesz része, mivel teljesen elfelejtették, hogy Cristiani kisasszony igazi </a:t>
            </a:r>
            <a:r>
              <a:rPr lang="hu-HU" dirty="0" err="1">
                <a:effectLst/>
              </a:rPr>
              <a:t>úrihölgy</a:t>
            </a:r>
            <a:r>
              <a:rPr lang="hu-HU" dirty="0">
                <a:effectLst/>
              </a:rPr>
              <a:t>, aki az alkalomhoz egy olyan körös-körül hullámzóan bő ruhát vett fel, amely testének kontúrjait teljesen elrejtette. Így még annál is csinosabb és kecsesebb látványt nyújtott, mint amikor egy férfi hangszerjátékos szorítja térdei közé a gordonkát…”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20713"/>
            <a:ext cx="8362950" cy="6553200"/>
          </a:xfrm>
        </p:spPr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„…virtuóznőnk </a:t>
            </a:r>
            <a:r>
              <a:rPr lang="hu-HU" sz="2800" dirty="0">
                <a:effectLst/>
              </a:rPr>
              <a:t>hangszere megszólaltatásakor kifejezetten festői látványt nyújt</a:t>
            </a:r>
            <a:r>
              <a:rPr lang="hu-HU" sz="2800" dirty="0" smtClean="0">
                <a:effectLst/>
              </a:rPr>
              <a:t>”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Elismerősen írnak karjainak „gömbölyű </a:t>
            </a:r>
            <a:r>
              <a:rPr lang="hu-HU" sz="2800" dirty="0">
                <a:effectLst/>
              </a:rPr>
              <a:t>mozgásáról”,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szép </a:t>
            </a:r>
            <a:r>
              <a:rPr lang="hu-HU" sz="2800" dirty="0">
                <a:effectLst/>
              </a:rPr>
              <a:t>fehér balkezéről, amellyel a különböző fogásokat és ujjrendeket úgy tudja kivitelezni, hogy azok szemre is szépek legyenek.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Dicsérik „</a:t>
            </a:r>
            <a:r>
              <a:rPr lang="hu-HU" sz="2800" dirty="0">
                <a:effectLst/>
              </a:rPr>
              <a:t>nemes </a:t>
            </a:r>
            <a:r>
              <a:rPr lang="hu-HU" sz="2800" dirty="0" smtClean="0">
                <a:effectLst/>
              </a:rPr>
              <a:t>vonóvezetését”, szépen </a:t>
            </a:r>
            <a:r>
              <a:rPr lang="hu-HU" sz="2800" dirty="0">
                <a:effectLst/>
              </a:rPr>
              <a:t>kivitelezett „pianissimo” </a:t>
            </a:r>
            <a:r>
              <a:rPr lang="hu-HU" sz="2800" dirty="0" smtClean="0">
                <a:effectLst/>
              </a:rPr>
              <a:t>dinamikákat, 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Erénye, hogy a </a:t>
            </a:r>
            <a:r>
              <a:rPr lang="hu-HU" sz="2800" dirty="0">
                <a:effectLst/>
              </a:rPr>
              <a:t>lassú darabokat „gömbölyűen lágy, meleg hangon”, szívhez szólóan </a:t>
            </a:r>
            <a:r>
              <a:rPr lang="hu-HU" sz="2800" dirty="0" smtClean="0">
                <a:effectLst/>
              </a:rPr>
              <a:t>adja elő.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Összegezve: „…finoman </a:t>
            </a:r>
            <a:r>
              <a:rPr lang="hu-HU" sz="2800" dirty="0">
                <a:effectLst/>
              </a:rPr>
              <a:t>kecses, különlegesen lágy, igazi nőiességgel </a:t>
            </a:r>
            <a:r>
              <a:rPr lang="hu-HU" sz="2800" dirty="0" smtClean="0">
                <a:effectLst/>
              </a:rPr>
              <a:t>megáldott tehetség…”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Repertoár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Rövidebb </a:t>
            </a:r>
            <a:r>
              <a:rPr lang="hu-HU" sz="2800" dirty="0">
                <a:effectLst/>
              </a:rPr>
              <a:t>terjedelmű, többnyire lassú tempójú, éneklő karakterű darabokat adott </a:t>
            </a:r>
            <a:r>
              <a:rPr lang="hu-HU" sz="2800" dirty="0" smtClean="0">
                <a:effectLst/>
              </a:rPr>
              <a:t>elő. 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Átiratok Schubert Szerenád (</a:t>
            </a:r>
            <a:r>
              <a:rPr lang="hu-HU" sz="2800" dirty="0" err="1" smtClean="0">
                <a:effectLst/>
              </a:rPr>
              <a:t>Ständchen</a:t>
            </a:r>
            <a:r>
              <a:rPr lang="hu-HU" sz="2800" dirty="0">
                <a:effectLst/>
              </a:rPr>
              <a:t>) és </a:t>
            </a:r>
            <a:r>
              <a:rPr lang="hu-HU" sz="2800" dirty="0" err="1">
                <a:effectLst/>
              </a:rPr>
              <a:t>Ave</a:t>
            </a:r>
            <a:r>
              <a:rPr lang="hu-HU" sz="2800" dirty="0">
                <a:effectLst/>
              </a:rPr>
              <a:t> Maria című dala, Offenbach Imája (</a:t>
            </a:r>
            <a:r>
              <a:rPr lang="hu-HU" sz="2800" dirty="0" err="1">
                <a:effectLst/>
              </a:rPr>
              <a:t>Prière</a:t>
            </a:r>
            <a:r>
              <a:rPr lang="hu-HU" sz="2800" dirty="0">
                <a:effectLst/>
              </a:rPr>
              <a:t>), Bolero című darabja és </a:t>
            </a:r>
            <a:r>
              <a:rPr lang="hu-HU" sz="2800" dirty="0" err="1">
                <a:effectLst/>
              </a:rPr>
              <a:t>Musette-je</a:t>
            </a:r>
            <a:r>
              <a:rPr lang="hu-HU" sz="2800" dirty="0">
                <a:effectLst/>
              </a:rPr>
              <a:t>, egy ária Donizetti Szerelmi bájital című operájából, Julius Ernst Elégiája, Táncok a 17. századból.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Kamaraműveket </a:t>
            </a:r>
            <a:r>
              <a:rPr lang="hu-HU" sz="2800" dirty="0">
                <a:effectLst/>
              </a:rPr>
              <a:t>is játszott, többek között Joseph </a:t>
            </a:r>
            <a:r>
              <a:rPr lang="hu-HU" sz="2800" dirty="0" err="1">
                <a:effectLst/>
              </a:rPr>
              <a:t>Mayseder</a:t>
            </a:r>
            <a:r>
              <a:rPr lang="hu-HU" sz="2800" dirty="0">
                <a:effectLst/>
              </a:rPr>
              <a:t> (1789-1863) osztrák zeneszerző hegedűre, gordonkára és zongorára írt trióját helybéli művésztársak közreműködésével.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Koncertkörút 2. Oroszország, Szibéria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„A francia Szent Cecília” szerepváltása.</a:t>
            </a:r>
          </a:p>
          <a:p>
            <a:pPr>
              <a:defRPr/>
            </a:pPr>
            <a:r>
              <a:rPr lang="hu-HU" dirty="0" smtClean="0"/>
              <a:t>Szentpétervári tartózkodása (1847-1848) után egy idősebb német férfi zongorakísérő és egy orosz származású szobalány kíséretében elindul Keletre. </a:t>
            </a:r>
          </a:p>
          <a:p>
            <a:pPr>
              <a:defRPr/>
            </a:pPr>
            <a:r>
              <a:rPr lang="hu-HU" dirty="0" smtClean="0"/>
              <a:t>Omszkban csatlakoztak Nyikolaj </a:t>
            </a:r>
            <a:r>
              <a:rPr lang="hu-HU" dirty="0" err="1" smtClean="0"/>
              <a:t>Nyikolajevics</a:t>
            </a:r>
            <a:r>
              <a:rPr lang="hu-HU" dirty="0" smtClean="0"/>
              <a:t> </a:t>
            </a:r>
            <a:r>
              <a:rPr lang="hu-HU" dirty="0" err="1" smtClean="0"/>
              <a:t>Muravjev</a:t>
            </a:r>
            <a:r>
              <a:rPr lang="hu-HU" dirty="0" smtClean="0"/>
              <a:t>	 (</a:t>
            </a:r>
            <a:r>
              <a:rPr lang="hu-HU" dirty="0" err="1" smtClean="0"/>
              <a:t>Muravjov-Amurszkij</a:t>
            </a:r>
            <a:r>
              <a:rPr lang="hu-HU" dirty="0" smtClean="0"/>
              <a:t>) tábornok csapatához.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80400" cy="1944688"/>
          </a:xfrm>
        </p:spPr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1. 1848. tavasz – október: Szentpétervár, Moszkva, Kazany, Jekatyerinburg, </a:t>
            </a:r>
            <a:r>
              <a:rPr lang="hu-HU" sz="3600" dirty="0" err="1" smtClean="0">
                <a:solidFill>
                  <a:srgbClr val="FFFF00"/>
                </a:solidFill>
              </a:rPr>
              <a:t>Tobolszk</a:t>
            </a:r>
            <a:r>
              <a:rPr lang="hu-HU" sz="3600" dirty="0" smtClean="0">
                <a:solidFill>
                  <a:srgbClr val="FFFF00"/>
                </a:solidFill>
              </a:rPr>
              <a:t>, Omszk, Tomszk, Krasznojarszk, Irkutszk, </a:t>
            </a:r>
            <a:r>
              <a:rPr lang="hu-HU" sz="3600" dirty="0" err="1" smtClean="0">
                <a:solidFill>
                  <a:srgbClr val="FFFF00"/>
                </a:solidFill>
              </a:rPr>
              <a:t>Kjahta</a:t>
            </a:r>
            <a:endParaRPr lang="hu-HU" sz="3600" dirty="0">
              <a:solidFill>
                <a:srgbClr val="FFFF00"/>
              </a:solidFill>
            </a:endParaRPr>
          </a:p>
        </p:txBody>
      </p:sp>
      <p:pic>
        <p:nvPicPr>
          <p:cNvPr id="19459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420938"/>
            <a:ext cx="8482013" cy="40655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0988" y="549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hu-HU" sz="3200" dirty="0" smtClean="0">
                <a:solidFill>
                  <a:srgbClr val="FFFF00"/>
                </a:solidFill>
              </a:rPr>
              <a:t>1. (részlet)</a:t>
            </a:r>
            <a:r>
              <a:rPr lang="hu-HU" sz="3200" dirty="0" err="1" smtClean="0">
                <a:solidFill>
                  <a:srgbClr val="FFFF00"/>
                </a:solidFill>
              </a:rPr>
              <a:t>Tobolszk</a:t>
            </a:r>
            <a:r>
              <a:rPr lang="hu-HU" sz="3200" dirty="0" smtClean="0">
                <a:solidFill>
                  <a:srgbClr val="FFFF00"/>
                </a:solidFill>
              </a:rPr>
              <a:t>, Omszk, Tomszk, Krasznojarszk, Irkutszk, </a:t>
            </a:r>
            <a:r>
              <a:rPr lang="hu-HU" sz="3200" dirty="0" err="1" smtClean="0">
                <a:solidFill>
                  <a:srgbClr val="FFFF00"/>
                </a:solidFill>
              </a:rPr>
              <a:t>Kjahta</a:t>
            </a:r>
            <a:endParaRPr lang="hu-HU" sz="3200" dirty="0">
              <a:solidFill>
                <a:srgbClr val="FFFF00"/>
              </a:solidFill>
            </a:endParaRPr>
          </a:p>
        </p:txBody>
      </p:sp>
      <p:pic>
        <p:nvPicPr>
          <p:cNvPr id="20483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916113"/>
            <a:ext cx="7281862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74638"/>
            <a:ext cx="8964613" cy="1143000"/>
          </a:xfrm>
        </p:spPr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2. 1849. május - október: Irkutszk, Jakutszk, </a:t>
            </a:r>
            <a:r>
              <a:rPr lang="hu-HU" sz="3600" dirty="0" err="1" smtClean="0">
                <a:solidFill>
                  <a:srgbClr val="FFFF00"/>
                </a:solidFill>
              </a:rPr>
              <a:t>Ohotszk</a:t>
            </a:r>
            <a:r>
              <a:rPr lang="hu-HU" sz="3600" dirty="0" smtClean="0">
                <a:solidFill>
                  <a:srgbClr val="FFFF00"/>
                </a:solidFill>
              </a:rPr>
              <a:t>, </a:t>
            </a:r>
            <a:r>
              <a:rPr lang="hu-HU" sz="3600" dirty="0" err="1" smtClean="0">
                <a:solidFill>
                  <a:srgbClr val="FFFF00"/>
                </a:solidFill>
              </a:rPr>
              <a:t>Petropavlovszk</a:t>
            </a:r>
            <a:r>
              <a:rPr lang="hu-HU" sz="3600" dirty="0" smtClean="0">
                <a:solidFill>
                  <a:srgbClr val="FFFF00"/>
                </a:solidFill>
              </a:rPr>
              <a:t>, </a:t>
            </a:r>
            <a:r>
              <a:rPr lang="hu-HU" sz="3600" dirty="0" err="1" smtClean="0">
                <a:solidFill>
                  <a:srgbClr val="FFFF00"/>
                </a:solidFill>
              </a:rPr>
              <a:t>Ajan</a:t>
            </a:r>
            <a:r>
              <a:rPr lang="hu-HU" sz="3600" dirty="0" smtClean="0">
                <a:solidFill>
                  <a:srgbClr val="FFFF00"/>
                </a:solidFill>
              </a:rPr>
              <a:t>, </a:t>
            </a:r>
            <a:r>
              <a:rPr lang="hu-HU" sz="3600" dirty="0" err="1" smtClean="0">
                <a:solidFill>
                  <a:srgbClr val="FFFF00"/>
                </a:solidFill>
              </a:rPr>
              <a:t>Jakutszk</a:t>
            </a:r>
            <a:endParaRPr lang="hu-HU" sz="3600" dirty="0">
              <a:solidFill>
                <a:srgbClr val="FFFF00"/>
              </a:solidFill>
            </a:endParaRPr>
          </a:p>
        </p:txBody>
      </p:sp>
      <p:pic>
        <p:nvPicPr>
          <p:cNvPr id="21507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763" y="1844675"/>
            <a:ext cx="78644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Tartalom helye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23838"/>
            <a:ext cx="8353425" cy="66341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 szibériai körút összegzése 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effectLst/>
              </a:rPr>
              <a:t>„…egy </a:t>
            </a:r>
            <a:r>
              <a:rPr lang="hu-HU" dirty="0">
                <a:effectLst/>
              </a:rPr>
              <a:t>évet és huszonöt napot voltam </a:t>
            </a:r>
            <a:r>
              <a:rPr lang="hu-HU" dirty="0" smtClean="0">
                <a:effectLst/>
              </a:rPr>
              <a:t>úton…. Tizenöt </a:t>
            </a:r>
            <a:r>
              <a:rPr lang="hu-HU" dirty="0">
                <a:effectLst/>
              </a:rPr>
              <a:t>szibériai várost kerestem </a:t>
            </a:r>
            <a:r>
              <a:rPr lang="hu-HU" dirty="0" smtClean="0">
                <a:effectLst/>
              </a:rPr>
              <a:t>fel…több</a:t>
            </a:r>
            <a:r>
              <a:rPr lang="hu-HU" dirty="0">
                <a:effectLst/>
              </a:rPr>
              <a:t>, mint 400 kisebb-nagyobb folyón hajóztam vagy keltem át. Utaztam bricskán, szánon, kétkerekű kocsin, amelyet ló, rénszarvas vagy kutya húzott, gyalogoltam és lovagoltam sokat, különösen a </a:t>
            </a:r>
            <a:r>
              <a:rPr lang="hu-HU" dirty="0" err="1">
                <a:effectLst/>
              </a:rPr>
              <a:t>Jakuszk</a:t>
            </a:r>
            <a:r>
              <a:rPr lang="hu-HU" dirty="0">
                <a:effectLst/>
              </a:rPr>
              <a:t> és </a:t>
            </a:r>
            <a:r>
              <a:rPr lang="hu-HU" dirty="0" err="1">
                <a:effectLst/>
              </a:rPr>
              <a:t>Ohotszk</a:t>
            </a:r>
            <a:r>
              <a:rPr lang="hu-HU" dirty="0">
                <a:effectLst/>
              </a:rPr>
              <a:t> közötti </a:t>
            </a:r>
            <a:r>
              <a:rPr lang="hu-HU" dirty="0" smtClean="0">
                <a:effectLst/>
              </a:rPr>
              <a:t>útszakaszon….”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404813"/>
            <a:ext cx="7272338" cy="61642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defRPr/>
            </a:pPr>
            <a:r>
              <a:rPr lang="hu-HU" sz="3000" dirty="0" smtClean="0">
                <a:effectLst/>
              </a:rPr>
              <a:t>„Több </a:t>
            </a:r>
            <a:r>
              <a:rPr lang="hu-HU" sz="3000" dirty="0">
                <a:effectLst/>
              </a:rPr>
              <a:t>száz mérföldet tettem meg hajón, és több mint 50 napot töltöttem a Csendes Óceánon. Élveztem olyan törzsek vendégszeretetét, mint a </a:t>
            </a:r>
            <a:r>
              <a:rPr lang="hu-HU" sz="3000" dirty="0" err="1">
                <a:effectLst/>
              </a:rPr>
              <a:t>kalmükok</a:t>
            </a:r>
            <a:r>
              <a:rPr lang="hu-HU" sz="3000" dirty="0">
                <a:effectLst/>
              </a:rPr>
              <a:t>, kirgizek, kozákok, osztjákok, kínaiak, tunguzok, jakutok, burjátok, kamcsatkaiak, a Szahalin szigetek őslakosai, és így tovább… </a:t>
            </a:r>
            <a:endParaRPr lang="hu-HU" sz="3000" dirty="0" smtClean="0">
              <a:effectLst/>
            </a:endParaRPr>
          </a:p>
          <a:p>
            <a:pPr>
              <a:defRPr/>
            </a:pPr>
            <a:r>
              <a:rPr lang="hu-HU" sz="3000" dirty="0" smtClean="0">
                <a:effectLst/>
              </a:rPr>
              <a:t>Olyan </a:t>
            </a:r>
            <a:r>
              <a:rPr lang="hu-HU" sz="3000" dirty="0">
                <a:effectLst/>
              </a:rPr>
              <a:t>helyekre jutottam el, ahol eddig művész még soha nem járt. </a:t>
            </a:r>
            <a:endParaRPr lang="hu-HU" sz="3000" dirty="0" smtClean="0">
              <a:effectLst/>
            </a:endParaRPr>
          </a:p>
          <a:p>
            <a:pPr>
              <a:defRPr/>
            </a:pPr>
            <a:r>
              <a:rPr lang="hu-HU" sz="3000" dirty="0" smtClean="0">
                <a:effectLst/>
              </a:rPr>
              <a:t>Összesen </a:t>
            </a:r>
            <a:r>
              <a:rPr lang="hu-HU" sz="3000" dirty="0">
                <a:effectLst/>
              </a:rPr>
              <a:t>40 koncertet adtam, nem számolva a magánházaknál rendezett </a:t>
            </a:r>
            <a:r>
              <a:rPr lang="hu-HU" sz="3000" dirty="0" smtClean="0">
                <a:effectLst/>
              </a:rPr>
              <a:t>hangversenyeket</a:t>
            </a:r>
            <a:r>
              <a:rPr lang="hu-HU" sz="3000" dirty="0">
                <a:effectLst/>
              </a:rPr>
              <a:t>, és azokat az alkalmakat, amelyeket a saját magam gyönyörűségére ragadtam meg, hogy muzsikálhassak</a:t>
            </a:r>
            <a:r>
              <a:rPr lang="hu-HU" sz="3000" dirty="0" smtClean="0">
                <a:effectLst/>
              </a:rPr>
              <a:t>….”</a:t>
            </a:r>
            <a:endParaRPr lang="hu-H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1125538"/>
            <a:ext cx="8064500" cy="6191250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»</a:t>
            </a:r>
            <a:r>
              <a:rPr lang="hu-HU" dirty="0" smtClean="0">
                <a:effectLst/>
              </a:rPr>
              <a:t>Gördülő </a:t>
            </a:r>
            <a:r>
              <a:rPr lang="hu-HU" dirty="0">
                <a:effectLst/>
              </a:rPr>
              <a:t>kőre nem nő moha« - tartja a régi mondás. Átéltem ennek a mondatnak az értelmét… A halál lakozik bennem. Úgy érzem magam, mint kavics a viharban. Fájdalmaim nőnek, erőm elhagy. Mi lesz velem</a:t>
            </a:r>
            <a:r>
              <a:rPr lang="hu-HU" dirty="0" smtClean="0">
                <a:effectLst/>
              </a:rPr>
              <a:t>?”</a:t>
            </a:r>
          </a:p>
          <a:p>
            <a:pPr>
              <a:defRPr/>
            </a:pPr>
            <a:r>
              <a:rPr lang="hu-HU" dirty="0">
                <a:effectLst/>
              </a:rPr>
              <a:t>1850 márciusában ismét Moszkvába volt, és tett még több koncertkörutat Ukrajnában </a:t>
            </a:r>
            <a:r>
              <a:rPr lang="hu-HU" dirty="0" smtClean="0">
                <a:effectLst/>
              </a:rPr>
              <a:t>a </a:t>
            </a:r>
            <a:r>
              <a:rPr lang="hu-HU" dirty="0">
                <a:effectLst/>
              </a:rPr>
              <a:t>litvániai Vilniusban, majd a Kaukázus városaiban.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>
                <a:effectLst/>
              </a:rPr>
              <a:t>Utolsó koncertjére 1853. július 18-án került sor az észak-kaukázusi </a:t>
            </a:r>
            <a:r>
              <a:rPr lang="hu-HU" dirty="0" err="1">
                <a:effectLst/>
              </a:rPr>
              <a:t>Pjatyigorszkban</a:t>
            </a:r>
            <a:r>
              <a:rPr lang="hu-HU" dirty="0">
                <a:effectLst/>
              </a:rPr>
              <a:t>.  </a:t>
            </a: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692150"/>
            <a:ext cx="4464050" cy="5905500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Szeptemberben a kozákok által lakott </a:t>
            </a:r>
            <a:r>
              <a:rPr lang="hu-HU" dirty="0" err="1">
                <a:effectLst/>
              </a:rPr>
              <a:t>Novocserkszkba</a:t>
            </a:r>
            <a:r>
              <a:rPr lang="hu-HU" dirty="0">
                <a:effectLst/>
              </a:rPr>
              <a:t> utazott, ahol kolerajárvány tombolt.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Megbetegedett</a:t>
            </a:r>
            <a:r>
              <a:rPr lang="hu-HU" dirty="0">
                <a:effectLst/>
              </a:rPr>
              <a:t>, és </a:t>
            </a:r>
            <a:r>
              <a:rPr lang="hu-HU" dirty="0" smtClean="0">
                <a:effectLst/>
              </a:rPr>
              <a:t>szervezete </a:t>
            </a:r>
            <a:r>
              <a:rPr lang="hu-HU" dirty="0">
                <a:effectLst/>
              </a:rPr>
              <a:t>csak néhány napig tudott ellenállni a halálos kórnak.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1853. október </a:t>
            </a:r>
            <a:r>
              <a:rPr lang="hu-HU" dirty="0">
                <a:effectLst/>
              </a:rPr>
              <a:t>24-én </a:t>
            </a:r>
            <a:r>
              <a:rPr lang="hu-HU" dirty="0" smtClean="0">
                <a:effectLst/>
              </a:rPr>
              <a:t>elhunyt. </a:t>
            </a:r>
          </a:p>
          <a:p>
            <a:pPr>
              <a:defRPr/>
            </a:pPr>
            <a:endParaRPr lang="hu-HU" dirty="0"/>
          </a:p>
        </p:txBody>
      </p:sp>
      <p:pic>
        <p:nvPicPr>
          <p:cNvPr id="27651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722313"/>
            <a:ext cx="32734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Epilógus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Cristiani Stradivari-gordonkáját a konstantinápolyi francia nagykövet 1857-ben visszajuttatta Párizsba. A hangszer jelenleg a cremonai Walter </a:t>
            </a:r>
            <a:r>
              <a:rPr lang="hu-HU" dirty="0" err="1">
                <a:effectLst/>
              </a:rPr>
              <a:t>Stauffer</a:t>
            </a:r>
            <a:r>
              <a:rPr lang="hu-HU" dirty="0">
                <a:effectLst/>
              </a:rPr>
              <a:t> Zenei Alapítvány tulajdonában van, és a </a:t>
            </a:r>
            <a:r>
              <a:rPr lang="hu-HU" dirty="0" err="1">
                <a:effectLst/>
              </a:rPr>
              <a:t>Museo</a:t>
            </a:r>
            <a:r>
              <a:rPr lang="hu-HU" dirty="0">
                <a:effectLst/>
              </a:rPr>
              <a:t> del </a:t>
            </a:r>
            <a:r>
              <a:rPr lang="hu-HU" dirty="0" err="1">
                <a:effectLst/>
              </a:rPr>
              <a:t>Violino</a:t>
            </a:r>
            <a:r>
              <a:rPr lang="hu-HU" dirty="0">
                <a:effectLst/>
              </a:rPr>
              <a:t> elnevezésű gyűjteményben őrzik. 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/>
              <a:t>Emlékét Mendelssohn: „Dal szöveg nélkül” című csellódarabja őrzi: „Für Lisa Cristiani </a:t>
            </a:r>
            <a:r>
              <a:rPr lang="hu-HU" dirty="0" err="1" smtClean="0"/>
              <a:t>componirt</a:t>
            </a:r>
            <a:r>
              <a:rPr lang="hu-HU" dirty="0" smtClean="0"/>
              <a:t>…”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260350"/>
            <a:ext cx="2438400" cy="6408738"/>
          </a:xfrm>
          <a:noFill/>
        </p:spPr>
      </p:pic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636838"/>
            <a:ext cx="7302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84213" y="5229225"/>
            <a:ext cx="48958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u-HU" altLang="hu-HU" sz="2400"/>
              <a:t>Antonio Stradivari 1700 körül készített gordonkája, amelyet a szakirodalomban „Cristiani” néven ismernek.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908050"/>
            <a:ext cx="8064500" cy="554513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Mi következik most</a:t>
            </a:r>
            <a:r>
              <a:rPr lang="hu-HU" sz="2800" dirty="0" smtClean="0">
                <a:effectLst/>
              </a:rPr>
              <a:t>?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 smtClean="0">
                <a:effectLst/>
              </a:rPr>
              <a:t>– </a:t>
            </a:r>
            <a:r>
              <a:rPr lang="hu-HU" sz="2800" dirty="0">
                <a:effectLst/>
              </a:rPr>
              <a:t>Egy érdekes nő, ki gordonkáján játszik.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Csakugyan bájos jelenség!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Csak hallgassa játékát</a:t>
            </a:r>
            <a:r>
              <a:rPr lang="hu-HU" sz="2800" dirty="0" smtClean="0">
                <a:effectLst/>
              </a:rPr>
              <a:t>! </a:t>
            </a:r>
            <a:r>
              <a:rPr lang="hu-HU" sz="2800" dirty="0">
                <a:effectLst/>
              </a:rPr>
              <a:t>Honnan jött ez ide?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Pesti születésű, neve </a:t>
            </a:r>
            <a:r>
              <a:rPr lang="hu-HU" sz="2800" dirty="0" err="1">
                <a:effectLst/>
              </a:rPr>
              <a:t>Szuk</a:t>
            </a:r>
            <a:r>
              <a:rPr lang="hu-HU" sz="2800" dirty="0">
                <a:effectLst/>
              </a:rPr>
              <a:t> Róza.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Hiszen ez Párisban is játszhatnék.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Játszott is az ott, és tetszéssel.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i="1" dirty="0" smtClean="0">
                <a:effectLst/>
              </a:rPr>
              <a:t>(</a:t>
            </a:r>
            <a:r>
              <a:rPr lang="hu-HU" sz="2800" i="1" dirty="0" err="1" smtClean="0">
                <a:effectLst/>
              </a:rPr>
              <a:t>Czanyuga</a:t>
            </a:r>
            <a:r>
              <a:rPr lang="hu-HU" sz="2800" i="1" dirty="0" smtClean="0">
                <a:effectLst/>
              </a:rPr>
              <a:t> </a:t>
            </a:r>
            <a:r>
              <a:rPr lang="hu-HU" sz="2800" i="1" dirty="0">
                <a:effectLst/>
              </a:rPr>
              <a:t>József: Magyar és német társalgási nyelv, 1868. </a:t>
            </a:r>
            <a:r>
              <a:rPr lang="hu-HU" sz="2800" i="1" dirty="0" smtClean="0">
                <a:effectLst/>
              </a:rPr>
              <a:t>277.)</a:t>
            </a:r>
            <a:endParaRPr lang="hu-HU" sz="2800" dirty="0">
              <a:effectLst/>
            </a:endParaRP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err="1" smtClean="0">
                <a:solidFill>
                  <a:srgbClr val="FFFF00"/>
                </a:solidFill>
              </a:rPr>
              <a:t>Szuk</a:t>
            </a:r>
            <a:r>
              <a:rPr lang="hu-HU" dirty="0" smtClean="0">
                <a:solidFill>
                  <a:srgbClr val="FFFF00"/>
                </a:solidFill>
              </a:rPr>
              <a:t> Róza (1844-1921)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31747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1628775"/>
            <a:ext cx="4241800" cy="4824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765175"/>
            <a:ext cx="4679950" cy="5360988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Pesten született.</a:t>
            </a:r>
          </a:p>
          <a:p>
            <a:pPr>
              <a:defRPr/>
            </a:pPr>
            <a:r>
              <a:rPr lang="hu-HU" sz="2800" dirty="0" smtClean="0"/>
              <a:t>Édesapja </a:t>
            </a:r>
            <a:r>
              <a:rPr lang="hu-HU" sz="2800" dirty="0" err="1" smtClean="0"/>
              <a:t>Szuk</a:t>
            </a:r>
            <a:r>
              <a:rPr lang="hu-HU" sz="2800" dirty="0" smtClean="0"/>
              <a:t> Lipót szász származású zeneművész és pedagógus (a Pesti Nemzeti Színház szólógordonkása, a Pesti Zenede tanára).</a:t>
            </a:r>
          </a:p>
          <a:p>
            <a:pPr>
              <a:defRPr/>
            </a:pPr>
            <a:r>
              <a:rPr lang="hu-HU" sz="2800" dirty="0" smtClean="0"/>
              <a:t>Róza hat évesen került </a:t>
            </a:r>
            <a:r>
              <a:rPr lang="hu-HU" sz="2800" dirty="0" err="1" smtClean="0"/>
              <a:t>Pröbstl</a:t>
            </a:r>
            <a:r>
              <a:rPr lang="hu-HU" sz="2800" dirty="0" smtClean="0"/>
              <a:t> Mária nőnevelő intézetébe, apja hétéves korától kezdve tanította csellózni.   </a:t>
            </a:r>
            <a:endParaRPr lang="hu-HU" sz="2800" dirty="0"/>
          </a:p>
        </p:txBody>
      </p:sp>
      <p:pic>
        <p:nvPicPr>
          <p:cNvPr id="32771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798513"/>
            <a:ext cx="361315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Az életút rekonstrukciójának forrásai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91025"/>
          </a:xfrm>
        </p:spPr>
        <p:txBody>
          <a:bodyPr/>
          <a:lstStyle/>
          <a:p>
            <a:pPr>
              <a:defRPr/>
            </a:pPr>
            <a:r>
              <a:rPr lang="hu-HU" sz="2800" dirty="0" err="1" smtClean="0"/>
              <a:t>Matlekovics</a:t>
            </a:r>
            <a:r>
              <a:rPr lang="hu-HU" sz="2800" dirty="0" smtClean="0"/>
              <a:t> Sándorné – </a:t>
            </a:r>
            <a:r>
              <a:rPr lang="hu-HU" sz="2800" dirty="0" err="1" smtClean="0"/>
              <a:t>Szuk</a:t>
            </a:r>
            <a:r>
              <a:rPr lang="hu-HU" sz="2800" dirty="0" smtClean="0"/>
              <a:t> Róza naplója. Fővárosi Szabó Ervin Könyvtár, </a:t>
            </a:r>
            <a:r>
              <a:rPr lang="hu-HU" sz="2800" dirty="0" err="1" smtClean="0"/>
              <a:t>Bq</a:t>
            </a:r>
            <a:r>
              <a:rPr lang="hu-HU" sz="2800" dirty="0" smtClean="0"/>
              <a:t>. 927/38. sz. </a:t>
            </a:r>
            <a:r>
              <a:rPr lang="hu-HU" sz="2800" dirty="0" err="1" smtClean="0"/>
              <a:t>kézitata</a:t>
            </a:r>
            <a:r>
              <a:rPr lang="hu-HU" sz="2800" dirty="0" smtClean="0"/>
              <a:t>.</a:t>
            </a:r>
          </a:p>
          <a:p>
            <a:pPr>
              <a:defRPr/>
            </a:pPr>
            <a:r>
              <a:rPr lang="hu-HU" sz="2800" dirty="0" smtClean="0"/>
              <a:t>Koch Lajos (1934): </a:t>
            </a:r>
            <a:r>
              <a:rPr lang="hu-HU" sz="2800" dirty="0" err="1" smtClean="0"/>
              <a:t>Matlekovics</a:t>
            </a:r>
            <a:r>
              <a:rPr lang="hu-HU" sz="2800" dirty="0" smtClean="0"/>
              <a:t> Sándorné – </a:t>
            </a:r>
            <a:r>
              <a:rPr lang="hu-HU" sz="2800" dirty="0" err="1" smtClean="0"/>
              <a:t>Szuk</a:t>
            </a:r>
            <a:r>
              <a:rPr lang="hu-HU" sz="2800" dirty="0" smtClean="0"/>
              <a:t> Róza gordonkaművésznő naplója. A Fővárosi Szabó Ervin Könyvtár Évkönyve, Budapest, 89-116. </a:t>
            </a:r>
          </a:p>
          <a:p>
            <a:pPr>
              <a:defRPr/>
            </a:pPr>
            <a:r>
              <a:rPr lang="hu-HU" sz="2800" dirty="0" smtClean="0"/>
              <a:t>Hoffmann, </a:t>
            </a:r>
            <a:r>
              <a:rPr lang="hu-HU" sz="2800" dirty="0" err="1" smtClean="0"/>
              <a:t>Freia</a:t>
            </a:r>
            <a:r>
              <a:rPr lang="hu-HU" sz="2800" dirty="0" smtClean="0"/>
              <a:t> – </a:t>
            </a:r>
            <a:r>
              <a:rPr lang="hu-HU" sz="2800" dirty="0" err="1" smtClean="0"/>
              <a:t>Timmermann</a:t>
            </a:r>
            <a:r>
              <a:rPr lang="hu-HU" sz="2800" dirty="0" smtClean="0"/>
              <a:t>, </a:t>
            </a:r>
            <a:r>
              <a:rPr lang="hu-HU" sz="2800" dirty="0" err="1" smtClean="0"/>
              <a:t>Volker</a:t>
            </a:r>
            <a:r>
              <a:rPr lang="hu-HU" sz="2800" dirty="0" smtClean="0"/>
              <a:t> (</a:t>
            </a:r>
            <a:r>
              <a:rPr lang="hu-HU" sz="2800" dirty="0" err="1" smtClean="0"/>
              <a:t>Hrsg</a:t>
            </a:r>
            <a:r>
              <a:rPr lang="hu-HU" sz="2800" dirty="0" smtClean="0"/>
              <a:t>., 2017): „</a:t>
            </a:r>
            <a:r>
              <a:rPr lang="hu-HU" sz="2800" dirty="0" err="1" smtClean="0"/>
              <a:t>So</a:t>
            </a:r>
            <a:r>
              <a:rPr lang="hu-HU" sz="2800" dirty="0" smtClean="0"/>
              <a:t> </a:t>
            </a:r>
            <a:r>
              <a:rPr lang="hu-HU" sz="2800" dirty="0" err="1" smtClean="0"/>
              <a:t>ein</a:t>
            </a:r>
            <a:r>
              <a:rPr lang="hu-HU" sz="2800" dirty="0" smtClean="0"/>
              <a:t> </a:t>
            </a:r>
            <a:r>
              <a:rPr lang="hu-HU" sz="2800" dirty="0" err="1" smtClean="0"/>
              <a:t>glänzendes</a:t>
            </a:r>
            <a:r>
              <a:rPr lang="hu-HU" sz="2800" dirty="0" smtClean="0"/>
              <a:t> </a:t>
            </a:r>
            <a:r>
              <a:rPr lang="hu-HU" sz="2800" dirty="0" err="1" smtClean="0"/>
              <a:t>Elend</a:t>
            </a:r>
            <a:r>
              <a:rPr lang="hu-HU" sz="2800" dirty="0" smtClean="0"/>
              <a:t> </a:t>
            </a:r>
            <a:r>
              <a:rPr lang="hu-HU" sz="2800" dirty="0" err="1" smtClean="0"/>
              <a:t>ist</a:t>
            </a:r>
            <a:r>
              <a:rPr lang="hu-HU" sz="2800" dirty="0" smtClean="0"/>
              <a:t> der </a:t>
            </a:r>
            <a:r>
              <a:rPr lang="hu-HU" sz="2800" dirty="0" err="1" smtClean="0"/>
              <a:t>Külstlerstand</a:t>
            </a:r>
            <a:r>
              <a:rPr lang="hu-HU" sz="2800" dirty="0" smtClean="0"/>
              <a:t>”. </a:t>
            </a:r>
            <a:r>
              <a:rPr lang="hu-HU" sz="2800" dirty="0" err="1" smtClean="0"/>
              <a:t>Aus</a:t>
            </a:r>
            <a:r>
              <a:rPr lang="hu-HU" sz="2800" dirty="0" smtClean="0"/>
              <a:t> </a:t>
            </a:r>
            <a:r>
              <a:rPr lang="hu-HU" sz="2800" dirty="0" err="1" smtClean="0"/>
              <a:t>dem</a:t>
            </a:r>
            <a:r>
              <a:rPr lang="hu-HU" sz="2800" dirty="0" smtClean="0"/>
              <a:t> </a:t>
            </a:r>
            <a:r>
              <a:rPr lang="hu-HU" sz="2800" dirty="0" err="1" smtClean="0"/>
              <a:t>Tagebuch</a:t>
            </a:r>
            <a:r>
              <a:rPr lang="hu-HU" sz="2800" dirty="0" smtClean="0"/>
              <a:t> der </a:t>
            </a:r>
            <a:r>
              <a:rPr lang="hu-HU" sz="2800" dirty="0" err="1" smtClean="0"/>
              <a:t>Violoncellistin</a:t>
            </a:r>
            <a:r>
              <a:rPr lang="hu-HU" sz="2800" dirty="0" smtClean="0"/>
              <a:t> Rosa </a:t>
            </a:r>
            <a:r>
              <a:rPr lang="hu-HU" sz="2800" dirty="0" err="1" smtClean="0"/>
              <a:t>Suck</a:t>
            </a:r>
            <a:r>
              <a:rPr lang="hu-HU" sz="2800" dirty="0" smtClean="0"/>
              <a:t>, Wien, 1859 und Paris 1866. </a:t>
            </a:r>
            <a:r>
              <a:rPr lang="hu-HU" sz="2800" dirty="0" err="1" smtClean="0"/>
              <a:t>BS-Verlag</a:t>
            </a:r>
            <a:r>
              <a:rPr lang="hu-HU" sz="2800" dirty="0" smtClean="0"/>
              <a:t>, </a:t>
            </a:r>
            <a:r>
              <a:rPr lang="hu-HU" sz="2800" dirty="0" err="1" smtClean="0"/>
              <a:t>Universität</a:t>
            </a:r>
            <a:r>
              <a:rPr lang="hu-HU" sz="2800" dirty="0" smtClean="0"/>
              <a:t> </a:t>
            </a:r>
            <a:r>
              <a:rPr lang="hu-HU" sz="2800" dirty="0" err="1" smtClean="0"/>
              <a:t>Oldenburg</a:t>
            </a:r>
            <a:r>
              <a:rPr lang="hu-HU" sz="2800" dirty="0" smtClean="0"/>
              <a:t>.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Az első magyar koncertező gordonkaművésznő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4213" y="1600200"/>
            <a:ext cx="7704137" cy="4852988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Édesapja tanítja 1851-től.</a:t>
            </a:r>
          </a:p>
          <a:p>
            <a:pPr>
              <a:defRPr/>
            </a:pPr>
            <a:r>
              <a:rPr lang="hu-HU" sz="2800" dirty="0" smtClean="0"/>
              <a:t>Első nyilvános hangversenyét tizennégy évesen, 1858. március 7-én tartotta</a:t>
            </a:r>
            <a:r>
              <a:rPr lang="hu-HU" sz="2800" dirty="0"/>
              <a:t> </a:t>
            </a:r>
            <a:r>
              <a:rPr lang="hu-HU" sz="2800" dirty="0" smtClean="0"/>
              <a:t>Pesten.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„</a:t>
            </a:r>
            <a:r>
              <a:rPr lang="hu-HU" sz="2800" dirty="0" err="1" smtClean="0">
                <a:effectLst/>
              </a:rPr>
              <a:t>Suck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>
                <a:effectLst/>
              </a:rPr>
              <a:t>Róza ez első nyilvános hangversenyében is annyi alapos tanulmány, </a:t>
            </a:r>
            <a:r>
              <a:rPr lang="hu-HU" sz="2800" dirty="0" smtClean="0">
                <a:effectLst/>
              </a:rPr>
              <a:t>képzettség</a:t>
            </a:r>
            <a:r>
              <a:rPr lang="hu-HU" sz="2800" dirty="0">
                <a:effectLst/>
              </a:rPr>
              <a:t>, jó </a:t>
            </a:r>
            <a:r>
              <a:rPr lang="hu-HU" sz="2800" dirty="0" err="1">
                <a:effectLst/>
              </a:rPr>
              <a:t>izlés</a:t>
            </a:r>
            <a:r>
              <a:rPr lang="hu-HU" sz="2800" dirty="0">
                <a:effectLst/>
              </a:rPr>
              <a:t> és tehetség </a:t>
            </a:r>
            <a:r>
              <a:rPr lang="hu-HU" sz="2800" dirty="0" err="1">
                <a:effectLst/>
              </a:rPr>
              <a:t>bizonyitványait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adá</a:t>
            </a:r>
            <a:r>
              <a:rPr lang="hu-HU" sz="2800" dirty="0">
                <a:effectLst/>
              </a:rPr>
              <a:t>, hogy </a:t>
            </a:r>
            <a:r>
              <a:rPr lang="hu-HU" sz="2800" dirty="0" err="1">
                <a:effectLst/>
              </a:rPr>
              <a:t>örömtelve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hagyá</a:t>
            </a:r>
            <a:r>
              <a:rPr lang="hu-HU" sz="2800" dirty="0">
                <a:effectLst/>
              </a:rPr>
              <a:t> el mindenki a teremet, és szerencsét </a:t>
            </a:r>
            <a:r>
              <a:rPr lang="hu-HU" sz="2800" dirty="0" err="1">
                <a:effectLst/>
              </a:rPr>
              <a:t>kivánt</a:t>
            </a:r>
            <a:r>
              <a:rPr lang="hu-HU" sz="2800" dirty="0">
                <a:effectLst/>
              </a:rPr>
              <a:t> további pályájára a fiatal </a:t>
            </a:r>
            <a:r>
              <a:rPr lang="hu-HU" sz="2800" dirty="0" err="1">
                <a:effectLst/>
              </a:rPr>
              <a:t>müvésznőnek</a:t>
            </a:r>
            <a:r>
              <a:rPr lang="hu-HU" sz="2800" dirty="0">
                <a:effectLst/>
              </a:rPr>
              <a:t> és derék atyjának, ki valóban büszke lehet leánya </a:t>
            </a:r>
            <a:r>
              <a:rPr lang="hu-HU" sz="2800" dirty="0" err="1">
                <a:effectLst/>
              </a:rPr>
              <a:t>illy</a:t>
            </a:r>
            <a:r>
              <a:rPr lang="hu-HU" sz="2800" dirty="0">
                <a:effectLst/>
              </a:rPr>
              <a:t> előmenetelére</a:t>
            </a:r>
            <a:r>
              <a:rPr lang="hu-HU" sz="2800" dirty="0" smtClean="0">
                <a:effectLst/>
              </a:rPr>
              <a:t>.” </a:t>
            </a:r>
            <a:r>
              <a:rPr lang="hu-HU" dirty="0" smtClean="0">
                <a:effectLst/>
              </a:rPr>
              <a:t>(Pesti </a:t>
            </a:r>
            <a:r>
              <a:rPr lang="hu-HU" dirty="0" err="1" smtClean="0">
                <a:effectLst/>
              </a:rPr>
              <a:t>Ujság</a:t>
            </a:r>
            <a:r>
              <a:rPr lang="hu-HU" dirty="0" smtClean="0">
                <a:effectLst/>
              </a:rPr>
              <a:t>, 1958. március)</a:t>
            </a:r>
            <a:endParaRPr lang="hu-HU" dirty="0">
              <a:effectLst/>
            </a:endParaRP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13"/>
          </a:xfrm>
        </p:spPr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Sikeres koncertek, elismerő kritikák</a:t>
            </a:r>
            <a:endParaRPr lang="hu-HU" sz="36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65163"/>
            <a:ext cx="8229600" cy="6192837"/>
          </a:xfrm>
        </p:spPr>
        <p:txBody>
          <a:bodyPr/>
          <a:lstStyle/>
          <a:p>
            <a:pPr>
              <a:defRPr/>
            </a:pPr>
            <a:r>
              <a:rPr lang="hu-HU" sz="2800" dirty="0">
                <a:effectLst/>
              </a:rPr>
              <a:t>Koncert a Nemzeti Múzeumban. Pesti Napló: 1859. október 25. </a:t>
            </a:r>
            <a:r>
              <a:rPr lang="hu-HU" sz="2800" dirty="0" smtClean="0">
                <a:effectLst/>
              </a:rPr>
              <a:t>»</a:t>
            </a:r>
            <a:r>
              <a:rPr lang="hu-HU" sz="2800" dirty="0">
                <a:effectLst/>
              </a:rPr>
              <a:t>A jelen volt nagyszámú közönség kíváncsisága nemcsak azon rendkívüli körülményben talált élvezetet, hogy egy éppen nem nőies hangszeren női ujjakat is látott játszani, hanem e játékban egyszersmind a magasabb művészet ihlettségét is észrevehette. A gordonka merev kemény húrjai mintha csak ösztönszerűleg engedelmeskednének a gyöngéd női ujjak érintésének, oly biztosak a vonó által kicsalt hangok és ha a </a:t>
            </a:r>
            <a:r>
              <a:rPr lang="hu-HU" sz="2800" dirty="0" err="1">
                <a:effectLst/>
              </a:rPr>
              <a:t>tremoláztatásoknál</a:t>
            </a:r>
            <a:r>
              <a:rPr lang="hu-HU" sz="2800" dirty="0">
                <a:effectLst/>
              </a:rPr>
              <a:t> észrevehető is néhol a </a:t>
            </a:r>
            <a:r>
              <a:rPr lang="hu-HU" sz="2800" dirty="0" err="1">
                <a:effectLst/>
              </a:rPr>
              <a:t>phisikai</a:t>
            </a:r>
            <a:r>
              <a:rPr lang="hu-HU" sz="2800" dirty="0">
                <a:effectLst/>
              </a:rPr>
              <a:t> erő hiánya, de annál nagyobb mérvben tűnik ki a gyakorlottság a meghatározott fogásokban. A </a:t>
            </a:r>
            <a:r>
              <a:rPr lang="hu-HU" sz="2800" dirty="0" err="1">
                <a:effectLst/>
              </a:rPr>
              <a:t>hangversenytadó</a:t>
            </a:r>
            <a:r>
              <a:rPr lang="hu-HU" sz="2800" dirty="0">
                <a:effectLst/>
              </a:rPr>
              <a:t> k. a. gyakran élénk és általános tapsra ragadta el a közönséget.« </a:t>
            </a:r>
            <a:endParaRPr lang="hu-HU" sz="2800" dirty="0"/>
          </a:p>
          <a:p>
            <a:pPr>
              <a:defRPr/>
            </a:pP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Tanulmányok, „</a:t>
            </a:r>
            <a:r>
              <a:rPr lang="hu-HU" dirty="0" err="1" smtClean="0">
                <a:solidFill>
                  <a:srgbClr val="FFFF00"/>
                </a:solidFill>
              </a:rPr>
              <a:t>müutazások</a:t>
            </a:r>
            <a:r>
              <a:rPr lang="hu-HU" dirty="0" smtClean="0">
                <a:solidFill>
                  <a:srgbClr val="FFFF00"/>
                </a:solidFill>
              </a:rPr>
              <a:t>”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49388"/>
            <a:ext cx="8229600" cy="5141912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Koncertkörutak édesapjával, majd édesanyjával.</a:t>
            </a:r>
          </a:p>
          <a:p>
            <a:pPr>
              <a:defRPr/>
            </a:pPr>
            <a:r>
              <a:rPr lang="hu-HU" dirty="0" smtClean="0"/>
              <a:t>Tíz évig tartó karrier kezdődik. </a:t>
            </a:r>
          </a:p>
          <a:p>
            <a:pPr>
              <a:defRPr/>
            </a:pPr>
            <a:r>
              <a:rPr lang="hu-HU" dirty="0" smtClean="0"/>
              <a:t>Koncertek: Szeged,  Bukarest, Brno, Pozsony, Újvidék, Székesfehérvár, Nagyvárad, Kolozsvár,  Temesvár, Kassa, Eperjes, Miskolc, Debrecen, Eger, Balatonfüred, Belgrád, Eszék, Zombor, Pécs, stb.</a:t>
            </a:r>
          </a:p>
          <a:p>
            <a:pPr>
              <a:defRPr/>
            </a:pPr>
            <a:r>
              <a:rPr lang="hu-HU" dirty="0" smtClean="0"/>
              <a:t>Kritikák „fejlett technika”, „finoman árnyalt előadásmód”, „szép, erőteljes hang”.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hu-HU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Európai hírnév</a:t>
            </a: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29250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1859 decemberében Bécsben játszik az udvarban a császári pár előtt.</a:t>
            </a:r>
          </a:p>
          <a:p>
            <a:pPr>
              <a:defRPr/>
            </a:pPr>
            <a:r>
              <a:rPr lang="hu-HU" sz="2800" dirty="0" smtClean="0"/>
              <a:t>1865-ben – nyelvtudás hiánya miatt – visszautasítja Alfred </a:t>
            </a:r>
            <a:r>
              <a:rPr lang="hu-HU" sz="2800" dirty="0" err="1" smtClean="0"/>
              <a:t>Mellon</a:t>
            </a:r>
            <a:r>
              <a:rPr lang="hu-HU" sz="2800" dirty="0" smtClean="0"/>
              <a:t> angol karmester meghívását a londoni Covent </a:t>
            </a:r>
            <a:r>
              <a:rPr lang="hu-HU" sz="2800" dirty="0" err="1" smtClean="0"/>
              <a:t>Garden-be</a:t>
            </a:r>
            <a:r>
              <a:rPr lang="hu-HU" sz="2800" dirty="0" smtClean="0"/>
              <a:t>, de Párizsba elutazik és koncerteket ad még Brüsszelben, Amszterdamban, Hamburgban, Berlinben és </a:t>
            </a:r>
            <a:r>
              <a:rPr lang="hu-HU" sz="2800" dirty="0" err="1" smtClean="0"/>
              <a:t>Desauban</a:t>
            </a:r>
            <a:r>
              <a:rPr lang="hu-HU" sz="2800" dirty="0" smtClean="0"/>
              <a:t>. </a:t>
            </a:r>
            <a:endParaRPr lang="hu-HU" sz="2800" dirty="0"/>
          </a:p>
          <a:p>
            <a:pPr>
              <a:defRPr/>
            </a:pPr>
            <a:r>
              <a:rPr lang="hu-HU" sz="2800" dirty="0" smtClean="0"/>
              <a:t>Találkozások: </a:t>
            </a:r>
            <a:r>
              <a:rPr lang="hu-HU" sz="2800" dirty="0" err="1" smtClean="0"/>
              <a:t>Clara</a:t>
            </a:r>
            <a:r>
              <a:rPr lang="hu-HU" sz="2800" dirty="0" smtClean="0"/>
              <a:t> Schumann, </a:t>
            </a:r>
            <a:r>
              <a:rPr lang="hu-HU" sz="2800" dirty="0" err="1" smtClean="0"/>
              <a:t>Hector</a:t>
            </a:r>
            <a:r>
              <a:rPr lang="hu-HU" sz="2800" dirty="0" smtClean="0"/>
              <a:t> Berlioz, Liszt Ferenc.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„Cifra nyomorúság a művészélet..”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Von </a:t>
            </a:r>
            <a:r>
              <a:rPr lang="hu-HU" dirty="0" err="1" smtClean="0"/>
              <a:t>Konzertspielen</a:t>
            </a:r>
            <a:r>
              <a:rPr lang="hu-HU" dirty="0" smtClean="0"/>
              <a:t> </a:t>
            </a:r>
            <a:r>
              <a:rPr lang="hu-HU" dirty="0" err="1" smtClean="0"/>
              <a:t>allein</a:t>
            </a:r>
            <a:r>
              <a:rPr lang="hu-HU" dirty="0" smtClean="0"/>
              <a:t> </a:t>
            </a:r>
            <a:r>
              <a:rPr lang="hu-HU" dirty="0" err="1" smtClean="0"/>
              <a:t>zu</a:t>
            </a:r>
            <a:r>
              <a:rPr lang="hu-HU" dirty="0" smtClean="0"/>
              <a:t> </a:t>
            </a:r>
            <a:r>
              <a:rPr lang="hu-HU" dirty="0" err="1" smtClean="0"/>
              <a:t>leben</a:t>
            </a:r>
            <a:r>
              <a:rPr lang="hu-HU" dirty="0" smtClean="0"/>
              <a:t> </a:t>
            </a:r>
            <a:r>
              <a:rPr lang="hu-HU" dirty="0" err="1" smtClean="0"/>
              <a:t>ist</a:t>
            </a:r>
            <a:r>
              <a:rPr lang="hu-HU" dirty="0" smtClean="0"/>
              <a:t> </a:t>
            </a:r>
            <a:r>
              <a:rPr lang="hu-HU" dirty="0" err="1" smtClean="0"/>
              <a:t>unmöglich</a:t>
            </a:r>
            <a:r>
              <a:rPr lang="hu-HU" dirty="0" smtClean="0"/>
              <a:t>,” (Heinrich Ehrlich: Die </a:t>
            </a:r>
            <a:r>
              <a:rPr lang="hu-HU" dirty="0" err="1" smtClean="0"/>
              <a:t>musikalische</a:t>
            </a:r>
            <a:r>
              <a:rPr lang="hu-HU" dirty="0" smtClean="0"/>
              <a:t> </a:t>
            </a:r>
            <a:r>
              <a:rPr lang="hu-HU" dirty="0" err="1" smtClean="0"/>
              <a:t>Ausbildung</a:t>
            </a:r>
            <a:r>
              <a:rPr lang="hu-HU" dirty="0" smtClean="0"/>
              <a:t> der </a:t>
            </a:r>
            <a:r>
              <a:rPr lang="hu-HU" dirty="0" err="1" smtClean="0"/>
              <a:t>Frau</a:t>
            </a:r>
            <a:r>
              <a:rPr lang="hu-HU" dirty="0" smtClean="0"/>
              <a:t>. 1893.)</a:t>
            </a:r>
          </a:p>
          <a:p>
            <a:pPr>
              <a:defRPr/>
            </a:pPr>
            <a:r>
              <a:rPr lang="hu-HU" dirty="0" smtClean="0"/>
              <a:t>Az érem másik oldala: a koncertkörutak bevétele nem fedezte a kiadásokat. </a:t>
            </a:r>
            <a:r>
              <a:rPr lang="hu-HU" dirty="0"/>
              <a:t>(</a:t>
            </a:r>
            <a:r>
              <a:rPr lang="hu-HU" dirty="0" smtClean="0"/>
              <a:t>Pénzkölcsönzés, ékszerek zálogosítása.)</a:t>
            </a:r>
          </a:p>
          <a:p>
            <a:pPr>
              <a:defRPr/>
            </a:pPr>
            <a:r>
              <a:rPr lang="hu-HU" dirty="0" smtClean="0"/>
              <a:t>„</a:t>
            </a:r>
            <a:r>
              <a:rPr lang="hu-HU" dirty="0" err="1" smtClean="0"/>
              <a:t>Wir</a:t>
            </a:r>
            <a:r>
              <a:rPr lang="hu-HU" dirty="0" smtClean="0"/>
              <a:t> </a:t>
            </a:r>
            <a:r>
              <a:rPr lang="hu-HU" dirty="0" err="1" smtClean="0"/>
              <a:t>sind</a:t>
            </a:r>
            <a:r>
              <a:rPr lang="hu-HU" dirty="0" smtClean="0"/>
              <a:t> </a:t>
            </a:r>
            <a:r>
              <a:rPr lang="hu-HU" dirty="0" err="1" smtClean="0"/>
              <a:t>bei</a:t>
            </a:r>
            <a:r>
              <a:rPr lang="hu-HU" dirty="0" smtClean="0"/>
              <a:t> </a:t>
            </a:r>
            <a:r>
              <a:rPr lang="hu-HU" dirty="0" err="1" smtClean="0"/>
              <a:t>schlechter</a:t>
            </a:r>
            <a:r>
              <a:rPr lang="hu-HU" dirty="0" smtClean="0"/>
              <a:t> </a:t>
            </a:r>
            <a:r>
              <a:rPr lang="hu-HU" dirty="0" err="1" smtClean="0"/>
              <a:t>Cassa</a:t>
            </a:r>
            <a:r>
              <a:rPr lang="hu-HU" dirty="0" smtClean="0"/>
              <a:t>”…  párizsi koncert. 1866.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Diskurzus a nők számára megengedett hangszerekről</a:t>
            </a:r>
            <a:endParaRPr lang="hu-HU" sz="36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5184775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„</a:t>
            </a:r>
            <a:r>
              <a:rPr lang="hu-HU" dirty="0" err="1" smtClean="0"/>
              <a:t>Violoncello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Frauenhänden</a:t>
            </a:r>
            <a:r>
              <a:rPr lang="hu-HU" dirty="0" smtClean="0"/>
              <a:t>…”</a:t>
            </a:r>
          </a:p>
          <a:p>
            <a:pPr>
              <a:defRPr/>
            </a:pPr>
            <a:r>
              <a:rPr lang="hu-HU" dirty="0" smtClean="0"/>
              <a:t>„</a:t>
            </a:r>
            <a:r>
              <a:rPr lang="hu-HU" dirty="0" err="1" smtClean="0"/>
              <a:t>Mehrere</a:t>
            </a:r>
            <a:r>
              <a:rPr lang="hu-HU" dirty="0" smtClean="0"/>
              <a:t> </a:t>
            </a:r>
            <a:r>
              <a:rPr lang="hu-HU" dirty="0" err="1" smtClean="0"/>
              <a:t>junge</a:t>
            </a:r>
            <a:r>
              <a:rPr lang="hu-HU" dirty="0" smtClean="0"/>
              <a:t> Herren </a:t>
            </a:r>
            <a:r>
              <a:rPr lang="hu-HU" dirty="0" err="1" smtClean="0"/>
              <a:t>können</a:t>
            </a:r>
            <a:r>
              <a:rPr lang="hu-HU" dirty="0" smtClean="0"/>
              <a:t> </a:t>
            </a:r>
            <a:r>
              <a:rPr lang="hu-HU" dirty="0" err="1" smtClean="0"/>
              <a:t>kaum</a:t>
            </a:r>
            <a:r>
              <a:rPr lang="hu-HU" dirty="0" smtClean="0"/>
              <a:t> die Zeit </a:t>
            </a:r>
            <a:r>
              <a:rPr lang="hu-HU" dirty="0" err="1" smtClean="0"/>
              <a:t>erwarten</a:t>
            </a:r>
            <a:r>
              <a:rPr lang="hu-HU" dirty="0" smtClean="0"/>
              <a:t>, die </a:t>
            </a:r>
            <a:r>
              <a:rPr lang="hu-HU" dirty="0" err="1" smtClean="0"/>
              <a:t>anbetenswerthe</a:t>
            </a:r>
            <a:r>
              <a:rPr lang="hu-HU" dirty="0" smtClean="0"/>
              <a:t> 17jährige Dame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ihren</a:t>
            </a:r>
            <a:r>
              <a:rPr lang="hu-HU" dirty="0" smtClean="0"/>
              <a:t> </a:t>
            </a:r>
            <a:r>
              <a:rPr lang="hu-HU" dirty="0" err="1" smtClean="0"/>
              <a:t>Reizen</a:t>
            </a:r>
            <a:r>
              <a:rPr lang="hu-HU" dirty="0" smtClean="0"/>
              <a:t> </a:t>
            </a:r>
            <a:r>
              <a:rPr lang="hu-HU" dirty="0" err="1" smtClean="0"/>
              <a:t>zu</a:t>
            </a:r>
            <a:r>
              <a:rPr lang="hu-HU" dirty="0" smtClean="0"/>
              <a:t> </a:t>
            </a:r>
            <a:r>
              <a:rPr lang="hu-HU" dirty="0" err="1" smtClean="0"/>
              <a:t>bewundern</a:t>
            </a:r>
            <a:r>
              <a:rPr lang="hu-HU" dirty="0" smtClean="0"/>
              <a:t>.” (</a:t>
            </a:r>
            <a:r>
              <a:rPr lang="hu-HU" dirty="0" err="1" smtClean="0"/>
              <a:t>Humorist</a:t>
            </a:r>
            <a:r>
              <a:rPr lang="hu-HU" dirty="0" smtClean="0"/>
              <a:t>, 1859. március 16.) </a:t>
            </a:r>
          </a:p>
          <a:p>
            <a:pPr>
              <a:defRPr/>
            </a:pPr>
            <a:r>
              <a:rPr lang="hu-HU" dirty="0" smtClean="0"/>
              <a:t>Öltözködés a koncertpódiumon. Bő </a:t>
            </a:r>
            <a:r>
              <a:rPr lang="hu-HU" dirty="0" err="1" smtClean="0"/>
              <a:t>fellépőruha</a:t>
            </a:r>
            <a:r>
              <a:rPr lang="hu-HU" dirty="0" smtClean="0"/>
              <a:t>: </a:t>
            </a:r>
            <a:r>
              <a:rPr lang="de-DE" dirty="0" smtClean="0"/>
              <a:t>„geschmackvolle Toilette […] ohne </a:t>
            </a:r>
            <a:r>
              <a:rPr lang="de-DE" dirty="0" err="1" smtClean="0"/>
              <a:t>Crinoline</a:t>
            </a:r>
            <a:r>
              <a:rPr lang="hu-HU" dirty="0" smtClean="0"/>
              <a:t>”</a:t>
            </a:r>
          </a:p>
          <a:p>
            <a:pPr>
              <a:defRPr/>
            </a:pPr>
            <a:r>
              <a:rPr lang="hu-HU" dirty="0" smtClean="0"/>
              <a:t>Hangszertartás: támasztóláb hiánya az 1860-as évek közepéig.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050"/>
            <a:ext cx="8229600" cy="1173163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Repertoár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7338"/>
            <a:ext cx="8266113" cy="5548312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Annak ellenére, hogy művésztársaival értékesebb klasszikus kamaraműveket is játszik (Haydn, Mozart, Beethoven, Mendelssohn stb.), a nagyközönség számára és a magán estélyeken általában könnyedebb, rövidebb műveket, „szalondarabokat” játszik. 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 Lipót: Pesti emlék.</a:t>
            </a:r>
          </a:p>
          <a:p>
            <a:pPr>
              <a:defRPr/>
            </a:pPr>
            <a:r>
              <a:rPr lang="hu-HU" sz="2800" dirty="0" smtClean="0"/>
              <a:t>1865-ben a szerző vezényletével előadja </a:t>
            </a:r>
            <a:r>
              <a:rPr lang="hu-HU" sz="2800" dirty="0" err="1" smtClean="0"/>
              <a:t>Volkmann</a:t>
            </a:r>
            <a:r>
              <a:rPr lang="hu-HU" sz="2800" dirty="0" smtClean="0"/>
              <a:t> Róbert csellóversenyét. </a:t>
            </a:r>
          </a:p>
          <a:p>
            <a:pPr>
              <a:defRPr/>
            </a:pPr>
            <a:r>
              <a:rPr lang="hu-HU" sz="2800" dirty="0" smtClean="0"/>
              <a:t>Magyar nemzeti érzelmek: </a:t>
            </a:r>
            <a:r>
              <a:rPr lang="hu-HU" sz="2800" dirty="0" err="1" smtClean="0"/>
              <a:t>fellépőruha</a:t>
            </a:r>
            <a:r>
              <a:rPr lang="hu-HU" sz="2800" dirty="0" smtClean="0"/>
              <a:t>, magyar tematikájú művek, népdalok, Szózat stb.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Az önálló előadóművészi pálya vége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56100" y="2027238"/>
            <a:ext cx="4475163" cy="4830762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1868-ban férjhez megy régi barátjához, </a:t>
            </a:r>
            <a:r>
              <a:rPr lang="hu-HU" sz="2800" dirty="0" err="1" smtClean="0"/>
              <a:t>Matlekovics</a:t>
            </a:r>
            <a:r>
              <a:rPr lang="hu-HU" sz="2800" dirty="0" smtClean="0"/>
              <a:t> Sándor közgazdászhoz.  </a:t>
            </a:r>
          </a:p>
          <a:p>
            <a:pPr>
              <a:defRPr/>
            </a:pPr>
            <a:r>
              <a:rPr lang="hu-HU" sz="2800" dirty="0" smtClean="0"/>
              <a:t>1873-ban megszületik leányuk: Róza Alexandra.</a:t>
            </a:r>
          </a:p>
          <a:p>
            <a:pPr>
              <a:defRPr/>
            </a:pPr>
            <a:r>
              <a:rPr lang="hu-HU" sz="2800" dirty="0" smtClean="0"/>
              <a:t>Ettől kezdve: Csak jótékonysági és magán-hangversenyek 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41988" name="AutoShape 5" descr="Matlekovits Sándor | Magyar életrajzi lexikon | Kézikönyvtár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1800"/>
          </a:p>
        </p:txBody>
      </p:sp>
      <p:sp>
        <p:nvSpPr>
          <p:cNvPr id="41989" name="AutoShape 7" descr="Matlekovits Sándor | Magyar életrajzi lexikon | Kézikönyvtár"/>
          <p:cNvSpPr>
            <a:spLocks noChangeAspect="1" noChangeArrowheads="1"/>
          </p:cNvSpPr>
          <p:nvPr/>
        </p:nvSpPr>
        <p:spPr bwMode="auto">
          <a:xfrm>
            <a:off x="30162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1800"/>
          </a:p>
        </p:txBody>
      </p:sp>
      <p:pic>
        <p:nvPicPr>
          <p:cNvPr id="41990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05038"/>
            <a:ext cx="2811463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Publicitás, sajtóképek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43011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557338"/>
            <a:ext cx="2927350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47825"/>
            <a:ext cx="338455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49275"/>
            <a:ext cx="5329238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Párhuzamok és ellentétek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Cristiani: életút a 19. sz. első felében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: életút a század második felében</a:t>
            </a:r>
          </a:p>
          <a:p>
            <a:pPr>
              <a:defRPr/>
            </a:pPr>
            <a:endParaRPr lang="hu-HU" sz="2800" dirty="0" smtClean="0"/>
          </a:p>
          <a:p>
            <a:pPr>
              <a:defRPr/>
            </a:pPr>
            <a:r>
              <a:rPr lang="hu-HU" sz="2800" dirty="0" smtClean="0"/>
              <a:t>Cristiani: kevés hiteles forrás az életút első feléről (1827-1849)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: primer forrás a napló: 1859-1866. Ezek után szinte nincs adat.</a:t>
            </a:r>
          </a:p>
          <a:p>
            <a:pPr>
              <a:defRPr/>
            </a:pPr>
            <a:endParaRPr lang="hu-HU" sz="2800" dirty="0" smtClean="0"/>
          </a:p>
          <a:p>
            <a:pPr>
              <a:defRPr/>
            </a:pPr>
            <a:r>
              <a:rPr lang="hu-HU" sz="2800" dirty="0" smtClean="0"/>
              <a:t>Cristiani: a korabeli kritika kezdetben bántóan elutasító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: a korabeli kritika támogató, pozitív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288" y="620713"/>
            <a:ext cx="8291512" cy="5505450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Cristiani: 17 évesen debütál, úttörő szerep a tradicionális nőszerepek határainak lebontásában.</a:t>
            </a:r>
          </a:p>
          <a:p>
            <a:pPr>
              <a:defRPr/>
            </a:pPr>
            <a:r>
              <a:rPr lang="hu-HU" dirty="0" err="1" smtClean="0"/>
              <a:t>Szuk</a:t>
            </a:r>
            <a:r>
              <a:rPr lang="hu-HU" dirty="0" smtClean="0"/>
              <a:t>: 14 évesen debütál, gyorsan felívelő karrier, kétkedő kritika szinte nincs. Európai turnék az első tíz évben.</a:t>
            </a:r>
          </a:p>
          <a:p>
            <a:pPr>
              <a:defRPr/>
            </a:pPr>
            <a:r>
              <a:rPr lang="hu-HU" dirty="0" smtClean="0"/>
              <a:t>Cristiani: 1849-ben szibériai út, szerepet vált: az egzotikus távoli tájakat felfedező utazó nők egyik első képviselője.</a:t>
            </a:r>
          </a:p>
          <a:p>
            <a:pPr>
              <a:defRPr/>
            </a:pPr>
            <a:r>
              <a:rPr lang="hu-HU" dirty="0" err="1" smtClean="0"/>
              <a:t>Szuk</a:t>
            </a:r>
            <a:r>
              <a:rPr lang="hu-HU" dirty="0" smtClean="0"/>
              <a:t>: kilép a tradicionális női szerepből, kiválóan képzett gordonkaművész - mai értelemben is.</a:t>
            </a: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Lisa Cristiani tragikusan korai halála derékba töri pályáját (26 éves).</a:t>
            </a:r>
          </a:p>
          <a:p>
            <a:pPr>
              <a:defRPr/>
            </a:pPr>
            <a:endParaRPr lang="hu-HU" dirty="0" smtClean="0"/>
          </a:p>
          <a:p>
            <a:pPr>
              <a:defRPr/>
            </a:pPr>
            <a:r>
              <a:rPr lang="hu-HU" dirty="0" err="1" smtClean="0"/>
              <a:t>Szuk</a:t>
            </a:r>
            <a:r>
              <a:rPr lang="hu-HU" dirty="0" smtClean="0"/>
              <a:t> Róza: 1859-1866 között kiteljesedő karrier, utána visszatérés a tradicionális szerephez. Szerelmi házasság, feleség, édesanya, a professzionális zenész karrier véget ér.</a:t>
            </a:r>
          </a:p>
          <a:p>
            <a:pPr>
              <a:defRPr/>
            </a:pPr>
            <a:endParaRPr lang="hu-HU" dirty="0" smtClean="0"/>
          </a:p>
          <a:p>
            <a:pPr>
              <a:defRPr/>
            </a:pPr>
            <a:r>
              <a:rPr lang="hu-HU" dirty="0" smtClean="0"/>
              <a:t> </a:t>
            </a:r>
            <a:endParaRPr lang="hu-HU" dirty="0"/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Konklúzió	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Az úttörő művésznők az őket követők számára referenciaként szolgáltak.</a:t>
            </a:r>
          </a:p>
          <a:p>
            <a:pPr>
              <a:defRPr/>
            </a:pPr>
            <a:r>
              <a:rPr lang="hu-HU" dirty="0" smtClean="0"/>
              <a:t>A koncertező szólista és kamarazenész művésznők megjelenése a 19. század végének zeneéletében – a korábban tiltott hangszerek esetében is – elfogadottá válik. </a:t>
            </a:r>
          </a:p>
          <a:p>
            <a:pPr>
              <a:defRPr/>
            </a:pPr>
            <a:r>
              <a:rPr lang="hu-HU" dirty="0" smtClean="0"/>
              <a:t>De…. </a:t>
            </a: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200" dirty="0" smtClean="0">
                <a:solidFill>
                  <a:srgbClr val="FFFF00"/>
                </a:solidFill>
              </a:rPr>
              <a:t>Hárfások és egy </a:t>
            </a:r>
            <a:r>
              <a:rPr lang="hu-HU" sz="3200" dirty="0" err="1" smtClean="0">
                <a:solidFill>
                  <a:srgbClr val="FFFF00"/>
                </a:solidFill>
              </a:rPr>
              <a:t>hárfásnő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br>
              <a:rPr lang="hu-HU" sz="3200" dirty="0" smtClean="0">
                <a:solidFill>
                  <a:srgbClr val="FFFF00"/>
                </a:solidFill>
              </a:rPr>
            </a:br>
            <a:r>
              <a:rPr lang="hu-HU" sz="3200" dirty="0" smtClean="0">
                <a:solidFill>
                  <a:srgbClr val="FFFF00"/>
                </a:solidFill>
              </a:rPr>
              <a:t>a Bayreuthi Ünnepi Játékok zenekarában, 1906</a:t>
            </a:r>
            <a:endParaRPr lang="hu-HU" sz="3200" dirty="0">
              <a:solidFill>
                <a:srgbClr val="FFFF00"/>
              </a:solidFill>
            </a:endParaRPr>
          </a:p>
        </p:txBody>
      </p:sp>
      <p:pic>
        <p:nvPicPr>
          <p:cNvPr id="49155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8" y="1844675"/>
            <a:ext cx="8188325" cy="4608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Utóhang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1628775"/>
            <a:ext cx="3744912" cy="3816350"/>
          </a:xfrm>
        </p:spPr>
        <p:txBody>
          <a:bodyPr/>
          <a:lstStyle/>
          <a:p>
            <a:pPr>
              <a:defRPr/>
            </a:pPr>
            <a:endParaRPr lang="hu-HU" dirty="0" smtClean="0"/>
          </a:p>
          <a:p>
            <a:pPr>
              <a:defRPr/>
            </a:pPr>
            <a:r>
              <a:rPr lang="hu-HU" dirty="0" smtClean="0"/>
              <a:t>1982 – </a:t>
            </a:r>
          </a:p>
          <a:p>
            <a:pPr>
              <a:defRPr/>
            </a:pPr>
            <a:r>
              <a:rPr lang="hu-HU" dirty="0" err="1" smtClean="0"/>
              <a:t>Madeline</a:t>
            </a:r>
            <a:r>
              <a:rPr lang="hu-HU" dirty="0" smtClean="0"/>
              <a:t> </a:t>
            </a:r>
            <a:r>
              <a:rPr lang="hu-HU" dirty="0" err="1" smtClean="0"/>
              <a:t>Caruzzo</a:t>
            </a:r>
            <a:r>
              <a:rPr lang="hu-HU" dirty="0" smtClean="0"/>
              <a:t> az első női zenekari tag a Berlini Filharmonikusoknál</a:t>
            </a:r>
            <a:endParaRPr lang="hu-HU" dirty="0"/>
          </a:p>
        </p:txBody>
      </p:sp>
      <p:pic>
        <p:nvPicPr>
          <p:cNvPr id="50180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00275"/>
            <a:ext cx="26733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>
                <a:solidFill>
                  <a:srgbClr val="FFFF00"/>
                </a:solidFill>
              </a:rPr>
              <a:t>Köszönöm szépen a figyelmet!</a:t>
            </a:r>
            <a:endParaRPr lang="hu-H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tak">
  <a:themeElements>
    <a:clrScheme name="Patak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Pata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atak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tak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3706</TotalTime>
  <Words>2080</Words>
  <Application>Microsoft Office PowerPoint</Application>
  <PresentationFormat>Diavetítés a képernyőre (4:3 oldalarány)</PresentationFormat>
  <Paragraphs>148</Paragraphs>
  <Slides>46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50" baseType="lpstr">
      <vt:lpstr>Arial</vt:lpstr>
      <vt:lpstr>Garamond</vt:lpstr>
      <vt:lpstr>Wingdings</vt:lpstr>
      <vt:lpstr>Patak</vt:lpstr>
      <vt:lpstr>Női szerepek és előadóművész-karrierek a 19. században   Zeneművész-életpályák:  Lisa Cristiani (1827-1853) és  Szuk Róza (1844-1921)    Pukánszky Béla</vt:lpstr>
      <vt:lpstr>Nőkép, női szerepek,  a szerephatárok átlépése</vt:lpstr>
      <vt:lpstr>Carl Ludwig Junker (1784): Vom Kostüm des Frauenzimmer Spielens</vt:lpstr>
      <vt:lpstr>Freia Hoffmann (2013):  Quellentexte zur Geschichte der Instrumentalistin im 19. Jahrhundert </vt:lpstr>
      <vt:lpstr>Lisa (Elise Barbier) Cristiani (1827-1853)</vt:lpstr>
      <vt:lpstr>PowerPoint bemutató</vt:lpstr>
      <vt:lpstr>Lipcse, Gewandhaus, 1845. október 18.: Batta: Fantasie, Ernst: Elegie, Schubert: Ständchen, La Musette…    Mendelssohn kíséri (?) „Lied ohne Worte” „Für Fräulein Lisa Cristiani componirt.”</vt:lpstr>
      <vt:lpstr>Koncertkörutak 1.</vt:lpstr>
      <vt:lpstr>Sajtóvisszhang: 1. elutasítás, gúny</vt:lpstr>
      <vt:lpstr>Sajtóvisszhang: 2. bántóan kemény kritika</vt:lpstr>
      <vt:lpstr>Sajtóvisszhang: 3. Az elegáns megjelenés és a„női előadásmód” dicsérete</vt:lpstr>
      <vt:lpstr>PowerPoint bemutató</vt:lpstr>
      <vt:lpstr>Repertoár</vt:lpstr>
      <vt:lpstr>Koncertkörút 2. Oroszország, Szibéria</vt:lpstr>
      <vt:lpstr>1. 1848. tavasz – október: Szentpétervár, Moszkva, Kazany, Jekatyerinburg, Tobolszk, Omszk, Tomszk, Krasznojarszk, Irkutszk, Kjahta</vt:lpstr>
      <vt:lpstr>1. (részlet)Tobolszk, Omszk, Tomszk, Krasznojarszk, Irkutszk, Kjahta</vt:lpstr>
      <vt:lpstr>2. 1849. május - október: Irkutszk, Jakutszk, Ohotszk, Petropavlovszk, Ajan, Jakutszk</vt:lpstr>
      <vt:lpstr>PowerPoint bemutató</vt:lpstr>
      <vt:lpstr>A szibériai körút összegzése </vt:lpstr>
      <vt:lpstr>PowerPoint bemutató</vt:lpstr>
      <vt:lpstr>PowerPoint bemutató</vt:lpstr>
      <vt:lpstr>PowerPoint bemutató</vt:lpstr>
      <vt:lpstr>PowerPoint bemutató</vt:lpstr>
      <vt:lpstr>Epilógus</vt:lpstr>
      <vt:lpstr>PowerPoint bemutató</vt:lpstr>
      <vt:lpstr>PowerPoint bemutató</vt:lpstr>
      <vt:lpstr>Szuk Róza (1844-1921)</vt:lpstr>
      <vt:lpstr>PowerPoint bemutató</vt:lpstr>
      <vt:lpstr>Az életút rekonstrukciójának forrásai</vt:lpstr>
      <vt:lpstr>Az első magyar koncertező gordonkaművésznő</vt:lpstr>
      <vt:lpstr>Sikeres koncertek, elismerő kritikák</vt:lpstr>
      <vt:lpstr>Tanulmányok, „müutazások”</vt:lpstr>
      <vt:lpstr>Európai hírnév </vt:lpstr>
      <vt:lpstr>„Cifra nyomorúság a művészélet..”</vt:lpstr>
      <vt:lpstr>Diskurzus a nők számára megengedett hangszerekről</vt:lpstr>
      <vt:lpstr>Repertoár</vt:lpstr>
      <vt:lpstr>Az önálló előadóművészi pálya vége</vt:lpstr>
      <vt:lpstr>Publicitás, sajtóképek</vt:lpstr>
      <vt:lpstr>PowerPoint bemutató</vt:lpstr>
      <vt:lpstr>Párhuzamok és ellentétek</vt:lpstr>
      <vt:lpstr>PowerPoint bemutató</vt:lpstr>
      <vt:lpstr>PowerPoint bemutató</vt:lpstr>
      <vt:lpstr>Konklúzió </vt:lpstr>
      <vt:lpstr>Hárfások és egy hárfásnő  a Bayreuthi Ünnepi Játékok zenekarában, 1906</vt:lpstr>
      <vt:lpstr>Utóhang</vt:lpstr>
      <vt:lpstr> Köszönöm szépen a figyelmet!</vt:lpstr>
    </vt:vector>
  </TitlesOfParts>
  <Company>SZTE JGYPK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nőkről alkotott kép és a nőnevelés a romantika korában</dc:title>
  <dc:creator>PB</dc:creator>
  <cp:lastModifiedBy>Microsoft-fiók</cp:lastModifiedBy>
  <cp:revision>109</cp:revision>
  <dcterms:created xsi:type="dcterms:W3CDTF">2010-10-10T20:53:34Z</dcterms:created>
  <dcterms:modified xsi:type="dcterms:W3CDTF">2020-05-02T19:14:10Z</dcterms:modified>
</cp:coreProperties>
</file>