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  <a:srgbClr val="3333FF"/>
    <a:srgbClr val="095EDB"/>
    <a:srgbClr val="000099"/>
    <a:srgbClr val="404040"/>
    <a:srgbClr val="000066"/>
    <a:srgbClr val="005024"/>
    <a:srgbClr val="192A71"/>
    <a:srgbClr val="0099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229F-54D4-4213-B1D1-3C097EE29166}" type="datetimeFigureOut">
              <a:rPr lang="hu-HU" smtClean="0"/>
              <a:t>2021. 04. 14.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68C6-BEBF-42E1-9FB3-C266919BA1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57191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229F-54D4-4213-B1D1-3C097EE29166}" type="datetimeFigureOut">
              <a:rPr lang="hu-HU" smtClean="0"/>
              <a:t>2021. 04. 14.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68C6-BEBF-42E1-9FB3-C266919BA1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54976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229F-54D4-4213-B1D1-3C097EE29166}" type="datetimeFigureOut">
              <a:rPr lang="hu-HU" smtClean="0"/>
              <a:t>2021. 04. 14.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68C6-BEBF-42E1-9FB3-C266919BA1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70964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229F-54D4-4213-B1D1-3C097EE29166}" type="datetimeFigureOut">
              <a:rPr lang="hu-HU" smtClean="0"/>
              <a:t>2021. 04. 14.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68C6-BEBF-42E1-9FB3-C266919BA1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67417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229F-54D4-4213-B1D1-3C097EE29166}" type="datetimeFigureOut">
              <a:rPr lang="hu-HU" smtClean="0"/>
              <a:t>2021. 04. 14.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68C6-BEBF-42E1-9FB3-C266919BA1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84898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229F-54D4-4213-B1D1-3C097EE29166}" type="datetimeFigureOut">
              <a:rPr lang="hu-HU" smtClean="0"/>
              <a:t>2021. 04. 14.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68C6-BEBF-42E1-9FB3-C266919BA1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57387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229F-54D4-4213-B1D1-3C097EE29166}" type="datetimeFigureOut">
              <a:rPr lang="hu-HU" smtClean="0"/>
              <a:t>2021. 04. 14.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68C6-BEBF-42E1-9FB3-C266919BA1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86736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229F-54D4-4213-B1D1-3C097EE29166}" type="datetimeFigureOut">
              <a:rPr lang="hu-HU" smtClean="0"/>
              <a:t>2021. 04. 14.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68C6-BEBF-42E1-9FB3-C266919BA1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63829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229F-54D4-4213-B1D1-3C097EE29166}" type="datetimeFigureOut">
              <a:rPr lang="hu-HU" smtClean="0"/>
              <a:t>2021. 04. 14.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68C6-BEBF-42E1-9FB3-C266919BA1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09804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229F-54D4-4213-B1D1-3C097EE29166}" type="datetimeFigureOut">
              <a:rPr lang="hu-HU" smtClean="0"/>
              <a:t>2021. 04. 14.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68C6-BEBF-42E1-9FB3-C266919BA1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38921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229F-54D4-4213-B1D1-3C097EE29166}" type="datetimeFigureOut">
              <a:rPr lang="hu-HU" smtClean="0"/>
              <a:t>2021. 04. 14.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68C6-BEBF-42E1-9FB3-C266919BA1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11761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003366"/>
            </a:gs>
            <a:gs pos="100000">
              <a:srgbClr val="3333FF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5F229F-54D4-4213-B1D1-3C097EE29166}" type="datetimeFigureOut">
              <a:rPr lang="hu-HU" smtClean="0"/>
              <a:t>2021. 04. 14.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368C6-BEBF-42E1-9FB3-C266919BA1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80298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46182" y="2132148"/>
            <a:ext cx="10366530" cy="3175811"/>
          </a:xfrm>
        </p:spPr>
        <p:txBody>
          <a:bodyPr>
            <a:normAutofit fontScale="90000"/>
          </a:bodyPr>
          <a:lstStyle/>
          <a:p>
            <a:pPr algn="ctr"/>
            <a:r>
              <a:rPr lang="hu-HU" sz="5400" dirty="0" smtClean="0">
                <a:solidFill>
                  <a:srgbClr val="FFFF00"/>
                </a:solidFill>
              </a:rPr>
              <a:t>A  fogyatékosságügy és a gyógypedagógia </a:t>
            </a:r>
            <a:br>
              <a:rPr lang="hu-HU" sz="5400" dirty="0" smtClean="0">
                <a:solidFill>
                  <a:srgbClr val="FFFF00"/>
                </a:solidFill>
              </a:rPr>
            </a:br>
            <a:r>
              <a:rPr lang="hu-HU" sz="5400" dirty="0" smtClean="0">
                <a:solidFill>
                  <a:srgbClr val="FFFF00"/>
                </a:solidFill>
              </a:rPr>
              <a:t>története az </a:t>
            </a:r>
            <a:br>
              <a:rPr lang="hu-HU" sz="5400" dirty="0" smtClean="0">
                <a:solidFill>
                  <a:srgbClr val="FFFF00"/>
                </a:solidFill>
              </a:rPr>
            </a:br>
            <a:r>
              <a:rPr lang="hu-HU" sz="5400" dirty="0" smtClean="0">
                <a:solidFill>
                  <a:srgbClr val="FFFF00"/>
                </a:solidFill>
              </a:rPr>
              <a:t>Amerikai Egyesült államokban</a:t>
            </a:r>
            <a:br>
              <a:rPr lang="hu-HU" sz="5400" dirty="0" smtClean="0">
                <a:solidFill>
                  <a:srgbClr val="FFFF00"/>
                </a:solidFill>
              </a:rPr>
            </a:br>
            <a:r>
              <a:rPr lang="hu-HU" sz="5400" dirty="0" smtClean="0">
                <a:solidFill>
                  <a:srgbClr val="FFFF00"/>
                </a:solidFill>
              </a:rPr>
              <a:t>1.</a:t>
            </a:r>
            <a:br>
              <a:rPr lang="hu-HU" sz="5400" dirty="0" smtClean="0">
                <a:solidFill>
                  <a:srgbClr val="FFFF00"/>
                </a:solidFill>
              </a:rPr>
            </a:br>
            <a:endParaRPr lang="hu-HU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91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83770" y="1162594"/>
            <a:ext cx="10361023" cy="2957785"/>
          </a:xfrm>
        </p:spPr>
        <p:txBody>
          <a:bodyPr>
            <a:normAutofit/>
          </a:bodyPr>
          <a:lstStyle/>
          <a:p>
            <a:pPr algn="ctr"/>
            <a:r>
              <a:rPr lang="hu-HU" dirty="0" smtClean="0">
                <a:solidFill>
                  <a:srgbClr val="FFFF00"/>
                </a:solidFill>
              </a:rPr>
              <a:t>19. század: </a:t>
            </a:r>
            <a:br>
              <a:rPr lang="hu-HU" dirty="0" smtClean="0">
                <a:solidFill>
                  <a:srgbClr val="FFFF00"/>
                </a:solidFill>
              </a:rPr>
            </a:br>
            <a:r>
              <a:rPr lang="hu-HU" dirty="0" smtClean="0">
                <a:solidFill>
                  <a:srgbClr val="FFFF00"/>
                </a:solidFill>
              </a:rPr>
              <a:t>„Szép remények…”</a:t>
            </a:r>
            <a:r>
              <a:rPr lang="hu-HU" dirty="0">
                <a:solidFill>
                  <a:srgbClr val="FFFF00"/>
                </a:solidFill>
              </a:rPr>
              <a:t/>
            </a:r>
            <a:br>
              <a:rPr lang="hu-HU" dirty="0">
                <a:solidFill>
                  <a:srgbClr val="FFFF00"/>
                </a:solidFill>
              </a:rPr>
            </a:br>
            <a:endParaRPr lang="hu-H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625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FFFF00"/>
                </a:solidFill>
              </a:rPr>
              <a:t>Forrás:</a:t>
            </a:r>
            <a:endParaRPr lang="hu-HU" dirty="0">
              <a:solidFill>
                <a:srgbClr val="FFFF00"/>
              </a:solidFill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1245" y="1690688"/>
            <a:ext cx="2983512" cy="4351338"/>
          </a:xfrm>
        </p:spPr>
      </p:pic>
      <p:sp>
        <p:nvSpPr>
          <p:cNvPr id="5" name="Téglalap 4"/>
          <p:cNvSpPr/>
          <p:nvPr/>
        </p:nvSpPr>
        <p:spPr>
          <a:xfrm>
            <a:off x="838200" y="1802675"/>
            <a:ext cx="654231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hu-HU" altLang="hu-HU" sz="4000" dirty="0" err="1">
                <a:solidFill>
                  <a:srgbClr val="FFFF00"/>
                </a:solidFill>
              </a:rPr>
              <a:t>Winzer</a:t>
            </a:r>
            <a:r>
              <a:rPr lang="hu-HU" altLang="hu-HU" sz="4000" dirty="0">
                <a:solidFill>
                  <a:srgbClr val="FFFF00"/>
                </a:solidFill>
              </a:rPr>
              <a:t>, </a:t>
            </a:r>
            <a:r>
              <a:rPr lang="hu-HU" altLang="hu-HU" sz="4000" dirty="0" err="1">
                <a:solidFill>
                  <a:srgbClr val="FFFF00"/>
                </a:solidFill>
              </a:rPr>
              <a:t>Margret</a:t>
            </a:r>
            <a:r>
              <a:rPr lang="hu-HU" altLang="hu-HU" sz="4000" dirty="0"/>
              <a:t> </a:t>
            </a:r>
            <a:r>
              <a:rPr lang="hu-HU" altLang="hu-HU" sz="4000" dirty="0">
                <a:solidFill>
                  <a:srgbClr val="FFFF00"/>
                </a:solidFill>
              </a:rPr>
              <a:t>A</a:t>
            </a:r>
            <a:r>
              <a:rPr lang="hu-HU" altLang="hu-HU" sz="4000">
                <a:solidFill>
                  <a:srgbClr val="FFFF00"/>
                </a:solidFill>
              </a:rPr>
              <a:t>.:</a:t>
            </a:r>
            <a:r>
              <a:rPr lang="hu-HU" altLang="hu-HU" sz="4000"/>
              <a:t> </a:t>
            </a:r>
            <a:endParaRPr lang="hu-HU" altLang="hu-HU" sz="4000" smtClean="0"/>
          </a:p>
          <a:p>
            <a:pPr>
              <a:lnSpc>
                <a:spcPct val="80000"/>
              </a:lnSpc>
            </a:pPr>
            <a:r>
              <a:rPr lang="hu-HU" altLang="hu-HU" sz="4000" smtClean="0"/>
              <a:t>The </a:t>
            </a:r>
            <a:r>
              <a:rPr lang="hu-HU" altLang="hu-HU" sz="4000" dirty="0" err="1"/>
              <a:t>History</a:t>
            </a:r>
            <a:r>
              <a:rPr lang="hu-HU" altLang="hu-HU" sz="4000" dirty="0"/>
              <a:t> of </a:t>
            </a:r>
            <a:r>
              <a:rPr lang="hu-HU" altLang="hu-HU" sz="4000" dirty="0" err="1"/>
              <a:t>special</a:t>
            </a:r>
            <a:r>
              <a:rPr lang="hu-HU" altLang="hu-HU" sz="4000" dirty="0"/>
              <a:t> </a:t>
            </a:r>
            <a:r>
              <a:rPr lang="hu-HU" altLang="hu-HU" sz="4000" dirty="0" err="1"/>
              <a:t>education</a:t>
            </a:r>
            <a:r>
              <a:rPr lang="hu-HU" altLang="hu-HU" sz="4000" dirty="0"/>
              <a:t>. </a:t>
            </a:r>
            <a:r>
              <a:rPr lang="hu-HU" altLang="hu-HU" sz="4000" dirty="0" err="1"/>
              <a:t>From</a:t>
            </a:r>
            <a:r>
              <a:rPr lang="hu-HU" altLang="hu-HU" sz="4000" dirty="0"/>
              <a:t> </a:t>
            </a:r>
            <a:r>
              <a:rPr lang="hu-HU" altLang="hu-HU" sz="4000" dirty="0" err="1"/>
              <a:t>isolation</a:t>
            </a:r>
            <a:r>
              <a:rPr lang="hu-HU" altLang="hu-HU" sz="4000" dirty="0"/>
              <a:t> </a:t>
            </a:r>
            <a:r>
              <a:rPr lang="hu-HU" altLang="hu-HU" sz="4000" dirty="0" err="1"/>
              <a:t>to</a:t>
            </a:r>
            <a:r>
              <a:rPr lang="hu-HU" altLang="hu-HU" sz="4000" dirty="0"/>
              <a:t> </a:t>
            </a:r>
            <a:r>
              <a:rPr lang="hu-HU" altLang="hu-HU" sz="4000" dirty="0" err="1" smtClean="0"/>
              <a:t>integration</a:t>
            </a:r>
            <a:r>
              <a:rPr lang="hu-HU" altLang="hu-HU" sz="4000" dirty="0"/>
              <a:t>. </a:t>
            </a:r>
            <a:r>
              <a:rPr lang="hu-HU" altLang="hu-HU" sz="4000" dirty="0" err="1"/>
              <a:t>Gallaudet</a:t>
            </a:r>
            <a:r>
              <a:rPr lang="hu-HU" altLang="hu-HU" sz="4000" dirty="0"/>
              <a:t> University Press, 1993. </a:t>
            </a:r>
          </a:p>
        </p:txBody>
      </p:sp>
    </p:spTree>
    <p:extLst>
      <p:ext uri="{BB962C8B-B14F-4D97-AF65-F5344CB8AC3E}">
        <p14:creationId xmlns:p14="http://schemas.microsoft.com/office/powerpoint/2010/main" val="266212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altLang="hu-HU" sz="4000" dirty="0" smtClean="0">
                <a:solidFill>
                  <a:srgbClr val="FFFF00"/>
                </a:solidFill>
              </a:rPr>
              <a:t>A „modern </a:t>
            </a:r>
            <a:r>
              <a:rPr lang="hu-HU" altLang="hu-HU" sz="4000" dirty="0">
                <a:solidFill>
                  <a:srgbClr val="FFFF00"/>
                </a:solidFill>
              </a:rPr>
              <a:t>világ </a:t>
            </a:r>
            <a:r>
              <a:rPr lang="hu-HU" altLang="hu-HU" sz="4000" dirty="0" smtClean="0">
                <a:solidFill>
                  <a:srgbClr val="FFFF00"/>
                </a:solidFill>
              </a:rPr>
              <a:t>fénye” – korszellem és mentalitás</a:t>
            </a:r>
            <a:endParaRPr lang="hu-HU" sz="4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19999" y="1825625"/>
            <a:ext cx="10479817" cy="471886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hu-HU" altLang="hu-HU" dirty="0"/>
              <a:t>A 18. század középső évtizedeire reformszellem </a:t>
            </a:r>
            <a:r>
              <a:rPr lang="hu-HU" altLang="hu-HU" dirty="0" smtClean="0"/>
              <a:t>hatotta át Európát </a:t>
            </a:r>
            <a:r>
              <a:rPr lang="hu-HU" altLang="hu-HU" dirty="0"/>
              <a:t>és Észak Amerikát. </a:t>
            </a:r>
          </a:p>
          <a:p>
            <a:pPr>
              <a:lnSpc>
                <a:spcPct val="80000"/>
              </a:lnSpc>
            </a:pPr>
            <a:r>
              <a:rPr lang="hu-HU" altLang="hu-HU" dirty="0"/>
              <a:t>A</a:t>
            </a:r>
            <a:r>
              <a:rPr lang="hu-HU" altLang="hu-HU" dirty="0" smtClean="0"/>
              <a:t>z </a:t>
            </a:r>
            <a:r>
              <a:rPr lang="hu-HU" altLang="hu-HU" dirty="0"/>
              <a:t>európai felvilágosodás </a:t>
            </a:r>
            <a:r>
              <a:rPr lang="hu-HU" altLang="hu-HU" dirty="0" smtClean="0"/>
              <a:t>szelleme </a:t>
            </a:r>
            <a:r>
              <a:rPr lang="hu-HU" altLang="hu-HU" dirty="0"/>
              <a:t>legfőképpen a korabeli politikai </a:t>
            </a:r>
            <a:r>
              <a:rPr lang="hu-HU" altLang="hu-HU" dirty="0" smtClean="0"/>
              <a:t>irodalomban tükröződött. </a:t>
            </a:r>
            <a:endParaRPr lang="hu-HU" altLang="hu-HU" dirty="0"/>
          </a:p>
          <a:p>
            <a:pPr>
              <a:lnSpc>
                <a:spcPct val="80000"/>
              </a:lnSpc>
            </a:pPr>
            <a:r>
              <a:rPr lang="hu-HU" altLang="hu-HU" dirty="0"/>
              <a:t>Az európai felvilágosodás vezető világi gondolkodóinak írásait idézték szerte a gyarmatokon. </a:t>
            </a:r>
          </a:p>
          <a:p>
            <a:pPr>
              <a:lnSpc>
                <a:spcPct val="80000"/>
              </a:lnSpc>
            </a:pPr>
            <a:r>
              <a:rPr lang="hu-HU" altLang="hu-HU" dirty="0"/>
              <a:t>De ne felejtsük el, hogy céljaiban és eredményeiben az amerikai forradalom élesen különbözött attól a kaotikus helyzettől és véres terrortól amely olyannyira megváltoztatta a francia társadalmi és politikai rendet. </a:t>
            </a:r>
          </a:p>
          <a:p>
            <a:pPr>
              <a:lnSpc>
                <a:spcPct val="80000"/>
              </a:lnSpc>
            </a:pPr>
            <a:r>
              <a:rPr lang="hu-HU" altLang="hu-HU" dirty="0"/>
              <a:t>Bár a mögötte meghúzódó szabadságvágy talán ugyanaz volt, de az amerikai forradalom nem a társadalom szétzilálását vonta maga után, hanem a szabadág örökségének elérését, legalábbis a társadalom bizonyos része számára.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6913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18903" y="692331"/>
            <a:ext cx="10334897" cy="5484632"/>
          </a:xfrm>
        </p:spPr>
        <p:txBody>
          <a:bodyPr/>
          <a:lstStyle/>
          <a:p>
            <a:r>
              <a:rPr lang="hu-HU" altLang="hu-HU" dirty="0"/>
              <a:t>Az európai felvilágosodás csillogó általánosságainak hatásának egy megnyilvánulása a 18. századi amerikai eszmékre annak az egyöntetű kijelentése, hogy </a:t>
            </a:r>
            <a:r>
              <a:rPr lang="hu-HU" altLang="hu-HU" dirty="0">
                <a:solidFill>
                  <a:srgbClr val="FFFF00"/>
                </a:solidFill>
              </a:rPr>
              <a:t>segíteni kell a gyengéket, a kiszolgáltatottakat, a </a:t>
            </a:r>
            <a:r>
              <a:rPr lang="hu-HU" altLang="hu-HU" dirty="0" smtClean="0">
                <a:solidFill>
                  <a:srgbClr val="FFFF00"/>
                </a:solidFill>
              </a:rPr>
              <a:t>fogyatékos személyeket </a:t>
            </a:r>
            <a:r>
              <a:rPr lang="hu-HU" altLang="hu-HU" dirty="0">
                <a:solidFill>
                  <a:srgbClr val="FFFF00"/>
                </a:solidFill>
              </a:rPr>
              <a:t>– mindazokat, akik nem versenyképesek az erős, egészséges emberekkel. </a:t>
            </a:r>
          </a:p>
          <a:p>
            <a:r>
              <a:rPr lang="hu-HU" altLang="hu-HU" b="1" dirty="0">
                <a:solidFill>
                  <a:srgbClr val="FFFF00"/>
                </a:solidFill>
              </a:rPr>
              <a:t>Amerika készséggel válaszolt a kihívásra: a humanitárius </a:t>
            </a:r>
            <a:r>
              <a:rPr lang="hu-HU" altLang="hu-HU" b="1" dirty="0" smtClean="0">
                <a:solidFill>
                  <a:srgbClr val="FFFF00"/>
                </a:solidFill>
              </a:rPr>
              <a:t>eszméktől, evangelizáló </a:t>
            </a:r>
            <a:r>
              <a:rPr lang="hu-HU" altLang="hu-HU" b="1" dirty="0">
                <a:solidFill>
                  <a:srgbClr val="FFFF00"/>
                </a:solidFill>
              </a:rPr>
              <a:t>elkötelezettségtől, </a:t>
            </a:r>
            <a:r>
              <a:rPr lang="hu-HU" altLang="hu-HU" b="1" dirty="0" smtClean="0">
                <a:solidFill>
                  <a:srgbClr val="FFFF00"/>
                </a:solidFill>
              </a:rPr>
              <a:t>határtalan </a:t>
            </a:r>
            <a:r>
              <a:rPr lang="hu-HU" altLang="hu-HU" b="1" dirty="0" err="1" smtClean="0">
                <a:solidFill>
                  <a:srgbClr val="FFFF00"/>
                </a:solidFill>
              </a:rPr>
              <a:t>filantropizmustól</a:t>
            </a:r>
            <a:r>
              <a:rPr lang="hu-HU" altLang="hu-HU" b="1" dirty="0" smtClean="0">
                <a:solidFill>
                  <a:srgbClr val="FFFF00"/>
                </a:solidFill>
              </a:rPr>
              <a:t> (emberbarát eszméktől) </a:t>
            </a:r>
            <a:r>
              <a:rPr lang="hu-HU" altLang="hu-HU" b="1" dirty="0">
                <a:solidFill>
                  <a:srgbClr val="FFFF00"/>
                </a:solidFill>
              </a:rPr>
              <a:t>hajtva növekvő számban alapított intézményeket a fogyatékos egyének sajátos szükségleteinek </a:t>
            </a:r>
            <a:r>
              <a:rPr lang="hu-HU" altLang="hu-HU" b="1" dirty="0" smtClean="0">
                <a:solidFill>
                  <a:srgbClr val="FFFF00"/>
                </a:solidFill>
              </a:rPr>
              <a:t>kielégítésére.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7482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14846" y="509451"/>
            <a:ext cx="10138954" cy="5667512"/>
          </a:xfrm>
        </p:spPr>
        <p:txBody>
          <a:bodyPr/>
          <a:lstStyle/>
          <a:p>
            <a:r>
              <a:rPr lang="hu-HU" altLang="hu-HU" dirty="0"/>
              <a:t>A speciális iskoláztatás a brit Észak Amerikában (Kanada) később alakult ki, mintegy negyven évvel azután, hogy a gyógypedagógia gyökeret vert az amerikai talajon. </a:t>
            </a:r>
          </a:p>
          <a:p>
            <a:r>
              <a:rPr lang="hu-HU" altLang="hu-HU" dirty="0"/>
              <a:t>Mindazonáltal Kanada és az Egyesült Államok közös örökséget osztott meg a gyógypedagógiában. „Földrajzilag lehet, hogy két nemzet vagyunk – kommentálta 1906-ban egy író –, de szívünkben, céljainkban egyek vagyunk.  </a:t>
            </a:r>
          </a:p>
          <a:p>
            <a:r>
              <a:rPr lang="hu-HU" altLang="hu-HU" b="1" dirty="0">
                <a:solidFill>
                  <a:srgbClr val="FFFF00"/>
                </a:solidFill>
              </a:rPr>
              <a:t>A kanadai gyógypedagógia fejlődése szorosan kötődött az észak-amerikaihoz; Kanada megismételte az amerikai fejlődést, ahogyan az terjesztette a fogyatékos emberek nevelésének és társadalmi emancipációjának alapvető tanait.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2556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96834" y="679269"/>
            <a:ext cx="10556966" cy="5497694"/>
          </a:xfrm>
        </p:spPr>
        <p:txBody>
          <a:bodyPr>
            <a:normAutofit/>
          </a:bodyPr>
          <a:lstStyle/>
          <a:p>
            <a:r>
              <a:rPr lang="hu-HU" altLang="hu-HU" dirty="0">
                <a:solidFill>
                  <a:srgbClr val="FFFF00"/>
                </a:solidFill>
              </a:rPr>
              <a:t>A korai 19. századi amerikaiak a gyógypedagógiai </a:t>
            </a:r>
            <a:r>
              <a:rPr lang="hu-HU" altLang="hu-HU" dirty="0" smtClean="0">
                <a:solidFill>
                  <a:srgbClr val="FFFF00"/>
                </a:solidFill>
              </a:rPr>
              <a:t>iskoláztatást </a:t>
            </a:r>
            <a:r>
              <a:rPr lang="hu-HU" altLang="hu-HU" dirty="0">
                <a:solidFill>
                  <a:srgbClr val="FFFF00"/>
                </a:solidFill>
              </a:rPr>
              <a:t>úgy tekintették, mint a fogyatékos egyének felemelésének elsődleges </a:t>
            </a:r>
            <a:r>
              <a:rPr lang="hu-HU" altLang="hu-HU" dirty="0" smtClean="0">
                <a:solidFill>
                  <a:srgbClr val="FFFF00"/>
                </a:solidFill>
              </a:rPr>
              <a:t>eszközét. Fő céljuk volt, hogy hozzásegítsék </a:t>
            </a:r>
            <a:r>
              <a:rPr lang="hu-HU" altLang="hu-HU" dirty="0">
                <a:solidFill>
                  <a:srgbClr val="FFFF00"/>
                </a:solidFill>
              </a:rPr>
              <a:t>őket a Biblia szent </a:t>
            </a:r>
            <a:r>
              <a:rPr lang="hu-HU" altLang="hu-HU" dirty="0" smtClean="0">
                <a:solidFill>
                  <a:srgbClr val="FFFF00"/>
                </a:solidFill>
              </a:rPr>
              <a:t>szövegének megértéséhez és </a:t>
            </a:r>
            <a:r>
              <a:rPr lang="hu-HU" altLang="hu-HU" dirty="0">
                <a:solidFill>
                  <a:srgbClr val="FFFF00"/>
                </a:solidFill>
              </a:rPr>
              <a:t>beléjük </a:t>
            </a:r>
            <a:r>
              <a:rPr lang="hu-HU" altLang="hu-HU" dirty="0" smtClean="0">
                <a:solidFill>
                  <a:srgbClr val="FFFF00"/>
                </a:solidFill>
              </a:rPr>
              <a:t>csöpögtessék országuk </a:t>
            </a:r>
            <a:r>
              <a:rPr lang="hu-HU" altLang="hu-HU" dirty="0">
                <a:solidFill>
                  <a:srgbClr val="FFFF00"/>
                </a:solidFill>
              </a:rPr>
              <a:t>és </a:t>
            </a:r>
            <a:r>
              <a:rPr lang="hu-HU" altLang="hu-HU" dirty="0" smtClean="0">
                <a:solidFill>
                  <a:srgbClr val="FFFF00"/>
                </a:solidFill>
              </a:rPr>
              <a:t>társadalmi osztályuk irántihazafias és szociális elkötelezettségük érzelmeit. </a:t>
            </a:r>
            <a:endParaRPr lang="hu-HU" altLang="hu-HU" dirty="0">
              <a:solidFill>
                <a:srgbClr val="FFFF00"/>
              </a:solidFill>
            </a:endParaRPr>
          </a:p>
          <a:p>
            <a:r>
              <a:rPr lang="hu-HU" altLang="hu-HU" b="1" dirty="0">
                <a:solidFill>
                  <a:srgbClr val="FFFF00"/>
                </a:solidFill>
              </a:rPr>
              <a:t>Ezek a célok figyelemre méltóan hasonlóak voltak ahhoz a rendszerhez, amely minden gyermek számára lehetővé tette az ingyenes oktatást. </a:t>
            </a:r>
          </a:p>
          <a:p>
            <a:r>
              <a:rPr lang="hu-HU" altLang="hu-HU" dirty="0"/>
              <a:t>Valóban, a </a:t>
            </a:r>
            <a:r>
              <a:rPr lang="hu-HU" altLang="hu-HU" b="1" dirty="0">
                <a:solidFill>
                  <a:srgbClr val="FFFF00"/>
                </a:solidFill>
              </a:rPr>
              <a:t>közös elemek</a:t>
            </a:r>
            <a:r>
              <a:rPr lang="hu-HU" altLang="hu-HU" dirty="0"/>
              <a:t> </a:t>
            </a:r>
            <a:r>
              <a:rPr lang="hu-HU" altLang="hu-HU" dirty="0" err="1"/>
              <a:t>szembeötlőek</a:t>
            </a:r>
            <a:r>
              <a:rPr lang="hu-HU" altLang="hu-HU" dirty="0"/>
              <a:t> voltak, a normális és a gyógypedagógia eszközei között, de a </a:t>
            </a:r>
            <a:r>
              <a:rPr lang="hu-HU" altLang="hu-HU" dirty="0" smtClean="0"/>
              <a:t>feltűnőbb az volt, hogy hasonló elvek és módszerek alakultak ki mindkét rendszer </a:t>
            </a:r>
            <a:r>
              <a:rPr lang="hu-HU" altLang="hu-HU" dirty="0"/>
              <a:t>leírásában.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5690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58091" y="770709"/>
            <a:ext cx="10295709" cy="5406254"/>
          </a:xfrm>
        </p:spPr>
        <p:txBody>
          <a:bodyPr/>
          <a:lstStyle/>
          <a:p>
            <a:r>
              <a:rPr lang="hu-HU" altLang="hu-HU" dirty="0"/>
              <a:t>A tanaikat széles körben terjesztő iskolareformerek erőfeszítéseiket az iskolarendszeren keresztül a társadalomra irányítva a gyógypedagógiát gyűjtőfogalomként használták. </a:t>
            </a:r>
          </a:p>
          <a:p>
            <a:r>
              <a:rPr lang="hu-HU" altLang="hu-HU" dirty="0"/>
              <a:t>Az olyan férfiak, mint </a:t>
            </a:r>
            <a:r>
              <a:rPr lang="hu-HU" altLang="hu-HU" dirty="0" smtClean="0"/>
              <a:t>például Henry </a:t>
            </a:r>
            <a:r>
              <a:rPr lang="hu-HU" altLang="hu-HU" dirty="0"/>
              <a:t>Bernard és </a:t>
            </a:r>
            <a:r>
              <a:rPr lang="hu-HU" altLang="hu-HU" dirty="0" err="1"/>
              <a:t>Horace</a:t>
            </a:r>
            <a:r>
              <a:rPr lang="hu-HU" altLang="hu-HU" dirty="0"/>
              <a:t> Mann az Egyesült Államokban, és </a:t>
            </a:r>
            <a:r>
              <a:rPr lang="hu-HU" altLang="hu-HU" dirty="0" err="1"/>
              <a:t>Adolphus</a:t>
            </a:r>
            <a:r>
              <a:rPr lang="hu-HU" altLang="hu-HU" dirty="0"/>
              <a:t> </a:t>
            </a:r>
            <a:r>
              <a:rPr lang="hu-HU" altLang="hu-HU" dirty="0" err="1"/>
              <a:t>Egerton</a:t>
            </a:r>
            <a:r>
              <a:rPr lang="hu-HU" altLang="hu-HU" dirty="0"/>
              <a:t> </a:t>
            </a:r>
            <a:r>
              <a:rPr lang="hu-HU" altLang="hu-HU" dirty="0" err="1"/>
              <a:t>Ryerson</a:t>
            </a:r>
            <a:r>
              <a:rPr lang="hu-HU" altLang="hu-HU" dirty="0"/>
              <a:t> Észak Kanadában részt vettek az intézmények alapításának kampányában, hogy </a:t>
            </a:r>
            <a:r>
              <a:rPr lang="hu-HU" altLang="hu-HU" dirty="0" smtClean="0"/>
              <a:t>kielégítsék </a:t>
            </a:r>
            <a:r>
              <a:rPr lang="hu-HU" altLang="hu-HU" dirty="0"/>
              <a:t>a siket, vak, </a:t>
            </a:r>
            <a:r>
              <a:rPr lang="hu-HU" altLang="hu-HU" dirty="0" smtClean="0"/>
              <a:t>értelmi fogyatékos gyermekek </a:t>
            </a:r>
            <a:r>
              <a:rPr lang="hu-HU" altLang="hu-HU" dirty="0"/>
              <a:t>sajátos igényeit, valamint intézményeket hozzanak létre a potenciális és megrögzött bűnözők számára.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934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66651" y="849086"/>
            <a:ext cx="10387149" cy="5327877"/>
          </a:xfrm>
        </p:spPr>
        <p:txBody>
          <a:bodyPr/>
          <a:lstStyle/>
          <a:p>
            <a:r>
              <a:rPr lang="hu-HU" altLang="hu-HU" b="1" dirty="0" smtClean="0">
                <a:solidFill>
                  <a:srgbClr val="FFFF00"/>
                </a:solidFill>
              </a:rPr>
              <a:t>Egy </a:t>
            </a:r>
            <a:r>
              <a:rPr lang="hu-HU" altLang="hu-HU" b="1" dirty="0">
                <a:solidFill>
                  <a:srgbClr val="FFFF00"/>
                </a:solidFill>
              </a:rPr>
              <a:t>idő után már megjelentek a specializált intézetek.</a:t>
            </a:r>
          </a:p>
          <a:p>
            <a:r>
              <a:rPr lang="hu-HU" altLang="hu-HU" dirty="0"/>
              <a:t>Ezek jelentős elmozdulást jelentettek a fogyatékos egyének iránti attitűdben és kezelésükben, és fejlődésük megvilágítja, hogy milyen gyorsan változott az a látásmód, ahogyan a fogyatékos személyek szerepéről vélekedtek az iparosodó társadalomban. </a:t>
            </a:r>
          </a:p>
          <a:p>
            <a:r>
              <a:rPr lang="hu-HU" altLang="hu-HU" dirty="0">
                <a:solidFill>
                  <a:srgbClr val="FFFF00"/>
                </a:solidFill>
              </a:rPr>
              <a:t>A speciális </a:t>
            </a:r>
            <a:r>
              <a:rPr lang="hu-HU" altLang="hu-HU" dirty="0" err="1">
                <a:solidFill>
                  <a:srgbClr val="FFFF00"/>
                </a:solidFill>
              </a:rPr>
              <a:t>szegregált</a:t>
            </a:r>
            <a:r>
              <a:rPr lang="hu-HU" altLang="hu-HU" dirty="0">
                <a:solidFill>
                  <a:srgbClr val="FFFF00"/>
                </a:solidFill>
              </a:rPr>
              <a:t> intézmények fejlődése, amely a 19. század második évtizedében kezdődött, különösen figyelemre méltó, mert párhuzamosan fejlődött a nyilvános iskolák elterjedésével, megtestesítve mindazt, amit a 19. századi gyermekvédelem három fő elemének tekintettek: védelem, izoláció és kontroll.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7582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31966" y="796834"/>
            <a:ext cx="10321834" cy="5380129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hu-HU" altLang="hu-HU" dirty="0"/>
              <a:t>A fogyatékos népesség számára létrehozott intézmények fejlődése ennélfogva szorosan összekapcsolódott a 19. századi amerikai társadalom változó társadalmi, politikai, gazdasági, vallási meghatározóival. </a:t>
            </a:r>
          </a:p>
          <a:p>
            <a:pPr>
              <a:lnSpc>
                <a:spcPct val="80000"/>
              </a:lnSpc>
            </a:pPr>
            <a:r>
              <a:rPr lang="hu-HU" altLang="hu-HU" dirty="0"/>
              <a:t>Sőt, a fogyatékos egyének társadalmi szerepének percepciója folyamatosan változott a század során. </a:t>
            </a:r>
          </a:p>
          <a:p>
            <a:pPr>
              <a:lnSpc>
                <a:spcPct val="80000"/>
              </a:lnSpc>
            </a:pPr>
            <a:r>
              <a:rPr lang="hu-HU" altLang="hu-HU" b="1" dirty="0">
                <a:solidFill>
                  <a:srgbClr val="FFFF00"/>
                </a:solidFill>
              </a:rPr>
              <a:t>Először úgy látták őket, mint egyéni jótékonyságra szoruló elesetteket, utána mint az állami kötelességből fakadó jótékonyságra szoruló egyéneket, végül a huszadik század első évtizedeiben olyan egyéneknek tekintették őket, akik ugyanolyan jogokat élveztek az iskoláztatáshoz való hozzáférés terén, mint a nem fogyatékos társaik.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1615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1154" y="875211"/>
            <a:ext cx="10282646" cy="5301752"/>
          </a:xfrm>
        </p:spPr>
        <p:txBody>
          <a:bodyPr/>
          <a:lstStyle/>
          <a:p>
            <a:r>
              <a:rPr lang="hu-HU" altLang="hu-HU" dirty="0"/>
              <a:t>Egy más szinten az intézmények gyors fejlődése felfogható </a:t>
            </a:r>
            <a:r>
              <a:rPr lang="hu-HU" altLang="hu-HU" b="1" dirty="0">
                <a:solidFill>
                  <a:srgbClr val="FFFF00"/>
                </a:solidFill>
              </a:rPr>
              <a:t>a rendteremtő társdalom mechanizmusaként</a:t>
            </a:r>
            <a:r>
              <a:rPr lang="hu-HU" altLang="hu-HU" dirty="0"/>
              <a:t>. </a:t>
            </a:r>
          </a:p>
          <a:p>
            <a:r>
              <a:rPr lang="hu-HU" altLang="hu-HU" dirty="0"/>
              <a:t>Elősegítettek egy kifinomultabb ellenőrzést főleg a táradalom alacsonyabb osztályai számára, ahonnan különösen sok különleges igényű gyerek származott. </a:t>
            </a:r>
          </a:p>
          <a:p>
            <a:r>
              <a:rPr lang="hu-HU" altLang="hu-HU" dirty="0">
                <a:solidFill>
                  <a:srgbClr val="FFFF00"/>
                </a:solidFill>
              </a:rPr>
              <a:t>A reformerek morális kritikájukat, erkölcsi alapokon álló rosszallásukat a szegények felé fordították, őket rótták meg feltételezett morális és spirituális alsóbbrendűségükért.</a:t>
            </a:r>
            <a:r>
              <a:rPr lang="hu-HU" altLang="hu-HU" dirty="0"/>
              <a:t>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2937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31966" y="548640"/>
            <a:ext cx="10321834" cy="5628323"/>
          </a:xfrm>
        </p:spPr>
        <p:txBody>
          <a:bodyPr/>
          <a:lstStyle/>
          <a:p>
            <a:r>
              <a:rPr lang="hu-HU" altLang="hu-HU" dirty="0"/>
              <a:t>A munkásosztály életében megnyilvánuló rendetlenséget korholó reformerek narratívájának része a kedvezőtlen körülmények ártó hatása, és a fejlődő gyermek erkölcsi romlása köré összpontosult. </a:t>
            </a:r>
          </a:p>
          <a:p>
            <a:r>
              <a:rPr lang="hu-HU" altLang="hu-HU" dirty="0"/>
              <a:t>Az alacsonyabb osztályból származó fiatalok védelmet igényeltek a társadalom durva behatásaival szemben. </a:t>
            </a:r>
          </a:p>
          <a:p>
            <a:r>
              <a:rPr lang="hu-HU" altLang="hu-HU" b="1" dirty="0">
                <a:solidFill>
                  <a:srgbClr val="FFFF00"/>
                </a:solidFill>
              </a:rPr>
              <a:t>Azok számára, akik ilyen ártalmas környezetben éltek, és akik a társadalmi deviancia irányába csúsztak, a védelmet a szegregáció jelentette, ahol a gyermekeket a középosztály által elfogadott értékek alapján lehetett nevelni.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8150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3624" y="273685"/>
            <a:ext cx="11508376" cy="1711869"/>
          </a:xfrm>
        </p:spPr>
        <p:txBody>
          <a:bodyPr>
            <a:noAutofit/>
          </a:bodyPr>
          <a:lstStyle/>
          <a:p>
            <a:r>
              <a:rPr lang="hu-HU" altLang="hu-HU" sz="4000" dirty="0">
                <a:solidFill>
                  <a:srgbClr val="FFFF00"/>
                </a:solidFill>
              </a:rPr>
              <a:t>Intézetek, </a:t>
            </a:r>
            <a:r>
              <a:rPr lang="hu-HU" altLang="hu-HU" sz="4000" dirty="0" err="1">
                <a:solidFill>
                  <a:srgbClr val="FFFF00"/>
                </a:solidFill>
              </a:rPr>
              <a:t>asylumok</a:t>
            </a:r>
            <a:r>
              <a:rPr lang="hu-HU" altLang="hu-HU" sz="4000" dirty="0">
                <a:solidFill>
                  <a:srgbClr val="FFFF00"/>
                </a:solidFill>
              </a:rPr>
              <a:t> </a:t>
            </a:r>
            <a:r>
              <a:rPr lang="hu-HU" altLang="hu-HU" sz="4000" dirty="0" smtClean="0">
                <a:solidFill>
                  <a:srgbClr val="FFFF00"/>
                </a:solidFill>
              </a:rPr>
              <a:t>fejlődése és a „közjótékonyság” rendszerének alakulása az Egyesült Államokban  </a:t>
            </a:r>
            <a:endParaRPr lang="hu-HU" sz="4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53025" y="1985554"/>
            <a:ext cx="6482583" cy="4191409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hu-HU" altLang="hu-HU" dirty="0">
                <a:solidFill>
                  <a:srgbClr val="FFFF00"/>
                </a:solidFill>
              </a:rPr>
              <a:t>1816 augusztusában </a:t>
            </a:r>
            <a:r>
              <a:rPr lang="hu-HU" altLang="hu-HU" dirty="0"/>
              <a:t>a Mary </a:t>
            </a:r>
            <a:r>
              <a:rPr lang="hu-HU" altLang="hu-HU" dirty="0" err="1"/>
              <a:t>Augusta</a:t>
            </a:r>
            <a:r>
              <a:rPr lang="hu-HU" altLang="hu-HU" dirty="0"/>
              <a:t> nevű kétárbocos vitorlás behajózott a New York-i kikötőbe, fedélzetén állt </a:t>
            </a:r>
            <a:r>
              <a:rPr lang="hu-HU" altLang="hu-HU" dirty="0">
                <a:solidFill>
                  <a:srgbClr val="FFFF00"/>
                </a:solidFill>
              </a:rPr>
              <a:t>Thomas </a:t>
            </a:r>
            <a:r>
              <a:rPr lang="hu-HU" altLang="hu-HU" dirty="0" err="1">
                <a:solidFill>
                  <a:srgbClr val="FFFF00"/>
                </a:solidFill>
              </a:rPr>
              <a:t>Hopkins</a:t>
            </a:r>
            <a:r>
              <a:rPr lang="hu-HU" altLang="hu-HU" dirty="0">
                <a:solidFill>
                  <a:srgbClr val="FFFF00"/>
                </a:solidFill>
              </a:rPr>
              <a:t> </a:t>
            </a:r>
            <a:r>
              <a:rPr lang="hu-HU" altLang="hu-HU" dirty="0" err="1">
                <a:solidFill>
                  <a:srgbClr val="FFFF00"/>
                </a:solidFill>
              </a:rPr>
              <a:t>Gallaudet</a:t>
            </a:r>
            <a:r>
              <a:rPr lang="hu-HU" altLang="hu-HU" dirty="0"/>
              <a:t>, a connecticuti </a:t>
            </a:r>
            <a:r>
              <a:rPr lang="hu-HU" altLang="hu-HU" dirty="0" err="1"/>
              <a:t>Hartford</a:t>
            </a:r>
            <a:r>
              <a:rPr lang="hu-HU" altLang="hu-HU" dirty="0"/>
              <a:t> szülötte és egy </a:t>
            </a:r>
            <a:r>
              <a:rPr lang="hu-HU" altLang="hu-HU" dirty="0">
                <a:solidFill>
                  <a:srgbClr val="FFFF00"/>
                </a:solidFill>
              </a:rPr>
              <a:t>Laurent </a:t>
            </a:r>
            <a:r>
              <a:rPr lang="hu-HU" altLang="hu-HU" dirty="0" err="1">
                <a:solidFill>
                  <a:srgbClr val="FFFF00"/>
                </a:solidFill>
              </a:rPr>
              <a:t>Clerc</a:t>
            </a:r>
            <a:r>
              <a:rPr lang="hu-HU" altLang="hu-HU" dirty="0">
                <a:solidFill>
                  <a:srgbClr val="FFFF00"/>
                </a:solidFill>
              </a:rPr>
              <a:t> </a:t>
            </a:r>
            <a:r>
              <a:rPr lang="hu-HU" altLang="hu-HU" dirty="0"/>
              <a:t>nevű francia fiatalember. </a:t>
            </a:r>
          </a:p>
          <a:p>
            <a:pPr>
              <a:lnSpc>
                <a:spcPct val="80000"/>
              </a:lnSpc>
            </a:pPr>
            <a:r>
              <a:rPr lang="hu-HU" altLang="hu-HU" dirty="0"/>
              <a:t>A New York-i dokkban gyülekező tömeg csupán futó pillantást vetett az </a:t>
            </a:r>
            <a:r>
              <a:rPr lang="hu-HU" altLang="hu-HU" dirty="0" smtClean="0"/>
              <a:t>elegáns</a:t>
            </a:r>
            <a:r>
              <a:rPr lang="hu-HU" altLang="hu-HU" dirty="0"/>
              <a:t> franciára, és alacsony szemüveges amerikai társára. De </a:t>
            </a:r>
            <a:r>
              <a:rPr lang="hu-HU" altLang="hu-HU" dirty="0" err="1"/>
              <a:t>Gallaudet</a:t>
            </a:r>
            <a:r>
              <a:rPr lang="hu-HU" altLang="hu-HU" dirty="0"/>
              <a:t> és </a:t>
            </a:r>
            <a:r>
              <a:rPr lang="hu-HU" altLang="hu-HU" dirty="0" err="1"/>
              <a:t>Clerc</a:t>
            </a:r>
            <a:r>
              <a:rPr lang="hu-HU" altLang="hu-HU" dirty="0"/>
              <a:t> megérkezése egy új és pozitív korszak kezdetét jelentette az észak-amerikai fogyatékos populáció számára. </a:t>
            </a:r>
            <a:endParaRPr lang="hu-HU" dirty="0"/>
          </a:p>
        </p:txBody>
      </p:sp>
      <p:pic>
        <p:nvPicPr>
          <p:cNvPr id="4" name="Picture 4" descr="Thomas_hopkins_gallaudet_posthumous_oil_painting_by_george_f_wright_185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3504" y="2031794"/>
            <a:ext cx="2260600" cy="244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7999770" y="4993117"/>
            <a:ext cx="3182035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hu-HU" b="1" dirty="0"/>
              <a:t>Thomas </a:t>
            </a:r>
            <a:r>
              <a:rPr lang="hu-HU" altLang="hu-HU" b="1" dirty="0" err="1"/>
              <a:t>Hopkins</a:t>
            </a:r>
            <a:r>
              <a:rPr lang="hu-HU" altLang="hu-HU" b="1" dirty="0"/>
              <a:t> </a:t>
            </a:r>
            <a:r>
              <a:rPr lang="hu-HU" altLang="hu-HU" b="1" dirty="0" err="1"/>
              <a:t>Gallaudet</a:t>
            </a:r>
            <a:r>
              <a:rPr lang="hu-HU" altLang="hu-HU" b="1" dirty="0"/>
              <a:t> </a:t>
            </a:r>
          </a:p>
          <a:p>
            <a:pPr algn="ctr">
              <a:spcBef>
                <a:spcPct val="50000"/>
              </a:spcBef>
            </a:pPr>
            <a:r>
              <a:rPr lang="hu-HU" altLang="hu-HU" b="1" dirty="0"/>
              <a:t>(1787-1851)</a:t>
            </a:r>
          </a:p>
        </p:txBody>
      </p:sp>
    </p:spTree>
    <p:extLst>
      <p:ext uri="{BB962C8B-B14F-4D97-AF65-F5344CB8AC3E}">
        <p14:creationId xmlns:p14="http://schemas.microsoft.com/office/powerpoint/2010/main" val="378071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20000" y="692331"/>
            <a:ext cx="7148789" cy="5484632"/>
          </a:xfrm>
        </p:spPr>
        <p:txBody>
          <a:bodyPr>
            <a:normAutofit/>
          </a:bodyPr>
          <a:lstStyle/>
          <a:p>
            <a:r>
              <a:rPr lang="hu-HU" altLang="hu-HU" dirty="0"/>
              <a:t>Amikor Laurent </a:t>
            </a:r>
            <a:r>
              <a:rPr lang="hu-HU" altLang="hu-HU" dirty="0" err="1"/>
              <a:t>Clerc</a:t>
            </a:r>
            <a:r>
              <a:rPr lang="hu-HU" altLang="hu-HU" dirty="0"/>
              <a:t> (1785-1869) először lépett Amerika partjára, nem létezett gyógypedagógiai intézet a fiatal nemzet földjén, egy kis virginiai elmegyógyintézet kivételével. </a:t>
            </a:r>
            <a:endParaRPr lang="hu-HU" altLang="hu-HU" dirty="0" smtClean="0"/>
          </a:p>
          <a:p>
            <a:r>
              <a:rPr lang="hu-HU" altLang="hu-HU" dirty="0" err="1"/>
              <a:t>Clerc</a:t>
            </a:r>
            <a:r>
              <a:rPr lang="hu-HU" altLang="hu-HU" dirty="0"/>
              <a:t> halálakor virágzó intézményhálózat volt szerte Észak Amerikában. </a:t>
            </a:r>
            <a:r>
              <a:rPr lang="hu-HU" altLang="hu-HU" dirty="0" err="1"/>
              <a:t>Clerc</a:t>
            </a:r>
            <a:r>
              <a:rPr lang="hu-HU" altLang="hu-HU" dirty="0"/>
              <a:t> számára a gyógypedagógia elnevezés ismeretlen volt, ez csak 1884-ben honosodott meg. </a:t>
            </a:r>
          </a:p>
          <a:p>
            <a:r>
              <a:rPr lang="hu-HU" altLang="hu-HU" dirty="0"/>
              <a:t>De </a:t>
            </a:r>
            <a:r>
              <a:rPr lang="hu-HU" altLang="hu-HU" dirty="0" err="1"/>
              <a:t>Clerc</a:t>
            </a:r>
            <a:r>
              <a:rPr lang="hu-HU" altLang="hu-HU" dirty="0"/>
              <a:t> bensőségesen kapcsolatban volt a fogyatékos tanulók támogatására tett erőfeszítésekkel és a programokkal, amelyek ezek speciális igények kielégítésére szolgáltak.</a:t>
            </a:r>
          </a:p>
          <a:p>
            <a:endParaRPr lang="hu-HU" dirty="0"/>
          </a:p>
        </p:txBody>
      </p:sp>
      <p:pic>
        <p:nvPicPr>
          <p:cNvPr id="4" name="Picture 4" descr="ul0005a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1638" y="796834"/>
            <a:ext cx="3068649" cy="3659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8464729" y="5094516"/>
            <a:ext cx="342246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hu-HU" sz="2000" b="1" dirty="0"/>
              <a:t>Laurent </a:t>
            </a:r>
            <a:r>
              <a:rPr lang="hu-HU" altLang="hu-HU" sz="2000" b="1" dirty="0" err="1"/>
              <a:t>Clerc</a:t>
            </a:r>
            <a:r>
              <a:rPr lang="hu-HU" altLang="hu-HU" sz="2000" b="1" dirty="0"/>
              <a:t> (1785-1869</a:t>
            </a:r>
            <a:r>
              <a:rPr lang="hu-HU" altLang="hu-HU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3688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38999"/>
            <a:ext cx="10515600" cy="1325563"/>
          </a:xfrm>
        </p:spPr>
        <p:txBody>
          <a:bodyPr>
            <a:normAutofit/>
          </a:bodyPr>
          <a:lstStyle/>
          <a:p>
            <a:r>
              <a:rPr lang="hu-HU" dirty="0" smtClean="0">
                <a:solidFill>
                  <a:srgbClr val="FFFF00"/>
                </a:solidFill>
              </a:rPr>
              <a:t>„Szép remények”, nagyívű fejlesztések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altLang="hu-HU" dirty="0"/>
              <a:t>Az észak-amerikai fogyatékos emberek nevelésének és képzésének a kezdete időben egybeesett a társadalmi reformok és a gyorsan bővülő közoktatás széleskörű elterjedésével, amely mozgalmat a szervezett társadalmi felelősség igényének az általános felismerése ösztönözte. </a:t>
            </a:r>
          </a:p>
          <a:p>
            <a:r>
              <a:rPr lang="hu-HU" altLang="hu-HU" dirty="0"/>
              <a:t>A szociális törvényhozás széleskörű támogatása először a közoktatás elterjedésének az igényében nyilvánult meg. </a:t>
            </a:r>
            <a:endParaRPr lang="hu-HU" altLang="hu-HU" dirty="0" smtClean="0"/>
          </a:p>
          <a:p>
            <a:r>
              <a:rPr lang="hu-HU" altLang="hu-HU" dirty="0" smtClean="0"/>
              <a:t>A </a:t>
            </a:r>
            <a:r>
              <a:rPr lang="hu-HU" altLang="hu-HU" dirty="0"/>
              <a:t>19. század első fele Amerikában tanúja volt  nagyívű terveknek és kezdeményezéseknek az elmebetegség kezelése, a pszichiátriai beteg bűnözők foglalkoztatása, a szegénységben élő népesség támogatása terén.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5413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20000" y="561702"/>
            <a:ext cx="10233800" cy="6087291"/>
          </a:xfrm>
        </p:spPr>
        <p:txBody>
          <a:bodyPr>
            <a:normAutofit fontScale="92500" lnSpcReduction="10000"/>
          </a:bodyPr>
          <a:lstStyle/>
          <a:p>
            <a:r>
              <a:rPr lang="hu-HU" altLang="hu-HU" dirty="0"/>
              <a:t>Külön gyermekgondozó intézmények és speciális gyógypedagógiai iskolák terveit sürgették a hasznosság, a jótékonyság és a társadalmi kötelességtudat alapján. </a:t>
            </a:r>
            <a:endParaRPr lang="hu-HU" altLang="hu-HU" dirty="0" smtClean="0"/>
          </a:p>
          <a:p>
            <a:r>
              <a:rPr lang="hu-HU" altLang="hu-HU" dirty="0" smtClean="0"/>
              <a:t>A </a:t>
            </a:r>
            <a:r>
              <a:rPr lang="hu-HU" altLang="hu-HU" dirty="0"/>
              <a:t>19. század első felében </a:t>
            </a:r>
            <a:r>
              <a:rPr lang="hu-HU" altLang="hu-HU" dirty="0" smtClean="0"/>
              <a:t>egyre több </a:t>
            </a:r>
            <a:r>
              <a:rPr lang="hu-HU" altLang="hu-HU" dirty="0" err="1" smtClean="0"/>
              <a:t>szegregált</a:t>
            </a:r>
            <a:r>
              <a:rPr lang="hu-HU" altLang="hu-HU" dirty="0" smtClean="0"/>
              <a:t> iskola jött létre siket és vagy gyermekek számára.</a:t>
            </a:r>
            <a:endParaRPr lang="hu-HU" altLang="hu-HU" dirty="0"/>
          </a:p>
          <a:p>
            <a:r>
              <a:rPr lang="hu-HU" altLang="hu-HU" dirty="0"/>
              <a:t>A század közepére </a:t>
            </a:r>
            <a:r>
              <a:rPr lang="hu-HU" altLang="hu-HU" dirty="0" smtClean="0"/>
              <a:t>az intellektuális képességzavarral élő (értelmi fogyatékos) gyermekek </a:t>
            </a:r>
            <a:r>
              <a:rPr lang="hu-HU" altLang="hu-HU" dirty="0"/>
              <a:t>iskolái is megszülettek</a:t>
            </a:r>
            <a:r>
              <a:rPr lang="hu-HU" altLang="hu-HU" dirty="0" smtClean="0"/>
              <a:t>.</a:t>
            </a:r>
          </a:p>
          <a:p>
            <a:r>
              <a:rPr lang="hu-HU" altLang="hu-HU" dirty="0" smtClean="0"/>
              <a:t> </a:t>
            </a:r>
            <a:r>
              <a:rPr lang="hu-HU" altLang="hu-HU" dirty="0"/>
              <a:t>Sok energiát </a:t>
            </a:r>
            <a:r>
              <a:rPr lang="hu-HU" altLang="hu-HU" dirty="0" smtClean="0"/>
              <a:t>fordítottak a szociálisan peremre szoruló </a:t>
            </a:r>
            <a:r>
              <a:rPr lang="hu-HU" altLang="hu-HU" dirty="0"/>
              <a:t>bűnöző, csavargó gyermekek problémáira is, </a:t>
            </a:r>
            <a:r>
              <a:rPr lang="hu-HU" altLang="hu-HU" dirty="0" smtClean="0"/>
              <a:t>ez </a:t>
            </a:r>
            <a:r>
              <a:rPr lang="hu-HU" altLang="hu-HU" dirty="0"/>
              <a:t>vezetett a </a:t>
            </a:r>
            <a:r>
              <a:rPr lang="hu-HU" altLang="hu-HU" dirty="0" smtClean="0"/>
              <a:t> </a:t>
            </a:r>
            <a:r>
              <a:rPr lang="hu-HU" altLang="hu-HU" dirty="0"/>
              <a:t>javítóintézetek és </a:t>
            </a:r>
            <a:r>
              <a:rPr lang="hu-HU" altLang="hu-HU" dirty="0" smtClean="0"/>
              <a:t>speciális ipariskolák egész sorának létrehozásához</a:t>
            </a:r>
            <a:r>
              <a:rPr lang="hu-HU" altLang="hu-HU" dirty="0"/>
              <a:t>. </a:t>
            </a:r>
            <a:endParaRPr lang="hu-HU" altLang="hu-HU" dirty="0" smtClean="0"/>
          </a:p>
          <a:p>
            <a:r>
              <a:rPr lang="hu-HU" altLang="hu-HU" dirty="0" smtClean="0"/>
              <a:t>A </a:t>
            </a:r>
            <a:r>
              <a:rPr lang="hu-HU" altLang="hu-HU" dirty="0"/>
              <a:t>fejlődés folytatódott a 19. század második felében a fogyatékos gyerekek iskoláztatása kifinomultabb és árnyaltabb lett, és több gyermekre terjedt ki. </a:t>
            </a:r>
            <a:endParaRPr lang="hu-HU" altLang="hu-HU" dirty="0" smtClean="0"/>
          </a:p>
          <a:p>
            <a:r>
              <a:rPr lang="hu-HU" altLang="hu-HU" dirty="0" smtClean="0"/>
              <a:t>Elsősorban a szociálisan hátrányos helyzetű, érzékszervi fogyatékos és értelmi fogyatékos gyermekek elkülönített speciális képzésére törekedtek.</a:t>
            </a:r>
          </a:p>
          <a:p>
            <a:endParaRPr lang="hu-HU" alt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7693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18457" y="444137"/>
            <a:ext cx="10635343" cy="5732826"/>
          </a:xfrm>
        </p:spPr>
        <p:txBody>
          <a:bodyPr>
            <a:normAutofit/>
          </a:bodyPr>
          <a:lstStyle/>
          <a:p>
            <a:r>
              <a:rPr lang="hu-HU" altLang="hu-HU" dirty="0"/>
              <a:t>Mint </a:t>
            </a:r>
            <a:r>
              <a:rPr lang="hu-HU" altLang="hu-HU" dirty="0" smtClean="0"/>
              <a:t>Európában is korábban (lásd pl. Jólészi </a:t>
            </a:r>
            <a:r>
              <a:rPr lang="hu-HU" altLang="hu-HU" dirty="0" err="1" smtClean="0"/>
              <a:t>Cházár</a:t>
            </a:r>
            <a:r>
              <a:rPr lang="hu-HU" altLang="hu-HU" dirty="0" smtClean="0"/>
              <a:t> András siketnémák számára 1802-ben alapított váci intézetét) , itt Amerikában is a </a:t>
            </a:r>
            <a:r>
              <a:rPr lang="hu-HU" altLang="hu-HU" dirty="0">
                <a:solidFill>
                  <a:srgbClr val="FFFF00"/>
                </a:solidFill>
              </a:rPr>
              <a:t>siket tanulók</a:t>
            </a:r>
            <a:r>
              <a:rPr lang="hu-HU" altLang="hu-HU" dirty="0"/>
              <a:t> voltak az elsők, akik intézményes nevelésben, oktatásban részesültek. Az első próbálkozások sikerei optimizmussal töltötték el a reformereket, és ez átterjedt a vakok lehetőségeinek a kiszélesítésére, majd később gyengeelméjűeknek nevezett tanulókra is. </a:t>
            </a:r>
          </a:p>
          <a:p>
            <a:r>
              <a:rPr lang="hu-HU" altLang="hu-HU" dirty="0"/>
              <a:t>Az észak-amierikai intézményi fejlődés grafikonja 1817 után meredeken emelkedik egészen az 1860-as évekig, aztán a polgárháború időszaka alatt ellaposodik, majd újra emelkedik, amikor Délen a feketék számára hoztak létre speciális iskolákat. Az 1880-as években az egésznapos iskolák szórványosan voltak jelen a városi iskolák között.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2345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65760" y="522514"/>
            <a:ext cx="10988040" cy="5654449"/>
          </a:xfrm>
        </p:spPr>
        <p:txBody>
          <a:bodyPr>
            <a:normAutofit/>
          </a:bodyPr>
          <a:lstStyle/>
          <a:p>
            <a:r>
              <a:rPr lang="hu-HU" altLang="hu-HU" dirty="0" smtClean="0"/>
              <a:t>A gyógypedagógiai intézmények kialakulásának (az úgynevezett </a:t>
            </a:r>
            <a:r>
              <a:rPr lang="hu-HU" altLang="hu-HU" dirty="0" err="1" smtClean="0"/>
              <a:t>intézményesedésnek</a:t>
            </a:r>
            <a:r>
              <a:rPr lang="hu-HU" altLang="hu-HU" dirty="0" smtClean="0"/>
              <a:t>, „</a:t>
            </a:r>
            <a:r>
              <a:rPr lang="hu-HU" altLang="hu-HU" dirty="0" err="1" smtClean="0"/>
              <a:t>institucionalizációnak</a:t>
            </a:r>
            <a:r>
              <a:rPr lang="hu-HU" altLang="hu-HU" dirty="0" smtClean="0"/>
              <a:t>”) három lépcsőfokát különíthetjük el az az Egyesült Államok történetében:</a:t>
            </a:r>
            <a:endParaRPr lang="hu-HU" altLang="hu-HU" dirty="0"/>
          </a:p>
          <a:p>
            <a:r>
              <a:rPr lang="hu-HU" altLang="hu-HU" dirty="0"/>
              <a:t>1. A fogyatékos emberek formális gondozását és képzését kezdetben </a:t>
            </a:r>
            <a:r>
              <a:rPr lang="hu-HU" altLang="hu-HU" dirty="0">
                <a:solidFill>
                  <a:srgbClr val="FFFF00"/>
                </a:solidFill>
              </a:rPr>
              <a:t>filantropikus gyakorlatnak</a:t>
            </a:r>
            <a:r>
              <a:rPr lang="hu-HU" altLang="hu-HU" dirty="0"/>
              <a:t> tartották; az </a:t>
            </a:r>
            <a:r>
              <a:rPr lang="hu-HU" altLang="hu-HU" dirty="0" err="1"/>
              <a:t>intézeteket</a:t>
            </a:r>
            <a:r>
              <a:rPr lang="hu-HU" altLang="hu-HU" dirty="0"/>
              <a:t> jótékonyságból alapították, ezek vezetője és személyzete gyakran elszánt, buzgó evangélikus reformerek voltak, akiket az a vágy hajtott, hogy a </a:t>
            </a:r>
            <a:r>
              <a:rPr lang="hu-HU" altLang="hu-HU" dirty="0" err="1"/>
              <a:t>gondozottaikat</a:t>
            </a:r>
            <a:r>
              <a:rPr lang="hu-HU" altLang="hu-HU" dirty="0"/>
              <a:t> a </a:t>
            </a:r>
            <a:r>
              <a:rPr lang="hu-HU" altLang="hu-HU" dirty="0" smtClean="0"/>
              <a:t>„</a:t>
            </a:r>
            <a:r>
              <a:rPr lang="hu-HU" altLang="hu-HU" dirty="0" smtClean="0">
                <a:solidFill>
                  <a:schemeClr val="tx1"/>
                </a:solidFill>
              </a:rPr>
              <a:t>bűntelenek</a:t>
            </a:r>
            <a:r>
              <a:rPr lang="hu-HU" altLang="hu-HU" dirty="0" smtClean="0"/>
              <a:t> seregébe” </a:t>
            </a:r>
            <a:r>
              <a:rPr lang="hu-HU" altLang="hu-HU" dirty="0"/>
              <a:t>tudják besorolni. </a:t>
            </a:r>
          </a:p>
          <a:p>
            <a:r>
              <a:rPr lang="hu-HU" altLang="hu-HU" dirty="0"/>
              <a:t>2. Később a </a:t>
            </a:r>
            <a:r>
              <a:rPr lang="hu-HU" altLang="hu-HU" dirty="0">
                <a:solidFill>
                  <a:srgbClr val="FFFF00"/>
                </a:solidFill>
              </a:rPr>
              <a:t>társadalmi reform vagy jóakarat a bürokratikus </a:t>
            </a:r>
            <a:r>
              <a:rPr lang="hu-HU" altLang="hu-HU" dirty="0" smtClean="0">
                <a:solidFill>
                  <a:srgbClr val="FFFF00"/>
                </a:solidFill>
              </a:rPr>
              <a:t>intézményrendszer részévé vált. </a:t>
            </a:r>
            <a:r>
              <a:rPr lang="hu-HU" altLang="hu-HU" dirty="0" smtClean="0">
                <a:solidFill>
                  <a:schemeClr val="tx1"/>
                </a:solidFill>
              </a:rPr>
              <a:t>A </a:t>
            </a:r>
            <a:r>
              <a:rPr lang="hu-HU" altLang="hu-HU" dirty="0" smtClean="0"/>
              <a:t>gyógypedagógia </a:t>
            </a:r>
            <a:r>
              <a:rPr lang="hu-HU" altLang="hu-HU" dirty="0"/>
              <a:t>újszerűsége megkopott, a keresztény </a:t>
            </a:r>
            <a:r>
              <a:rPr lang="hu-HU" altLang="hu-HU" dirty="0" smtClean="0"/>
              <a:t>filantróp (emberbarát) aktivistát kiszorította </a:t>
            </a:r>
            <a:r>
              <a:rPr lang="hu-HU" altLang="hu-HU" dirty="0"/>
              <a:t>a hivatalnok, a munkát a törvények ösztönözték, nem pedig a lelkiismeret.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7922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57646" y="1423851"/>
            <a:ext cx="10228217" cy="4753112"/>
          </a:xfrm>
        </p:spPr>
        <p:txBody>
          <a:bodyPr>
            <a:normAutofit/>
          </a:bodyPr>
          <a:lstStyle/>
          <a:p>
            <a:r>
              <a:rPr lang="hu-HU" altLang="hu-HU" dirty="0"/>
              <a:t>3. Végül a speciális intézetek a </a:t>
            </a:r>
            <a:r>
              <a:rPr lang="hu-HU" altLang="hu-HU" dirty="0">
                <a:solidFill>
                  <a:srgbClr val="FFFF00"/>
                </a:solidFill>
              </a:rPr>
              <a:t>társadalmi jóléti ellátórendszer részévé váltak,</a:t>
            </a:r>
            <a:r>
              <a:rPr lang="hu-HU" altLang="hu-HU" dirty="0"/>
              <a:t> amelyeket állami jótékonysági bizottságok vezettek az Amerikai Egyesült Államokban, és </a:t>
            </a:r>
            <a:r>
              <a:rPr lang="hu-HU" altLang="hu-HU" dirty="0" smtClean="0"/>
              <a:t>a börtönök</a:t>
            </a:r>
            <a:r>
              <a:rPr lang="hu-HU" altLang="hu-HU" dirty="0"/>
              <a:t>, menedékhelyek, nyilvános jótékonysági intézmények felügyelői Kanadában. </a:t>
            </a:r>
          </a:p>
          <a:p>
            <a:r>
              <a:rPr lang="hu-HU" altLang="hu-HU" dirty="0"/>
              <a:t>De amikor </a:t>
            </a:r>
            <a:r>
              <a:rPr lang="hu-HU" altLang="hu-HU" dirty="0" smtClean="0"/>
              <a:t>ezek a </a:t>
            </a:r>
            <a:r>
              <a:rPr lang="hu-HU" altLang="hu-HU" dirty="0"/>
              <a:t>törékeny vállalkozások </a:t>
            </a:r>
            <a:r>
              <a:rPr lang="hu-HU" altLang="hu-HU" dirty="0" smtClean="0"/>
              <a:t>megerősödtek és intézményesültek mint </a:t>
            </a:r>
            <a:r>
              <a:rPr lang="hu-HU" altLang="hu-HU" dirty="0"/>
              <a:t>a társadalmi jóléti ellátórendszer </a:t>
            </a:r>
            <a:r>
              <a:rPr lang="hu-HU" altLang="hu-HU" dirty="0" smtClean="0"/>
              <a:t>összetevői</a:t>
            </a:r>
            <a:r>
              <a:rPr lang="hu-HU" altLang="hu-HU" dirty="0"/>
              <a:t>, </a:t>
            </a:r>
            <a:r>
              <a:rPr lang="hu-HU" altLang="hu-HU" dirty="0" smtClean="0"/>
              <a:t>akkor már energiáikat </a:t>
            </a:r>
            <a:r>
              <a:rPr lang="hu-HU" altLang="hu-HU" dirty="0"/>
              <a:t>a nyilvános társadalmi megítélés megváltoztatására összpontosították. </a:t>
            </a:r>
            <a:r>
              <a:rPr lang="hu-HU" altLang="hu-HU" dirty="0" smtClean="0">
                <a:solidFill>
                  <a:srgbClr val="FFFF00"/>
                </a:solidFill>
              </a:rPr>
              <a:t> </a:t>
            </a:r>
            <a:endParaRPr lang="hu-HU" altLang="hu-HU" dirty="0">
              <a:solidFill>
                <a:srgbClr val="FFFF00"/>
              </a:solidFill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9685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400" dirty="0" smtClean="0">
                <a:solidFill>
                  <a:srgbClr val="FFFF00"/>
                </a:solidFill>
              </a:rPr>
              <a:t>19. </a:t>
            </a:r>
            <a:r>
              <a:rPr lang="hu-HU" sz="4400" dirty="0">
                <a:solidFill>
                  <a:srgbClr val="FFFF00"/>
                </a:solidFill>
              </a:rPr>
              <a:t>s</a:t>
            </a:r>
            <a:r>
              <a:rPr lang="hu-HU" sz="4400" dirty="0" smtClean="0">
                <a:solidFill>
                  <a:srgbClr val="FFFF00"/>
                </a:solidFill>
              </a:rPr>
              <a:t>zázadi intézmények</a:t>
            </a:r>
            <a:endParaRPr lang="hu-HU" sz="4400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20000" y="1690688"/>
            <a:ext cx="10233800" cy="4486275"/>
          </a:xfrm>
        </p:spPr>
        <p:txBody>
          <a:bodyPr>
            <a:normAutofit fontScale="92500" lnSpcReduction="10000"/>
          </a:bodyPr>
          <a:lstStyle/>
          <a:p>
            <a:r>
              <a:rPr lang="hu-HU" altLang="hu-HU" dirty="0"/>
              <a:t>A 19. század folyamán növekvő számú fogyatékos </a:t>
            </a:r>
            <a:r>
              <a:rPr lang="hu-HU" altLang="hu-HU" dirty="0" smtClean="0"/>
              <a:t>tanuló (siket, vak, tanulásban akadályozott enyhe értelmi fogyatékos tanuló) </a:t>
            </a:r>
            <a:r>
              <a:rPr lang="hu-HU" altLang="hu-HU" dirty="0"/>
              <a:t>részesült </a:t>
            </a:r>
            <a:r>
              <a:rPr lang="hu-HU" altLang="hu-HU" dirty="0" smtClean="0"/>
              <a:t>nevelésben </a:t>
            </a:r>
            <a:r>
              <a:rPr lang="hu-HU" altLang="hu-HU" dirty="0"/>
              <a:t>és képzésben intézeti keretek között. </a:t>
            </a:r>
          </a:p>
          <a:p>
            <a:r>
              <a:rPr lang="hu-HU" altLang="hu-HU" dirty="0"/>
              <a:t>Ahogyan az intézmények egyre több tanulót vonzottak működési területükön belül, olyan komponensek jelentek meg, amelyek minden nevelési irányzatra jellemzők voltak. </a:t>
            </a:r>
          </a:p>
          <a:p>
            <a:r>
              <a:rPr lang="hu-HU" altLang="hu-HU" dirty="0"/>
              <a:t>A század folyamán fokozatosan növekedett az átlagos napi iskolalátogatás, az iskolaév hossza, az ellenőrzés állami szinten, a tanulók standardizálása és klasszifikálása és a programok differenciálódása. </a:t>
            </a:r>
          </a:p>
          <a:p>
            <a:r>
              <a:rPr lang="hu-HU" altLang="hu-HU" dirty="0"/>
              <a:t>Bár a reformerek kívánatosnak látták a magasabban képzett munkaerő képzésének növekedését és kiterjesztését, sok </a:t>
            </a:r>
            <a:r>
              <a:rPr lang="hu-HU" altLang="hu-HU" dirty="0" smtClean="0"/>
              <a:t>sajátos nevelési igényű gyerek </a:t>
            </a:r>
            <a:r>
              <a:rPr lang="hu-HU" altLang="hu-HU" dirty="0"/>
              <a:t>még mindig nem járt iskolába.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2161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14400" y="627017"/>
            <a:ext cx="10439400" cy="5549946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hu-HU" altLang="hu-HU" dirty="0"/>
              <a:t>Sok oka volt ennek, ezek közül nem a legjelentéktelenebb a szülők szegénysége, az intézmények céljai megértésének a hiánya és a félelem attól, hogy különleges (</a:t>
            </a:r>
            <a:r>
              <a:rPr lang="hu-HU" altLang="hu-HU" dirty="0" err="1"/>
              <a:t>exeptional</a:t>
            </a:r>
            <a:r>
              <a:rPr lang="hu-HU" altLang="hu-HU" dirty="0"/>
              <a:t>) gyermeküket elengedjék otthonról. </a:t>
            </a:r>
          </a:p>
          <a:p>
            <a:pPr>
              <a:lnSpc>
                <a:spcPct val="80000"/>
              </a:lnSpc>
            </a:pPr>
            <a:r>
              <a:rPr lang="hu-HU" altLang="hu-HU" b="1" dirty="0">
                <a:solidFill>
                  <a:srgbClr val="FFFF00"/>
                </a:solidFill>
              </a:rPr>
              <a:t>A gyógypedagógia terén egyre uralkodóbbá vált a „</a:t>
            </a:r>
            <a:r>
              <a:rPr lang="hu-HU" altLang="hu-HU" b="1" dirty="0" err="1">
                <a:solidFill>
                  <a:srgbClr val="FFFF00"/>
                </a:solidFill>
              </a:rPr>
              <a:t>medikalizáció</a:t>
            </a:r>
            <a:r>
              <a:rPr lang="hu-HU" altLang="hu-HU" b="1" dirty="0">
                <a:solidFill>
                  <a:srgbClr val="FFFF00"/>
                </a:solidFill>
              </a:rPr>
              <a:t>”.</a:t>
            </a:r>
            <a:r>
              <a:rPr lang="hu-HU" altLang="hu-HU" dirty="0"/>
              <a:t> </a:t>
            </a:r>
          </a:p>
          <a:p>
            <a:pPr>
              <a:lnSpc>
                <a:spcPct val="80000"/>
              </a:lnSpc>
            </a:pPr>
            <a:r>
              <a:rPr lang="hu-HU" altLang="hu-HU" dirty="0"/>
              <a:t>Ahogyan a gyógypedagógia hatásköre egyre terjedt, </a:t>
            </a:r>
            <a:r>
              <a:rPr lang="hu-HU" altLang="hu-HU" dirty="0">
                <a:solidFill>
                  <a:srgbClr val="FFFF00"/>
                </a:solidFill>
              </a:rPr>
              <a:t>a fogyatékosságok </a:t>
            </a:r>
            <a:r>
              <a:rPr lang="hu-HU" altLang="hu-HU" dirty="0" err="1">
                <a:solidFill>
                  <a:srgbClr val="FFFF00"/>
                </a:solidFill>
              </a:rPr>
              <a:t>etiológiája</a:t>
            </a:r>
            <a:r>
              <a:rPr lang="hu-HU" altLang="hu-HU" dirty="0">
                <a:solidFill>
                  <a:srgbClr val="FFFF00"/>
                </a:solidFill>
              </a:rPr>
              <a:t> és meghatározásai, valamint a fogyatékos emberek osztályozása is egyre fontosabbá vált.</a:t>
            </a:r>
          </a:p>
          <a:p>
            <a:pPr>
              <a:lnSpc>
                <a:spcPct val="80000"/>
              </a:lnSpc>
            </a:pPr>
            <a:r>
              <a:rPr lang="hu-HU" altLang="hu-HU" dirty="0"/>
              <a:t>Ez igaz volt a vak és siket tanulókra, de még inkább a az értelmi fogyatékos (akkori nevén: </a:t>
            </a:r>
            <a:r>
              <a:rPr lang="hu-HU" altLang="hu-HU" dirty="0" err="1"/>
              <a:t>mentally</a:t>
            </a:r>
            <a:r>
              <a:rPr lang="hu-HU" altLang="hu-HU" dirty="0"/>
              <a:t> </a:t>
            </a:r>
            <a:r>
              <a:rPr lang="hu-HU" altLang="hu-HU" dirty="0" err="1"/>
              <a:t>retarded</a:t>
            </a:r>
            <a:r>
              <a:rPr lang="hu-HU" altLang="hu-HU" dirty="0"/>
              <a:t>) gyermekek egyre növekvő csoportjára. Az ő iskoláik fejlesztésében, igazgatásban,  tanterveik fejlesztésében az orvosok kiemelkedő szerepet </a:t>
            </a:r>
            <a:r>
              <a:rPr lang="hu-HU" altLang="hu-HU" dirty="0" err="1"/>
              <a:t>játszozzak</a:t>
            </a:r>
            <a:r>
              <a:rPr lang="hu-HU" altLang="hu-HU" dirty="0"/>
              <a:t>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1007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79714" y="666206"/>
            <a:ext cx="10374086" cy="5510757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hu-HU" altLang="hu-HU" dirty="0"/>
              <a:t>A 19. század végére az </a:t>
            </a:r>
            <a:r>
              <a:rPr lang="hu-HU" altLang="hu-HU" dirty="0" smtClean="0"/>
              <a:t>orvostudomány fejlődésével párhuzamosan a gyógypedagógián belül is  uralkodóvá kezdett válni - például a „mentális retardáció” (értelmi fogyatékosság)  megítélésénél is -  az orvosi, biológiai, patológiai okokat kereső </a:t>
            </a:r>
            <a:r>
              <a:rPr lang="hu-HU" altLang="hu-HU" dirty="0" err="1" smtClean="0"/>
              <a:t>aetiológiai</a:t>
            </a:r>
            <a:r>
              <a:rPr lang="hu-HU" altLang="hu-HU" dirty="0" smtClean="0"/>
              <a:t> megközelítésmód. </a:t>
            </a:r>
            <a:endParaRPr lang="hu-HU" altLang="hu-HU" dirty="0"/>
          </a:p>
          <a:p>
            <a:pPr>
              <a:lnSpc>
                <a:spcPct val="80000"/>
              </a:lnSpc>
            </a:pPr>
            <a:r>
              <a:rPr lang="hu-HU" altLang="hu-HU" b="1" dirty="0">
                <a:solidFill>
                  <a:srgbClr val="FFFF00"/>
                </a:solidFill>
              </a:rPr>
              <a:t>Az „orvosi modell” igazolta az intézeti lehetőségek kiterjesztését, </a:t>
            </a:r>
            <a:r>
              <a:rPr lang="hu-HU" altLang="hu-HU" b="1" dirty="0" smtClean="0">
                <a:solidFill>
                  <a:srgbClr val="FFFF00"/>
                </a:solidFill>
              </a:rPr>
              <a:t>mondván, hogy ez </a:t>
            </a:r>
            <a:r>
              <a:rPr lang="hu-HU" altLang="hu-HU" b="1" dirty="0">
                <a:solidFill>
                  <a:srgbClr val="FFFF00"/>
                </a:solidFill>
              </a:rPr>
              <a:t>a fogyatékos tanulók szükségleteit szolgálja. </a:t>
            </a:r>
          </a:p>
          <a:p>
            <a:pPr>
              <a:lnSpc>
                <a:spcPct val="80000"/>
              </a:lnSpc>
            </a:pPr>
            <a:r>
              <a:rPr lang="hu-HU" altLang="hu-HU" dirty="0"/>
              <a:t>Az orvosi fogyatékossági modell alatt a tanulás, viselkedés és szocializáció problémáit az </a:t>
            </a:r>
            <a:r>
              <a:rPr lang="hu-HU" altLang="hu-HU" dirty="0" smtClean="0"/>
              <a:t>egyén személyes problémájának tekintették</a:t>
            </a:r>
            <a:r>
              <a:rPr lang="hu-HU" altLang="hu-HU" dirty="0"/>
              <a:t>. </a:t>
            </a:r>
          </a:p>
          <a:p>
            <a:pPr>
              <a:lnSpc>
                <a:spcPct val="80000"/>
              </a:lnSpc>
            </a:pPr>
            <a:r>
              <a:rPr lang="hu-HU" altLang="hu-HU" dirty="0">
                <a:solidFill>
                  <a:srgbClr val="FFFF00"/>
                </a:solidFill>
              </a:rPr>
              <a:t>Az ilyen </a:t>
            </a:r>
            <a:r>
              <a:rPr lang="hu-HU" altLang="hu-HU" dirty="0" smtClean="0">
                <a:solidFill>
                  <a:srgbClr val="FFFF00"/>
                </a:solidFill>
              </a:rPr>
              <a:t>„magánpech”-jellegű problémák – úgymond - megmagyarázták </a:t>
            </a:r>
            <a:r>
              <a:rPr lang="hu-HU" altLang="hu-HU" dirty="0">
                <a:solidFill>
                  <a:srgbClr val="FFFF00"/>
                </a:solidFill>
              </a:rPr>
              <a:t>az iskolai és társadalmi kudarcokat. </a:t>
            </a:r>
            <a:r>
              <a:rPr lang="hu-HU" altLang="hu-HU" dirty="0" smtClean="0">
                <a:solidFill>
                  <a:srgbClr val="FFFF00"/>
                </a:solidFill>
              </a:rPr>
              <a:t>Ez indokolja a fogyatékos gyerekek </a:t>
            </a:r>
            <a:r>
              <a:rPr lang="hu-HU" altLang="hu-HU" dirty="0" err="1" smtClean="0">
                <a:solidFill>
                  <a:srgbClr val="FFFF00"/>
                </a:solidFill>
              </a:rPr>
              <a:t>szegregált</a:t>
            </a:r>
            <a:r>
              <a:rPr lang="hu-HU" altLang="hu-HU" dirty="0">
                <a:solidFill>
                  <a:srgbClr val="FFFF00"/>
                </a:solidFill>
              </a:rPr>
              <a:t> </a:t>
            </a:r>
            <a:r>
              <a:rPr lang="hu-HU" altLang="hu-HU" dirty="0" smtClean="0">
                <a:solidFill>
                  <a:srgbClr val="FFFF00"/>
                </a:solidFill>
              </a:rPr>
              <a:t>intézménybe irányítását, amelyet a magasszintű szakmai tudás birtokában levő gyógypedagógusok, speciális pedagógusok működtetnek.</a:t>
            </a:r>
            <a:endParaRPr lang="hu-HU" altLang="hu-HU" dirty="0">
              <a:solidFill>
                <a:srgbClr val="FFFF00"/>
              </a:solidFill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4250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000" dirty="0" smtClean="0">
                <a:solidFill>
                  <a:srgbClr val="FFFF00"/>
                </a:solidFill>
              </a:rPr>
              <a:t>Kitérő: egy példa a klasszifikációra – ma már nem használatos</a:t>
            </a:r>
            <a:endParaRPr lang="hu-HU" sz="4000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Régebben  a 70 </a:t>
            </a:r>
            <a:r>
              <a:rPr lang="hu-HU" dirty="0"/>
              <a:t>alatti </a:t>
            </a:r>
            <a:r>
              <a:rPr lang="hu-HU" dirty="0" smtClean="0"/>
              <a:t>IQ (intelligencia </a:t>
            </a:r>
            <a:r>
              <a:rPr lang="hu-HU" dirty="0" err="1" smtClean="0"/>
              <a:t>quotiens</a:t>
            </a:r>
            <a:r>
              <a:rPr lang="hu-HU" dirty="0" smtClean="0"/>
              <a:t>) mutatókat </a:t>
            </a:r>
            <a:r>
              <a:rPr lang="hu-HU" dirty="0" err="1" smtClean="0"/>
              <a:t>tekiették</a:t>
            </a:r>
            <a:r>
              <a:rPr lang="hu-HU" dirty="0" smtClean="0"/>
              <a:t> </a:t>
            </a:r>
            <a:r>
              <a:rPr lang="hu-HU" dirty="0"/>
              <a:t>értelmi </a:t>
            </a:r>
            <a:r>
              <a:rPr lang="hu-HU" dirty="0" smtClean="0"/>
              <a:t>fogyatékosságnak. </a:t>
            </a:r>
            <a:endParaRPr lang="hu-HU" dirty="0"/>
          </a:p>
          <a:p>
            <a:r>
              <a:rPr lang="hu-HU" dirty="0"/>
              <a:t>80 feletti IQ már közel normális, </a:t>
            </a:r>
            <a:endParaRPr lang="hu-HU" dirty="0" smtClean="0"/>
          </a:p>
          <a:p>
            <a:r>
              <a:rPr lang="hu-HU" dirty="0" smtClean="0"/>
              <a:t>határeset </a:t>
            </a:r>
            <a:r>
              <a:rPr lang="hu-HU" dirty="0"/>
              <a:t>(régen: retardált): 70-84 IQ</a:t>
            </a:r>
          </a:p>
          <a:p>
            <a:r>
              <a:rPr lang="hu-HU" dirty="0"/>
              <a:t>enyhén értelmi fogyatékos (régen: debilis, "debil"): 50-69 IQ</a:t>
            </a:r>
          </a:p>
          <a:p>
            <a:r>
              <a:rPr lang="hu-HU" dirty="0"/>
              <a:t>középsúlyosan értelmi fogyatékos (régen: imbecillis, "</a:t>
            </a:r>
            <a:r>
              <a:rPr lang="hu-HU" dirty="0" err="1"/>
              <a:t>imbecil</a:t>
            </a:r>
            <a:r>
              <a:rPr lang="hu-HU" dirty="0"/>
              <a:t>"): 35-49 IQ</a:t>
            </a:r>
          </a:p>
          <a:p>
            <a:r>
              <a:rPr lang="hu-HU" dirty="0"/>
              <a:t>súlyosan értelmi fogyatékos (régen: idióta): 20-34 IQ</a:t>
            </a:r>
          </a:p>
          <a:p>
            <a:r>
              <a:rPr lang="hu-HU" dirty="0"/>
              <a:t>legsúlyosabb értelmi fogyatékos: 19 IQ, illetve az </a:t>
            </a:r>
            <a:r>
              <a:rPr lang="hu-HU" dirty="0" smtClean="0"/>
              <a:t>alatt.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3491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>
                <a:solidFill>
                  <a:srgbClr val="FFFF00"/>
                </a:solidFill>
              </a:rPr>
              <a:t>A fogyatékos gyermekek iskoláztatása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58091" y="1567544"/>
            <a:ext cx="10437223" cy="4950822"/>
          </a:xfrm>
        </p:spPr>
        <p:txBody>
          <a:bodyPr>
            <a:normAutofit lnSpcReduction="10000"/>
          </a:bodyPr>
          <a:lstStyle/>
          <a:p>
            <a:r>
              <a:rPr lang="hu-HU" altLang="hu-HU" dirty="0" smtClean="0"/>
              <a:t>A </a:t>
            </a:r>
            <a:r>
              <a:rPr lang="hu-HU" altLang="hu-HU" dirty="0"/>
              <a:t>fogyatékos </a:t>
            </a:r>
            <a:r>
              <a:rPr lang="hu-HU" altLang="hu-HU" dirty="0" smtClean="0"/>
              <a:t>gyermekek iskoláztatása Észak </a:t>
            </a:r>
            <a:r>
              <a:rPr lang="hu-HU" altLang="hu-HU" dirty="0"/>
              <a:t>Amerikában </a:t>
            </a:r>
            <a:r>
              <a:rPr lang="hu-HU" altLang="hu-HU" dirty="0" smtClean="0">
                <a:solidFill>
                  <a:srgbClr val="FFFF00"/>
                </a:solidFill>
              </a:rPr>
              <a:t>a </a:t>
            </a:r>
            <a:r>
              <a:rPr lang="hu-HU" altLang="hu-HU" dirty="0">
                <a:solidFill>
                  <a:srgbClr val="FFFF00"/>
                </a:solidFill>
              </a:rPr>
              <a:t>szülők, reformerek és az egyház </a:t>
            </a:r>
            <a:r>
              <a:rPr lang="hu-HU" altLang="hu-HU" dirty="0" smtClean="0">
                <a:solidFill>
                  <a:srgbClr val="FFFF00"/>
                </a:solidFill>
              </a:rPr>
              <a:t>ösztönzésére alakult és formálódott. </a:t>
            </a:r>
            <a:endParaRPr lang="hu-HU" altLang="hu-HU" dirty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  <a:defRPr/>
            </a:pPr>
            <a:r>
              <a:rPr lang="hu-HU" altLang="hu-HU" dirty="0" smtClean="0"/>
              <a:t>Bármilyen </a:t>
            </a:r>
            <a:r>
              <a:rPr lang="hu-HU" altLang="hu-HU" dirty="0"/>
              <a:t>hiányosságaik is voltak a 19. századi </a:t>
            </a:r>
            <a:r>
              <a:rPr lang="hu-HU" altLang="hu-HU" dirty="0" smtClean="0"/>
              <a:t>iskolaalkotó, intézményszervező személyiségeknek, </a:t>
            </a:r>
            <a:r>
              <a:rPr lang="hu-HU" altLang="hu-HU" dirty="0"/>
              <a:t>a visszafogottság nem tartozott közéjük. </a:t>
            </a:r>
          </a:p>
          <a:p>
            <a:pPr>
              <a:lnSpc>
                <a:spcPct val="80000"/>
              </a:lnSpc>
              <a:defRPr/>
            </a:pPr>
            <a:r>
              <a:rPr lang="hu-HU" altLang="hu-HU" dirty="0"/>
              <a:t>Bőségesen </a:t>
            </a:r>
            <a:r>
              <a:rPr lang="hu-HU" altLang="hu-HU" dirty="0" smtClean="0"/>
              <a:t>írtak a problémákról. A </a:t>
            </a:r>
            <a:r>
              <a:rPr lang="hu-HU" altLang="hu-HU" dirty="0"/>
              <a:t>folyóirataik </a:t>
            </a:r>
            <a:r>
              <a:rPr lang="hu-HU" altLang="hu-HU" dirty="0" smtClean="0"/>
              <a:t> tele voltak intézeti </a:t>
            </a:r>
            <a:r>
              <a:rPr lang="hu-HU" altLang="hu-HU" dirty="0"/>
              <a:t>beszámolókkal, módszertani leírásokkal, beszédek és prédikációk részleteivel, olykor vitákkal és cáfolatokkal. </a:t>
            </a:r>
          </a:p>
          <a:p>
            <a:pPr>
              <a:lnSpc>
                <a:spcPct val="80000"/>
              </a:lnSpc>
              <a:defRPr/>
            </a:pPr>
            <a:r>
              <a:rPr lang="hu-HU" altLang="hu-HU" dirty="0"/>
              <a:t>Ezekben megtalálhatóak azok a konfliktusok, amelyek </a:t>
            </a:r>
            <a:r>
              <a:rPr lang="hu-HU" altLang="hu-HU" dirty="0" smtClean="0"/>
              <a:t>foglalkoztatták a </a:t>
            </a:r>
            <a:r>
              <a:rPr lang="hu-HU" altLang="hu-HU" dirty="0"/>
              <a:t>19. századi gyógypedagógiát, és </a:t>
            </a:r>
            <a:r>
              <a:rPr lang="hu-HU" altLang="hu-HU" dirty="0" smtClean="0"/>
              <a:t>felfokozott </a:t>
            </a:r>
            <a:r>
              <a:rPr lang="hu-HU" altLang="hu-HU" dirty="0"/>
              <a:t>viták tárgyát képezik ma is. </a:t>
            </a:r>
          </a:p>
          <a:p>
            <a:pPr>
              <a:lnSpc>
                <a:spcPct val="80000"/>
              </a:lnSpc>
              <a:defRPr/>
            </a:pPr>
            <a:r>
              <a:rPr lang="hu-HU" altLang="hu-HU" dirty="0"/>
              <a:t>A tanulók képesség szerinti besorolása, a tanterv, a szakképzés, a korai fejlesztés, a tanárok státusza csak ízelítőt ad a 19. századi, még ma is megoldatlan problémákból.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5020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97280" y="796834"/>
            <a:ext cx="10256520" cy="538012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hu-HU" altLang="hu-HU" dirty="0"/>
              <a:t>A történelem hajlamos arra, hogy ugyanilyen keveset áruljon el azokról a gyerekekről, akik megtöltötték a gyógypedagógiai intézményeket. </a:t>
            </a:r>
          </a:p>
          <a:p>
            <a:pPr>
              <a:defRPr/>
            </a:pPr>
            <a:r>
              <a:rPr lang="hu-HU" altLang="hu-HU" dirty="0"/>
              <a:t>Viszonylag keveset tudunk a tanulókról és családjukról, hogy hogyan reagáltak az intézményesítésre, az idő prizmája szerint csak feltevéseink lehetnek az intézeti életről és ennek a </a:t>
            </a:r>
            <a:r>
              <a:rPr lang="hu-HU" altLang="hu-HU" dirty="0" smtClean="0"/>
              <a:t>fejlődésnek a gyerekekre kifejtett hatásáról</a:t>
            </a:r>
            <a:r>
              <a:rPr lang="hu-HU" altLang="hu-HU" dirty="0"/>
              <a:t>. </a:t>
            </a:r>
          </a:p>
          <a:p>
            <a:pPr>
              <a:defRPr/>
            </a:pPr>
            <a:r>
              <a:rPr lang="hu-HU" altLang="hu-HU" dirty="0"/>
              <a:t>A fogyatékos </a:t>
            </a:r>
            <a:r>
              <a:rPr lang="hu-HU" altLang="hu-HU" dirty="0" smtClean="0"/>
              <a:t>felnőttekről szintén kevés történeti tudással rendelkezünk. </a:t>
            </a:r>
            <a:endParaRPr lang="hu-HU" altLang="hu-HU" dirty="0"/>
          </a:p>
          <a:p>
            <a:pPr>
              <a:defRPr/>
            </a:pPr>
            <a:r>
              <a:rPr lang="hu-HU" altLang="hu-HU" dirty="0"/>
              <a:t>Kevés írás van erről , és szinte semmit nem tudunk a foglalkozásukról, a házassági mintáikról, családi életükről, gyereknevelésükről, mobilitásukról és szabadidős tevékenységükről.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8376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hu-HU" altLang="hu-HU" dirty="0"/>
              <a:t>Bár sok államilag támogatott intézet fennmaradt és állandósult, ezeket pusztán periferikusnak tekintették az oktatás szempontjából, nem pedig a kormány központi felelősségének. </a:t>
            </a:r>
          </a:p>
          <a:p>
            <a:pPr>
              <a:defRPr/>
            </a:pPr>
            <a:r>
              <a:rPr lang="hu-HU" altLang="hu-HU" dirty="0">
                <a:solidFill>
                  <a:srgbClr val="FFFF00"/>
                </a:solidFill>
              </a:rPr>
              <a:t>A magániskolák </a:t>
            </a:r>
            <a:r>
              <a:rPr lang="hu-HU" altLang="hu-HU" dirty="0" smtClean="0">
                <a:solidFill>
                  <a:srgbClr val="FFFF00"/>
                </a:solidFill>
              </a:rPr>
              <a:t>léte bizonytalan volt: veszélyesen </a:t>
            </a:r>
            <a:r>
              <a:rPr lang="hu-HU" altLang="hu-HU" dirty="0">
                <a:solidFill>
                  <a:srgbClr val="FFFF00"/>
                </a:solidFill>
              </a:rPr>
              <a:t>táncoltak a gazdasági széthullás </a:t>
            </a:r>
            <a:r>
              <a:rPr lang="hu-HU" altLang="hu-HU" dirty="0" err="1">
                <a:solidFill>
                  <a:srgbClr val="FFFF00"/>
                </a:solidFill>
              </a:rPr>
              <a:t>szakadékának</a:t>
            </a:r>
            <a:r>
              <a:rPr lang="hu-HU" altLang="hu-HU" dirty="0">
                <a:solidFill>
                  <a:srgbClr val="FFFF00"/>
                </a:solidFill>
              </a:rPr>
              <a:t> a peremén. </a:t>
            </a:r>
            <a:endParaRPr lang="hu-HU" altLang="hu-HU" dirty="0" smtClean="0">
              <a:solidFill>
                <a:srgbClr val="FFFF00"/>
              </a:solidFill>
            </a:endParaRPr>
          </a:p>
          <a:p>
            <a:pPr>
              <a:defRPr/>
            </a:pPr>
            <a:r>
              <a:rPr lang="hu-HU" altLang="hu-HU" dirty="0" smtClean="0">
                <a:solidFill>
                  <a:srgbClr val="FFFF00"/>
                </a:solidFill>
              </a:rPr>
              <a:t>Sok </a:t>
            </a:r>
            <a:r>
              <a:rPr lang="hu-HU" altLang="hu-HU" dirty="0">
                <a:solidFill>
                  <a:srgbClr val="FFFF00"/>
                </a:solidFill>
              </a:rPr>
              <a:t>iskola áldozatul esett a kormány közönyének, a közvélemény érdektelenségének, sőt gyűlölködésének vagy ellenségességének, szülői előítéletnek, vezetési alkalmatlanságnak.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7971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38200" y="378188"/>
            <a:ext cx="10515600" cy="1325563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3200" dirty="0">
                <a:solidFill>
                  <a:srgbClr val="FFFF00"/>
                </a:solidFill>
              </a:rPr>
              <a:t>A gyógypedagógiai intézetek </a:t>
            </a:r>
            <a:r>
              <a:rPr lang="hu-HU" altLang="hu-HU" sz="3200" dirty="0" smtClean="0">
                <a:solidFill>
                  <a:srgbClr val="FFFF00"/>
                </a:solidFill>
              </a:rPr>
              <a:t>szerepe az Egyesült Államokban</a:t>
            </a:r>
            <a:endParaRPr lang="hu-HU" altLang="hu-HU" sz="3200" dirty="0">
              <a:solidFill>
                <a:srgbClr val="FFFF00"/>
              </a:solidFill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841862"/>
            <a:ext cx="8229600" cy="4611325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dirty="0" smtClean="0"/>
              <a:t>A nevelésügy reformerei nem feledkeztek meg azokról a gyermekekről, akiket nem lehetett könnyen beilleszteni a közoktatási intézményekbe. </a:t>
            </a:r>
          </a:p>
          <a:p>
            <a:pPr eaLnBrk="1" hangingPunct="1">
              <a:defRPr/>
            </a:pPr>
            <a:r>
              <a:rPr lang="hu-HU" altLang="hu-HU" dirty="0" err="1" smtClean="0"/>
              <a:t>Horace</a:t>
            </a:r>
            <a:r>
              <a:rPr lang="hu-HU" altLang="hu-HU" dirty="0" smtClean="0"/>
              <a:t> Mann, Henry </a:t>
            </a:r>
            <a:r>
              <a:rPr lang="hu-HU" altLang="hu-HU" dirty="0" err="1" smtClean="0"/>
              <a:t>Barnard</a:t>
            </a:r>
            <a:r>
              <a:rPr lang="hu-HU" altLang="hu-HU" dirty="0" smtClean="0"/>
              <a:t>, </a:t>
            </a:r>
            <a:r>
              <a:rPr lang="hu-HU" altLang="hu-HU" dirty="0" err="1" smtClean="0"/>
              <a:t>Egerton</a:t>
            </a:r>
            <a:r>
              <a:rPr lang="hu-HU" altLang="hu-HU" dirty="0" smtClean="0"/>
              <a:t> </a:t>
            </a:r>
            <a:r>
              <a:rPr lang="hu-HU" altLang="hu-HU" dirty="0" err="1" smtClean="0"/>
              <a:t>Ryerson</a:t>
            </a:r>
            <a:r>
              <a:rPr lang="hu-HU" altLang="hu-HU" dirty="0" smtClean="0"/>
              <a:t> és a népoktatás más támogatói gyorsan felkarolták a fogyatékos populációt is. Hasonló retorikát használtak a fogyatékos tanulók képzésével kapcsolatban. </a:t>
            </a:r>
          </a:p>
        </p:txBody>
      </p:sp>
    </p:spTree>
    <p:extLst>
      <p:ext uri="{BB962C8B-B14F-4D97-AF65-F5344CB8AC3E}">
        <p14:creationId xmlns:p14="http://schemas.microsoft.com/office/powerpoint/2010/main" val="254054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54926" y="1410789"/>
            <a:ext cx="8355874" cy="4715374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dirty="0" smtClean="0"/>
              <a:t>A reformerek és filantrópok erőteljesen kritizáltak azt, ahogyan a korai 19. századi társadalomban a fogyatékkal élő emberekkel a többség bánt, és aggodalommal szemlélték az iskolák hiányának ártalmas következményeit. </a:t>
            </a:r>
          </a:p>
          <a:p>
            <a:pPr eaLnBrk="1" hangingPunct="1">
              <a:defRPr/>
            </a:pPr>
            <a:r>
              <a:rPr lang="hu-HU" altLang="hu-HU" dirty="0" smtClean="0"/>
              <a:t>A  magánkézben levő intézetek, amelyek elérhetőek voltak Európában, itt csak kevesek számára voltak hozzáférhetőek. A fogyatékos emberek túlnyomó többségére rossz körülmények között élt, rájuk a szakszerű ellátás hiánya várt. </a:t>
            </a:r>
          </a:p>
        </p:txBody>
      </p:sp>
    </p:spTree>
    <p:extLst>
      <p:ext uri="{BB962C8B-B14F-4D97-AF65-F5344CB8AC3E}">
        <p14:creationId xmlns:p14="http://schemas.microsoft.com/office/powerpoint/2010/main" val="117753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549275"/>
            <a:ext cx="8229600" cy="5576888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dirty="0"/>
              <a:t>Az oktatásból kizárt fogyatékos gyerekek </a:t>
            </a:r>
            <a:r>
              <a:rPr lang="hu-HU" altLang="hu-HU" dirty="0" smtClean="0"/>
              <a:t>lesújtó tapasztalatait </a:t>
            </a:r>
            <a:r>
              <a:rPr lang="hu-HU" altLang="hu-HU" dirty="0"/>
              <a:t>szenvedélyes túlzásokkal ecsetelték. </a:t>
            </a:r>
          </a:p>
          <a:p>
            <a:pPr eaLnBrk="1" hangingPunct="1">
              <a:defRPr/>
            </a:pPr>
            <a:r>
              <a:rPr lang="hu-HU" altLang="hu-HU" dirty="0"/>
              <a:t>Rámutattak, hogy a siket egyének „morális és intellektuális állapota a tanítás előtt alig volt magasabb szinten, mint az értelmesebb állatoké, és alacsonyabb, mint a felvilágosultabb vadembereké”. </a:t>
            </a:r>
          </a:p>
          <a:p>
            <a:pPr eaLnBrk="1" hangingPunct="1">
              <a:defRPr/>
            </a:pPr>
            <a:r>
              <a:rPr lang="hu-HU" altLang="hu-HU" dirty="0"/>
              <a:t>Mások azt állították, hogy az oktatásban nem részesülő siket ember elkerülhetetlenül „rokonai bánata és szégyene, a társadalom </a:t>
            </a:r>
            <a:r>
              <a:rPr lang="hu-HU" altLang="hu-HU" dirty="0" err="1"/>
              <a:t>terhe</a:t>
            </a:r>
            <a:r>
              <a:rPr lang="hu-HU" altLang="hu-HU" dirty="0"/>
              <a:t>”, a siketek „felelőtlenek, és sok esetben veszélyesek a közösségre”. A tanulatlan vak emberek a koldulás ősi mesterségét űzték, és „általában koldusok voltak”. </a:t>
            </a:r>
          </a:p>
        </p:txBody>
      </p:sp>
    </p:spTree>
    <p:extLst>
      <p:ext uri="{BB962C8B-B14F-4D97-AF65-F5344CB8AC3E}">
        <p14:creationId xmlns:p14="http://schemas.microsoft.com/office/powerpoint/2010/main" val="275210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404813"/>
            <a:ext cx="8229600" cy="572135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hu-HU" altLang="hu-HU" dirty="0"/>
              <a:t>Az egyik közkedvelt kifejezés, amit a gyógypedagógiai iskolák ösztönzésére alkalmaztak egyenlőséget vont a fogyatékosság és a függőség között. </a:t>
            </a:r>
          </a:p>
          <a:p>
            <a:pPr eaLnBrk="1" hangingPunct="1">
              <a:defRPr/>
            </a:pPr>
            <a:r>
              <a:rPr lang="hu-HU" altLang="hu-HU" dirty="0" smtClean="0"/>
              <a:t>A látássérült, a </a:t>
            </a:r>
            <a:r>
              <a:rPr lang="hu-HU" altLang="hu-HU" dirty="0"/>
              <a:t>vak gyerekek iskoláztatása </a:t>
            </a:r>
            <a:r>
              <a:rPr lang="hu-HU" altLang="hu-HU" dirty="0" smtClean="0"/>
              <a:t>véleményük szerint „sok terhet vesz le a társadalom válláról”.</a:t>
            </a:r>
            <a:endParaRPr lang="hu-HU" altLang="hu-HU" dirty="0"/>
          </a:p>
          <a:p>
            <a:pPr eaLnBrk="1" hangingPunct="1">
              <a:defRPr/>
            </a:pPr>
            <a:r>
              <a:rPr lang="hu-HU" altLang="hu-HU" dirty="0"/>
              <a:t>A nevelés emancipálja a siket gyerekeket, kiszabadítja őket a siketség béklyójából, </a:t>
            </a:r>
            <a:r>
              <a:rPr lang="hu-HU" altLang="hu-HU" dirty="0" smtClean="0"/>
              <a:t>a fejlesztés révén „a </a:t>
            </a:r>
            <a:r>
              <a:rPr lang="hu-HU" altLang="hu-HU" dirty="0"/>
              <a:t>régi </a:t>
            </a:r>
            <a:r>
              <a:rPr lang="hu-HU" altLang="hu-HU" dirty="0" smtClean="0"/>
              <a:t>tudatlanság eltűnik”. </a:t>
            </a:r>
            <a:endParaRPr lang="hu-HU" altLang="hu-HU" dirty="0"/>
          </a:p>
          <a:p>
            <a:pPr eaLnBrk="1" hangingPunct="1">
              <a:defRPr/>
            </a:pPr>
            <a:r>
              <a:rPr lang="hu-HU" altLang="hu-HU" dirty="0" smtClean="0"/>
              <a:t>Az értelmi fogyatékos személyek iskoláztatása </a:t>
            </a:r>
            <a:r>
              <a:rPr lang="hu-HU" altLang="hu-HU" dirty="0"/>
              <a:t>azt szolgálja, hogy megtanítsa őket „olyan életmód kialakítására, amely családi körben lehetséges számukra”. </a:t>
            </a:r>
          </a:p>
        </p:txBody>
      </p:sp>
    </p:spTree>
    <p:extLst>
      <p:ext uri="{BB962C8B-B14F-4D97-AF65-F5344CB8AC3E}">
        <p14:creationId xmlns:p14="http://schemas.microsoft.com/office/powerpoint/2010/main" val="369114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549276"/>
            <a:ext cx="8229600" cy="604837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hu-HU" altLang="hu-HU" sz="2600" dirty="0"/>
              <a:t>Az iskolák támogatói a korai gyógypedagógiai </a:t>
            </a:r>
            <a:r>
              <a:rPr lang="hu-HU" altLang="hu-HU" sz="2600" dirty="0" smtClean="0"/>
              <a:t>fejlesztést támogatták. Retorikájukat </a:t>
            </a:r>
            <a:r>
              <a:rPr lang="hu-HU" altLang="hu-HU" sz="2600" dirty="0"/>
              <a:t>áthatották a kulturális és morális értékek, protestáns felhangokkal.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altLang="hu-HU" sz="2600" dirty="0">
                <a:solidFill>
                  <a:srgbClr val="FFFF00"/>
                </a:solidFill>
              </a:rPr>
              <a:t>Nemcsak azt gondolták, hogy a fogyatékos gyerekek nem tudnak Isten létezéséről vagy a jövőről, úgy szemléleték őket, hogy nincs bennük semmi lehetőség a jóra, hanem úgy vélték, hogy ők locke-i értelemben nyitottak az ártalmas környezeti hatásokra.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altLang="hu-HU" sz="2600" dirty="0"/>
              <a:t>A </a:t>
            </a:r>
            <a:r>
              <a:rPr lang="hu-HU" altLang="hu-HU" sz="2600" dirty="0" smtClean="0"/>
              <a:t>többségi pedagógiában alkalmazott nevelési hatásokat  </a:t>
            </a:r>
            <a:r>
              <a:rPr lang="hu-HU" altLang="hu-HU" sz="2600" dirty="0"/>
              <a:t>nem tartották </a:t>
            </a:r>
            <a:r>
              <a:rPr lang="hu-HU" altLang="hu-HU" sz="2600" dirty="0" smtClean="0"/>
              <a:t>elegendőnek.</a:t>
            </a:r>
            <a:endParaRPr lang="hu-HU" altLang="hu-HU" sz="2600" dirty="0"/>
          </a:p>
          <a:p>
            <a:pPr eaLnBrk="1" hangingPunct="1">
              <a:lnSpc>
                <a:spcPct val="90000"/>
              </a:lnSpc>
              <a:defRPr/>
            </a:pPr>
            <a:r>
              <a:rPr lang="hu-HU" altLang="hu-HU" sz="2600" dirty="0"/>
              <a:t>Úgy ítélték meg, hogy az ő esetükben a nevelés még inkább függ az iskolától, mint a </a:t>
            </a:r>
            <a:r>
              <a:rPr lang="hu-HU" altLang="hu-HU" sz="2600" dirty="0" smtClean="0"/>
              <a:t>„normális” </a:t>
            </a:r>
            <a:r>
              <a:rPr lang="hu-HU" altLang="hu-HU" sz="2600" dirty="0"/>
              <a:t>gyermekek esetében.</a:t>
            </a:r>
          </a:p>
        </p:txBody>
      </p:sp>
    </p:spTree>
    <p:extLst>
      <p:ext uri="{BB962C8B-B14F-4D97-AF65-F5344CB8AC3E}">
        <p14:creationId xmlns:p14="http://schemas.microsoft.com/office/powerpoint/2010/main" val="414678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765175"/>
            <a:ext cx="8229600" cy="5360988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dirty="0" smtClean="0"/>
              <a:t>A létező keretek hiányával és az orvosi modell növekvő hangsúlyával a fogyatékos gyerekeket egyszerűen </a:t>
            </a:r>
            <a:r>
              <a:rPr lang="hu-HU" altLang="hu-HU" dirty="0" smtClean="0">
                <a:solidFill>
                  <a:srgbClr val="FFFF00"/>
                </a:solidFill>
              </a:rPr>
              <a:t>kirekesztették a többségi közoktatásból</a:t>
            </a:r>
            <a:r>
              <a:rPr lang="hu-HU" altLang="hu-HU" dirty="0" smtClean="0"/>
              <a:t>, melyben sem késztetés, sem személyzet nem volt arra, hogy foglalkozzanak ezekkel a fiatalokkal. </a:t>
            </a:r>
          </a:p>
          <a:p>
            <a:pPr eaLnBrk="1" hangingPunct="1">
              <a:defRPr/>
            </a:pPr>
            <a:r>
              <a:rPr lang="hu-HU" altLang="hu-HU" dirty="0" smtClean="0"/>
              <a:t>Ehelyett a fogyatékos populáció ellátására alapított </a:t>
            </a:r>
            <a:r>
              <a:rPr lang="hu-HU" altLang="hu-HU" dirty="0" smtClean="0">
                <a:solidFill>
                  <a:srgbClr val="FFFF00"/>
                </a:solidFill>
              </a:rPr>
              <a:t>nagy intézetek  az </a:t>
            </a:r>
            <a:r>
              <a:rPr lang="hu-HU" altLang="hu-HU" dirty="0" smtClean="0"/>
              <a:t>országon </a:t>
            </a:r>
            <a:r>
              <a:rPr lang="hu-HU" altLang="hu-HU" dirty="0" err="1" smtClean="0"/>
              <a:t>végigsöprő</a:t>
            </a:r>
            <a:r>
              <a:rPr lang="hu-HU" altLang="hu-HU" dirty="0" smtClean="0"/>
              <a:t> reformmozgalom egyik megnyilvánulásaként jöttek létre. </a:t>
            </a:r>
          </a:p>
          <a:p>
            <a:pPr eaLnBrk="1" hangingPunct="1">
              <a:defRPr/>
            </a:pPr>
            <a:endParaRPr lang="hu-HU" altLang="hu-HU" dirty="0" smtClean="0"/>
          </a:p>
        </p:txBody>
      </p:sp>
    </p:spTree>
    <p:extLst>
      <p:ext uri="{BB962C8B-B14F-4D97-AF65-F5344CB8AC3E}">
        <p14:creationId xmlns:p14="http://schemas.microsoft.com/office/powerpoint/2010/main" val="302601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476250"/>
            <a:ext cx="8229600" cy="6192838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mtClean="0"/>
              <a:t>Bár a nevelés kifinomultabb lehetőségeit felismerték azok, akik a fogyatékosok önállóságát és függetlenségét szorgalmazták, ezek a reformerek abban is hittek, </a:t>
            </a:r>
            <a:r>
              <a:rPr lang="hu-HU" altLang="hu-HU" smtClean="0">
                <a:solidFill>
                  <a:srgbClr val="FFFF00"/>
                </a:solidFill>
              </a:rPr>
              <a:t>hogy a fogyatékos gyerekek a tanulásszervezés más formáit igénylik. </a:t>
            </a:r>
          </a:p>
          <a:p>
            <a:pPr eaLnBrk="1" hangingPunct="1">
              <a:defRPr/>
            </a:pPr>
            <a:r>
              <a:rPr lang="hu-HU" altLang="hu-HU" smtClean="0">
                <a:solidFill>
                  <a:srgbClr val="FFFF00"/>
                </a:solidFill>
              </a:rPr>
              <a:t>Az iskolákat az uralkodó társadalmi érzelmek és attitűdök alapján hozták létre: a klienseket speciális, elkülönült csoportoknak tekintették, amelyek tejesen eltérnek az általános iskolai populációtól, és úgy vélték, hogy igényeiket intézményi izolációval lehet kielégíteni. </a:t>
            </a:r>
          </a:p>
        </p:txBody>
      </p:sp>
    </p:spTree>
    <p:extLst>
      <p:ext uri="{BB962C8B-B14F-4D97-AF65-F5344CB8AC3E}">
        <p14:creationId xmlns:p14="http://schemas.microsoft.com/office/powerpoint/2010/main" val="202619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1268413"/>
            <a:ext cx="8229600" cy="4525962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mtClean="0"/>
              <a:t>Ennélfogva a kialakult rendszer nem az általános iskolák rendszerét tükrözte, hanem a jótékonykodásra utalt fogyatékos emberek hagyományos észlelését. </a:t>
            </a:r>
          </a:p>
          <a:p>
            <a:pPr eaLnBrk="1" hangingPunct="1">
              <a:defRPr/>
            </a:pPr>
            <a:r>
              <a:rPr lang="hu-HU" altLang="hu-HU" smtClean="0"/>
              <a:t>Az intézményesítés formálta az oktatási miliőt és bár a szolgáltatások nevelésiek vagy oktatásiak voltak, ezek teljesen a közadakozás kontextusában jelentek meg. </a:t>
            </a:r>
          </a:p>
          <a:p>
            <a:pPr eaLnBrk="1" hangingPunct="1">
              <a:defRPr/>
            </a:pPr>
            <a:endParaRPr lang="hu-HU" altLang="hu-HU" smtClean="0"/>
          </a:p>
        </p:txBody>
      </p:sp>
    </p:spTree>
    <p:extLst>
      <p:ext uri="{BB962C8B-B14F-4D97-AF65-F5344CB8AC3E}">
        <p14:creationId xmlns:p14="http://schemas.microsoft.com/office/powerpoint/2010/main" val="292135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549275"/>
            <a:ext cx="3898900" cy="597535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hu-HU" altLang="hu-HU" sz="2400"/>
              <a:t>A figyelem már korán a szegények tartós problémáira összpontosult.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altLang="hu-HU" sz="2400"/>
              <a:t>A segítségnyújtás első formái – a szegényházak – országszerte virágkorukat élték.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altLang="hu-HU" sz="2400"/>
              <a:t>1773-ban a virginiai Willliamsburgban közkórház nyílt elmebetegek számára.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altLang="hu-HU" sz="2400"/>
              <a:t>Árvák azílumai, javítóintézetek, állami büntetőintézetek és természetesen megyei börtönök jöttek létre a 19. század elején. </a:t>
            </a:r>
          </a:p>
        </p:txBody>
      </p:sp>
      <p:pic>
        <p:nvPicPr>
          <p:cNvPr id="4608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363" y="549275"/>
            <a:ext cx="3205162" cy="288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363" y="3716339"/>
            <a:ext cx="3390900" cy="254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198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692151"/>
            <a:ext cx="8229600" cy="58324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hu-HU" altLang="hu-HU" sz="2500" dirty="0"/>
              <a:t>A 19. század első felében létrehozott intézmények legtöbbje </a:t>
            </a:r>
            <a:r>
              <a:rPr lang="hu-HU" altLang="hu-HU" sz="2500" dirty="0" smtClean="0"/>
              <a:t>több </a:t>
            </a:r>
            <a:r>
              <a:rPr lang="hu-HU" altLang="hu-HU" sz="2500" dirty="0"/>
              <a:t>célt szolgált. A szegényházak munkát adtak az épeknek, menedéket az öregeknek, a magatehetetlen szegényeknek és a </a:t>
            </a:r>
            <a:r>
              <a:rPr lang="hu-HU" altLang="hu-HU" sz="2500" dirty="0" smtClean="0"/>
              <a:t>fogyatékos embereknek. </a:t>
            </a:r>
            <a:endParaRPr lang="hu-HU" altLang="hu-HU" sz="2500" dirty="0"/>
          </a:p>
          <a:p>
            <a:pPr eaLnBrk="1" hangingPunct="1">
              <a:lnSpc>
                <a:spcPct val="90000"/>
              </a:lnSpc>
              <a:defRPr/>
            </a:pPr>
            <a:r>
              <a:rPr lang="hu-HU" altLang="hu-HU" sz="2500" dirty="0"/>
              <a:t>Az árváknak és más fiataloknak létrehozott menedékek a későbbi ipari iskolát funkcióit töltötték be: erkölcsi és szakmai képzést nyújtottak. Sok börtön szegényházként, elmegyógyintézetként és kórházként is szolgált.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altLang="hu-HU" sz="2500" dirty="0"/>
              <a:t>Pl. </a:t>
            </a:r>
            <a:r>
              <a:rPr lang="hu-HU" altLang="hu-HU" sz="2500" dirty="0" err="1"/>
              <a:t>Barrie-ben</a:t>
            </a:r>
            <a:r>
              <a:rPr lang="hu-HU" altLang="hu-HU" sz="2500" dirty="0"/>
              <a:t> (Ontario) 1869-ben a felügyelő azt tapasztalta, hogy 14 börtönlakó közül csak hármat ítéltek el bűnözés miatt.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altLang="hu-HU" sz="2500" dirty="0"/>
              <a:t>A maradékból nyolcat veszélyes elmebetegnek, idiótának, </a:t>
            </a:r>
            <a:r>
              <a:rPr lang="hu-HU" altLang="hu-HU" sz="2500" dirty="0" err="1"/>
              <a:t>imbecillnek</a:t>
            </a:r>
            <a:r>
              <a:rPr lang="hu-HU" altLang="hu-HU" sz="2500" dirty="0"/>
              <a:t> minősítettek, akik képtelenek magukat ellátni. Egy „gyenge intellektussal rendelkező” nőnek két törvénytelen gyermeke volt, az egyik a börtönben született. </a:t>
            </a:r>
          </a:p>
        </p:txBody>
      </p:sp>
    </p:spTree>
    <p:extLst>
      <p:ext uri="{BB962C8B-B14F-4D97-AF65-F5344CB8AC3E}">
        <p14:creationId xmlns:p14="http://schemas.microsoft.com/office/powerpoint/2010/main" val="205024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476251"/>
            <a:ext cx="4608512" cy="30972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hu-HU" altLang="hu-HU" sz="2400"/>
              <a:t>Annak az igénye, hogy enyhítsék a fogyatékos emberek problémáit Észak Amerikában 1817-től eredeztethető, amikor Thomas Hopkins Gallaudet (1788-1851) intézetet nyitott Hartfordban (Connecticut) siket tanulók számára. </a:t>
            </a:r>
          </a:p>
        </p:txBody>
      </p:sp>
      <p:pic>
        <p:nvPicPr>
          <p:cNvPr id="4813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725" y="620713"/>
            <a:ext cx="3455988" cy="254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2424114" y="3429000"/>
            <a:ext cx="4751387" cy="330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r>
              <a:rPr lang="hu-HU" altLang="hu-HU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hu-HU" altLang="hu-HU" sz="2200">
                <a:effectLst>
                  <a:outerShdw blurRad="38100" dist="38100" dir="2700000" algn="tl">
                    <a:srgbClr val="000000"/>
                  </a:outerShdw>
                </a:effectLst>
              </a:rPr>
              <a:t>A köztudatban elterjedt ez a fajta speciális nevelés, így ezután más fogyatékossági csoportoknak is nyíltak iskolák. Bár az 1817 után létrehozott intézetek különbözőek voltak és különböző célcsoportokhoz szóltak, irányultságuk, céljaik specifikusabb volt, mint a szegényházaké. </a:t>
            </a:r>
          </a:p>
          <a:p>
            <a:pPr eaLnBrk="1" hangingPunct="1">
              <a:spcBef>
                <a:spcPct val="50000"/>
              </a:spcBef>
              <a:defRPr/>
            </a:pPr>
            <a:endParaRPr lang="hu-HU" altLang="hu-HU" sz="2200"/>
          </a:p>
        </p:txBody>
      </p:sp>
    </p:spTree>
    <p:extLst>
      <p:ext uri="{BB962C8B-B14F-4D97-AF65-F5344CB8AC3E}">
        <p14:creationId xmlns:p14="http://schemas.microsoft.com/office/powerpoint/2010/main" val="200934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18903" y="457200"/>
            <a:ext cx="10334897" cy="5719763"/>
          </a:xfrm>
        </p:spPr>
        <p:txBody>
          <a:bodyPr/>
          <a:lstStyle/>
          <a:p>
            <a:r>
              <a:rPr lang="hu-HU" altLang="hu-HU" dirty="0" smtClean="0"/>
              <a:t>Mindazonáltal a </a:t>
            </a:r>
            <a:r>
              <a:rPr lang="hu-HU" altLang="hu-HU" dirty="0"/>
              <a:t>19. századi intézeti fejlődés nem volt sem rendezett, sem különösebben logikus, és a specializáció szeszélyesen alakult. </a:t>
            </a:r>
          </a:p>
          <a:p>
            <a:r>
              <a:rPr lang="hu-HU" altLang="hu-HU" dirty="0"/>
              <a:t>Az újonnan alakult államok átvettek elképzeléseket már létező államoktól, de gyakran sokkal gyorsabban </a:t>
            </a:r>
            <a:r>
              <a:rPr lang="hu-HU" altLang="hu-HU" dirty="0" smtClean="0"/>
              <a:t>fejlődtek – keresve az adminisztráció </a:t>
            </a:r>
            <a:r>
              <a:rPr lang="hu-HU" altLang="hu-HU" dirty="0"/>
              <a:t>és a támogatás alkalmas </a:t>
            </a:r>
            <a:r>
              <a:rPr lang="hu-HU" altLang="hu-HU" dirty="0" smtClean="0"/>
              <a:t>formáit. A </a:t>
            </a:r>
            <a:r>
              <a:rPr lang="hu-HU" altLang="hu-HU" dirty="0"/>
              <a:t>szervezeti modellek országszerte különbözőek voltak. </a:t>
            </a:r>
          </a:p>
          <a:p>
            <a:r>
              <a:rPr lang="hu-HU" altLang="hu-HU" dirty="0"/>
              <a:t>Bürokratikus centralizáció hiányában minden egyes iskola más adminisztratív fennhatóság irányításával működött, és ez lehetővé tett némi rugalmasságot és a helyi viszonyokhoz való alkalmazkodást.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1037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53589" y="613954"/>
            <a:ext cx="10400211" cy="5563009"/>
          </a:xfrm>
        </p:spPr>
        <p:txBody>
          <a:bodyPr>
            <a:normAutofit/>
          </a:bodyPr>
          <a:lstStyle/>
          <a:p>
            <a:r>
              <a:rPr lang="hu-HU" altLang="hu-HU" dirty="0"/>
              <a:t>Az intézeti szervezet négy modellje alakult ki a 19. század elején Észak Amerikában: </a:t>
            </a:r>
            <a:endParaRPr lang="hu-HU" altLang="hu-HU" dirty="0" smtClean="0"/>
          </a:p>
          <a:p>
            <a:r>
              <a:rPr lang="hu-HU" altLang="hu-HU" dirty="0" smtClean="0"/>
              <a:t>paternalista </a:t>
            </a:r>
            <a:r>
              <a:rPr lang="hu-HU" altLang="hu-HU" dirty="0"/>
              <a:t>voluntarizmus, </a:t>
            </a:r>
            <a:endParaRPr lang="hu-HU" altLang="hu-HU" dirty="0" smtClean="0"/>
          </a:p>
          <a:p>
            <a:r>
              <a:rPr lang="hu-HU" altLang="hu-HU" dirty="0" smtClean="0"/>
              <a:t>testületi </a:t>
            </a:r>
            <a:r>
              <a:rPr lang="hu-HU" altLang="hu-HU" dirty="0"/>
              <a:t>voluntarizmus, </a:t>
            </a:r>
            <a:endParaRPr lang="hu-HU" altLang="hu-HU" dirty="0" smtClean="0"/>
          </a:p>
          <a:p>
            <a:r>
              <a:rPr lang="hu-HU" altLang="hu-HU" dirty="0" smtClean="0"/>
              <a:t>demokratikus </a:t>
            </a:r>
            <a:r>
              <a:rPr lang="hu-HU" altLang="hu-HU" dirty="0" err="1"/>
              <a:t>lokalizmus</a:t>
            </a:r>
            <a:r>
              <a:rPr lang="hu-HU" altLang="hu-HU" dirty="0"/>
              <a:t> és </a:t>
            </a:r>
            <a:endParaRPr lang="hu-HU" altLang="hu-HU" dirty="0" smtClean="0"/>
          </a:p>
          <a:p>
            <a:r>
              <a:rPr lang="hu-HU" altLang="hu-HU" dirty="0" smtClean="0"/>
              <a:t>bürokrácia</a:t>
            </a:r>
            <a:r>
              <a:rPr lang="hu-HU" altLang="hu-HU" dirty="0"/>
              <a:t>. </a:t>
            </a:r>
          </a:p>
          <a:p>
            <a:r>
              <a:rPr lang="hu-HU" altLang="hu-HU" dirty="0"/>
              <a:t>Kezdeti állapotukban a fogyatékos tanulók számára megalakuló intézetek a testületi voluntarizmushoz nagyon hasonló szervezeti modellt fogadtak </a:t>
            </a:r>
            <a:r>
              <a:rPr lang="hu-HU" altLang="hu-HU" dirty="0" smtClean="0"/>
              <a:t>el.</a:t>
            </a:r>
            <a:endParaRPr lang="hu-HU" alt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0681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altLang="hu-HU" dirty="0"/>
              <a:t>Az intézeti szervezet kiterjesztésével hamar nyilvánvalóvá vált, hogy csak a közösség és állam által finanszírozott és a tisztviselők által közvetlenül ellenőrzött intézetek érdemelték ki a „közintézmény” („</a:t>
            </a:r>
            <a:r>
              <a:rPr lang="hu-HU" altLang="hu-HU" dirty="0" err="1"/>
              <a:t>public</a:t>
            </a:r>
            <a:r>
              <a:rPr lang="hu-HU" altLang="hu-HU" dirty="0"/>
              <a:t>”) nevet, és a testületi voluntarizmus végnapjait élte. </a:t>
            </a:r>
            <a:endParaRPr lang="hu-HU" altLang="hu-HU" dirty="0" smtClean="0"/>
          </a:p>
          <a:p>
            <a:r>
              <a:rPr lang="hu-HU" altLang="hu-HU" dirty="0" smtClean="0"/>
              <a:t>A </a:t>
            </a:r>
            <a:r>
              <a:rPr lang="hu-HU" altLang="hu-HU" dirty="0"/>
              <a:t>század közepére a legtöbb állam, ahol intézetek léteztek, az intézeti költségek teljes vagy részleges felelősségét átvállalta.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9249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796834" y="0"/>
            <a:ext cx="10556966" cy="1423851"/>
          </a:xfrm>
        </p:spPr>
        <p:txBody>
          <a:bodyPr/>
          <a:lstStyle/>
          <a:p>
            <a:r>
              <a:rPr lang="hu-HU" altLang="hu-HU" sz="3600" dirty="0">
                <a:solidFill>
                  <a:srgbClr val="FFFF00"/>
                </a:solidFill>
              </a:rPr>
              <a:t>Intézményi finanszírozás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9530" y="1423851"/>
            <a:ext cx="10672356" cy="412786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altLang="hu-HU" dirty="0"/>
              <a:t>Az amerikai gyógypedagógia talán legszembetűnőbb vonása a korai években az a filantrópia, amely a fogyatékos gyerekek körében végzett mindenféle munkát finanszírozott. </a:t>
            </a:r>
            <a:endParaRPr lang="hu-HU" altLang="hu-HU" dirty="0" smtClean="0"/>
          </a:p>
          <a:p>
            <a:pPr>
              <a:lnSpc>
                <a:spcPct val="90000"/>
              </a:lnSpc>
            </a:pPr>
            <a:r>
              <a:rPr lang="hu-HU" altLang="hu-HU" dirty="0" smtClean="0"/>
              <a:t>Sok </a:t>
            </a:r>
            <a:r>
              <a:rPr lang="hu-HU" altLang="hu-HU" dirty="0"/>
              <a:t>iskolaépület </a:t>
            </a:r>
            <a:r>
              <a:rPr lang="hu-HU" altLang="hu-HU" dirty="0" smtClean="0"/>
              <a:t>volt igen célszerű és látványosan szép, </a:t>
            </a:r>
            <a:r>
              <a:rPr lang="hu-HU" altLang="hu-HU" dirty="0"/>
              <a:t>a reformelképzeléseket testesítették meg. </a:t>
            </a:r>
          </a:p>
          <a:p>
            <a:pPr>
              <a:lnSpc>
                <a:spcPct val="90000"/>
              </a:lnSpc>
            </a:pPr>
            <a:r>
              <a:rPr lang="hu-HU" altLang="hu-HU" dirty="0" smtClean="0"/>
              <a:t>A neogótikus építészeti stílus, </a:t>
            </a:r>
            <a:r>
              <a:rPr lang="hu-HU" altLang="hu-HU" dirty="0"/>
              <a:t>amely sok intézményi </a:t>
            </a:r>
            <a:r>
              <a:rPr lang="hu-HU" altLang="hu-HU" dirty="0" smtClean="0"/>
              <a:t>épületet jellemzett, azt </a:t>
            </a:r>
            <a:r>
              <a:rPr lang="hu-HU" altLang="hu-HU" dirty="0"/>
              <a:t>a célt szolgálja, hogy felemelje a tanulók lelkét, és lenyűgözze a szemlélőt, és emelkedettséget, nagyszerűséget, pompát sugározzon. </a:t>
            </a:r>
          </a:p>
        </p:txBody>
      </p:sp>
    </p:spTree>
    <p:extLst>
      <p:ext uri="{BB962C8B-B14F-4D97-AF65-F5344CB8AC3E}">
        <p14:creationId xmlns:p14="http://schemas.microsoft.com/office/powerpoint/2010/main" val="235991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9288" y="404813"/>
            <a:ext cx="8229600" cy="611981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altLang="hu-HU" dirty="0"/>
              <a:t>Mégis az intézményhez ragadványnevek tapadtak, olyan nevek, amelyek minősítették a kliensek szellemi kapacitását. A címkék tükrözték a közfelfogást, valamint a korai gyógypedagógia alatt meghúzódó felfogást: „intézet”, „</a:t>
            </a:r>
            <a:r>
              <a:rPr lang="hu-HU" altLang="hu-HU" dirty="0" err="1"/>
              <a:t>asylum</a:t>
            </a:r>
            <a:r>
              <a:rPr lang="hu-HU" altLang="hu-HU" dirty="0"/>
              <a:t>”, „képzőiskola”, „telep”.</a:t>
            </a:r>
          </a:p>
          <a:p>
            <a:pPr>
              <a:lnSpc>
                <a:spcPct val="90000"/>
              </a:lnSpc>
            </a:pPr>
            <a:r>
              <a:rPr lang="hu-HU" altLang="hu-HU" dirty="0" smtClean="0"/>
              <a:t>A vidéki élet értékei fokozatosan háttérbe szorultak</a:t>
            </a:r>
            <a:r>
              <a:rPr lang="hu-HU" altLang="hu-HU" dirty="0"/>
              <a:t>.</a:t>
            </a:r>
            <a:r>
              <a:rPr lang="hu-HU" altLang="hu-HU" dirty="0" smtClean="0"/>
              <a:t> Mégis </a:t>
            </a:r>
            <a:r>
              <a:rPr lang="hu-HU" altLang="hu-HU" dirty="0"/>
              <a:t>miután az urbanizáció és iparosodás megváltoztatta a </a:t>
            </a:r>
            <a:r>
              <a:rPr lang="hu-HU" altLang="hu-HU" dirty="0" smtClean="0"/>
              <a:t>vidéki </a:t>
            </a:r>
            <a:r>
              <a:rPr lang="hu-HU" altLang="hu-HU" dirty="0"/>
              <a:t>Amerikát, a vidék idealizálása erőteljes tényező maradt, a 19. század még mindig hitt abban, hogy a természet erkölcsi eszközként jobbá teheti az embereket. </a:t>
            </a:r>
            <a:endParaRPr lang="hu-HU" altLang="hu-HU" dirty="0" smtClean="0"/>
          </a:p>
          <a:p>
            <a:pPr>
              <a:lnSpc>
                <a:spcPct val="90000"/>
              </a:lnSpc>
            </a:pPr>
            <a:r>
              <a:rPr lang="hu-HU" altLang="hu-HU" dirty="0" smtClean="0"/>
              <a:t>Az </a:t>
            </a:r>
            <a:r>
              <a:rPr lang="hu-HU" altLang="hu-HU" dirty="0"/>
              <a:t>intézmények nagy </a:t>
            </a:r>
            <a:r>
              <a:rPr lang="hu-HU" altLang="hu-HU" dirty="0" smtClean="0"/>
              <a:t>részét a városoktól távol létesítették. </a:t>
            </a:r>
            <a:endParaRPr lang="hu-HU" altLang="hu-HU" dirty="0"/>
          </a:p>
        </p:txBody>
      </p:sp>
    </p:spTree>
    <p:extLst>
      <p:ext uri="{BB962C8B-B14F-4D97-AF65-F5344CB8AC3E}">
        <p14:creationId xmlns:p14="http://schemas.microsoft.com/office/powerpoint/2010/main" val="415463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80159"/>
            <a:ext cx="8229600" cy="4846003"/>
          </a:xfrm>
          <a:solidFill>
            <a:srgbClr val="003366"/>
          </a:solidFill>
        </p:spPr>
        <p:txBody>
          <a:bodyPr/>
          <a:lstStyle/>
          <a:p>
            <a:r>
              <a:rPr lang="hu-HU" altLang="hu-HU" dirty="0">
                <a:solidFill>
                  <a:srgbClr val="FFFF00"/>
                </a:solidFill>
              </a:rPr>
              <a:t>Úgy vélték, hogy a fogyatékos gyerekeket </a:t>
            </a:r>
            <a:r>
              <a:rPr lang="hu-HU" altLang="hu-HU" dirty="0" smtClean="0">
                <a:solidFill>
                  <a:srgbClr val="FFFF00"/>
                </a:solidFill>
              </a:rPr>
              <a:t>„megváltja” </a:t>
            </a:r>
            <a:r>
              <a:rPr lang="hu-HU" altLang="hu-HU" dirty="0">
                <a:solidFill>
                  <a:srgbClr val="FFFF00"/>
                </a:solidFill>
              </a:rPr>
              <a:t>és regenerálja a vidéki </a:t>
            </a:r>
            <a:r>
              <a:rPr lang="hu-HU" altLang="hu-HU" dirty="0" smtClean="0">
                <a:solidFill>
                  <a:srgbClr val="FFFF00"/>
                </a:solidFill>
              </a:rPr>
              <a:t>élet. </a:t>
            </a:r>
          </a:p>
          <a:p>
            <a:r>
              <a:rPr lang="hu-HU" altLang="hu-HU" dirty="0" smtClean="0">
                <a:solidFill>
                  <a:srgbClr val="FFFF00"/>
                </a:solidFill>
              </a:rPr>
              <a:t>Alapvető célkitűzés volt</a:t>
            </a:r>
            <a:r>
              <a:rPr lang="hu-HU" altLang="hu-HU" dirty="0">
                <a:solidFill>
                  <a:srgbClr val="FFFF00"/>
                </a:solidFill>
              </a:rPr>
              <a:t>, hogy </a:t>
            </a:r>
            <a:r>
              <a:rPr lang="hu-HU" altLang="hu-HU" dirty="0" smtClean="0">
                <a:solidFill>
                  <a:srgbClr val="FFFF00"/>
                </a:solidFill>
              </a:rPr>
              <a:t>eltávolítsák </a:t>
            </a:r>
            <a:r>
              <a:rPr lang="hu-HU" altLang="hu-HU" dirty="0">
                <a:solidFill>
                  <a:srgbClr val="FFFF00"/>
                </a:solidFill>
              </a:rPr>
              <a:t>őket a </a:t>
            </a:r>
            <a:r>
              <a:rPr lang="hu-HU" altLang="hu-HU" dirty="0" smtClean="0">
                <a:solidFill>
                  <a:srgbClr val="FFFF00"/>
                </a:solidFill>
              </a:rPr>
              <a:t>városokból, </a:t>
            </a:r>
            <a:r>
              <a:rPr lang="hu-HU" altLang="hu-HU" dirty="0">
                <a:solidFill>
                  <a:srgbClr val="FFFF00"/>
                </a:solidFill>
              </a:rPr>
              <a:t>mert attól féltek, hogy </a:t>
            </a:r>
            <a:r>
              <a:rPr lang="hu-HU" altLang="hu-HU" dirty="0" smtClean="0">
                <a:solidFill>
                  <a:srgbClr val="FFFF00"/>
                </a:solidFill>
              </a:rPr>
              <a:t>azok gyengítik, sőt </a:t>
            </a:r>
            <a:r>
              <a:rPr lang="hu-HU" altLang="hu-HU" dirty="0">
                <a:solidFill>
                  <a:srgbClr val="FFFF00"/>
                </a:solidFill>
              </a:rPr>
              <a:t>tönkreteszik </a:t>
            </a:r>
            <a:r>
              <a:rPr lang="hu-HU" altLang="hu-HU" dirty="0" smtClean="0">
                <a:solidFill>
                  <a:srgbClr val="FFFF00"/>
                </a:solidFill>
              </a:rPr>
              <a:t>lakosaikat.</a:t>
            </a:r>
            <a:endParaRPr lang="hu-HU" altLang="hu-HU" dirty="0"/>
          </a:p>
          <a:p>
            <a:r>
              <a:rPr lang="hu-HU" altLang="hu-HU" dirty="0" smtClean="0"/>
              <a:t>Egy </a:t>
            </a:r>
            <a:r>
              <a:rPr lang="hu-HU" altLang="hu-HU" dirty="0"/>
              <a:t>1927-es felmérés azt mutatta, hogy 29 siketnéma iskolából csak 8 </a:t>
            </a:r>
            <a:r>
              <a:rPr lang="hu-HU" altLang="hu-HU" dirty="0" smtClean="0"/>
              <a:t>volt </a:t>
            </a:r>
            <a:r>
              <a:rPr lang="hu-HU" altLang="hu-HU" dirty="0"/>
              <a:t>nagyvárosban vagy annak közelében. </a:t>
            </a:r>
            <a:endParaRPr lang="hu-HU" altLang="hu-HU" dirty="0" smtClean="0"/>
          </a:p>
          <a:p>
            <a:endParaRPr lang="hu-HU" altLang="hu-HU" dirty="0"/>
          </a:p>
          <a:p>
            <a:pPr marL="0" indent="0" algn="ctr">
              <a:buNone/>
            </a:pPr>
            <a:r>
              <a:rPr lang="hu-HU" altLang="hu-HU" dirty="0" smtClean="0"/>
              <a:t>***</a:t>
            </a:r>
            <a:endParaRPr lang="hu-HU" altLang="hu-HU" dirty="0"/>
          </a:p>
        </p:txBody>
      </p:sp>
    </p:spTree>
    <p:extLst>
      <p:ext uri="{BB962C8B-B14F-4D97-AF65-F5344CB8AC3E}">
        <p14:creationId xmlns:p14="http://schemas.microsoft.com/office/powerpoint/2010/main" val="71301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</TotalTime>
  <Words>3349</Words>
  <Application>Microsoft Office PowerPoint</Application>
  <PresentationFormat>Szélesvásznú</PresentationFormat>
  <Paragraphs>148</Paragraphs>
  <Slides>43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43</vt:i4>
      </vt:variant>
    </vt:vector>
  </HeadingPairs>
  <TitlesOfParts>
    <vt:vector size="48" baseType="lpstr">
      <vt:lpstr>Arial</vt:lpstr>
      <vt:lpstr>Calibri</vt:lpstr>
      <vt:lpstr>Calibri Light</vt:lpstr>
      <vt:lpstr>Wingdings</vt:lpstr>
      <vt:lpstr>Office Theme</vt:lpstr>
      <vt:lpstr>A  fogyatékosságügy és a gyógypedagógia  története az  Amerikai Egyesült államokban 1. </vt:lpstr>
      <vt:lpstr>19. század:  „Szép remények…” </vt:lpstr>
      <vt:lpstr>Forrás:</vt:lpstr>
      <vt:lpstr>A „modern világ fénye” – korszellem és mentalitás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Intézetek, asylumok fejlődése és a „közjótékonyság” rendszerének alakulása az Egyesült Államokban  </vt:lpstr>
      <vt:lpstr>PowerPoint-bemutató</vt:lpstr>
      <vt:lpstr>„Szép remények”, nagyívű fejlesztések</vt:lpstr>
      <vt:lpstr>PowerPoint-bemutató</vt:lpstr>
      <vt:lpstr>PowerPoint-bemutató</vt:lpstr>
      <vt:lpstr>PowerPoint-bemutató</vt:lpstr>
      <vt:lpstr>PowerPoint-bemutató</vt:lpstr>
      <vt:lpstr>19. századi intézmények</vt:lpstr>
      <vt:lpstr>PowerPoint-bemutató</vt:lpstr>
      <vt:lpstr>PowerPoint-bemutató</vt:lpstr>
      <vt:lpstr>Kitérő: egy példa a klasszifikációra – ma már nem használatos</vt:lpstr>
      <vt:lpstr>A fogyatékos gyermekek iskoláztatása</vt:lpstr>
      <vt:lpstr>PowerPoint-bemutató</vt:lpstr>
      <vt:lpstr>PowerPoint-bemutató</vt:lpstr>
      <vt:lpstr>A gyógypedagógiai intézetek szerepe az Egyesült Államokban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Intézményi finanszírozás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 fogyatékosságügy és a gyógypedagógia  története az  Amerikai Egyesült államokban 1.</dc:title>
  <dc:creator>NOTEBOOK</dc:creator>
  <cp:lastModifiedBy>NOTEBOOK</cp:lastModifiedBy>
  <cp:revision>10</cp:revision>
  <dcterms:created xsi:type="dcterms:W3CDTF">2021-04-13T18:41:57Z</dcterms:created>
  <dcterms:modified xsi:type="dcterms:W3CDTF">2021-04-13T22:21:22Z</dcterms:modified>
</cp:coreProperties>
</file>