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383" r:id="rId2"/>
    <p:sldId id="531" r:id="rId3"/>
    <p:sldId id="532" r:id="rId4"/>
    <p:sldId id="295" r:id="rId5"/>
    <p:sldId id="321" r:id="rId6"/>
    <p:sldId id="322"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8" r:id="rId21"/>
    <p:sldId id="402" r:id="rId22"/>
    <p:sldId id="409" r:id="rId23"/>
    <p:sldId id="410" r:id="rId24"/>
    <p:sldId id="411" r:id="rId25"/>
    <p:sldId id="412" r:id="rId26"/>
    <p:sldId id="403" r:id="rId27"/>
    <p:sldId id="413" r:id="rId28"/>
    <p:sldId id="414" r:id="rId29"/>
    <p:sldId id="415" r:id="rId30"/>
    <p:sldId id="416" r:id="rId31"/>
    <p:sldId id="417" r:id="rId32"/>
    <p:sldId id="418" r:id="rId33"/>
    <p:sldId id="529" r:id="rId34"/>
    <p:sldId id="419" r:id="rId35"/>
    <p:sldId id="420" r:id="rId36"/>
    <p:sldId id="421" r:id="rId37"/>
    <p:sldId id="422" r:id="rId38"/>
    <p:sldId id="423" r:id="rId39"/>
    <p:sldId id="424" r:id="rId40"/>
    <p:sldId id="425" r:id="rId41"/>
    <p:sldId id="426" r:id="rId42"/>
    <p:sldId id="431" r:id="rId43"/>
    <p:sldId id="432" r:id="rId44"/>
    <p:sldId id="433" r:id="rId45"/>
    <p:sldId id="434" r:id="rId46"/>
    <p:sldId id="435" r:id="rId47"/>
    <p:sldId id="436" r:id="rId48"/>
    <p:sldId id="437" r:id="rId49"/>
    <p:sldId id="438" r:id="rId50"/>
    <p:sldId id="439" r:id="rId51"/>
    <p:sldId id="440" r:id="rId52"/>
    <p:sldId id="441" r:id="rId53"/>
    <p:sldId id="442" r:id="rId54"/>
    <p:sldId id="443" r:id="rId55"/>
    <p:sldId id="444" r:id="rId56"/>
    <p:sldId id="445" r:id="rId57"/>
    <p:sldId id="461" r:id="rId58"/>
    <p:sldId id="462" r:id="rId59"/>
    <p:sldId id="463" r:id="rId60"/>
    <p:sldId id="464" r:id="rId61"/>
    <p:sldId id="465" r:id="rId62"/>
    <p:sldId id="466" r:id="rId63"/>
    <p:sldId id="467" r:id="rId64"/>
    <p:sldId id="468" r:id="rId65"/>
    <p:sldId id="469" r:id="rId66"/>
    <p:sldId id="470" r:id="rId67"/>
    <p:sldId id="298" r:id="rId68"/>
    <p:sldId id="296" r:id="rId69"/>
    <p:sldId id="472" r:id="rId70"/>
    <p:sldId id="473" r:id="rId71"/>
    <p:sldId id="474" r:id="rId72"/>
    <p:sldId id="475" r:id="rId73"/>
    <p:sldId id="476" r:id="rId74"/>
    <p:sldId id="477" r:id="rId75"/>
    <p:sldId id="478" r:id="rId76"/>
    <p:sldId id="479" r:id="rId77"/>
    <p:sldId id="480" r:id="rId78"/>
    <p:sldId id="481" r:id="rId79"/>
    <p:sldId id="485" r:id="rId80"/>
    <p:sldId id="486" r:id="rId81"/>
    <p:sldId id="528" r:id="rId82"/>
    <p:sldId id="487" r:id="rId83"/>
    <p:sldId id="488" r:id="rId84"/>
    <p:sldId id="489" r:id="rId85"/>
    <p:sldId id="490" r:id="rId86"/>
    <p:sldId id="494" r:id="rId87"/>
    <p:sldId id="495" r:id="rId88"/>
    <p:sldId id="496" r:id="rId89"/>
    <p:sldId id="502" r:id="rId90"/>
    <p:sldId id="503" r:id="rId91"/>
    <p:sldId id="504" r:id="rId92"/>
    <p:sldId id="505" r:id="rId93"/>
    <p:sldId id="506" r:id="rId94"/>
    <p:sldId id="507" r:id="rId95"/>
    <p:sldId id="508" r:id="rId96"/>
    <p:sldId id="509" r:id="rId97"/>
    <p:sldId id="510" r:id="rId98"/>
    <p:sldId id="511" r:id="rId99"/>
    <p:sldId id="512" r:id="rId100"/>
    <p:sldId id="513" r:id="rId101"/>
    <p:sldId id="514" r:id="rId102"/>
    <p:sldId id="515" r:id="rId103"/>
    <p:sldId id="516" r:id="rId104"/>
    <p:sldId id="517" r:id="rId105"/>
    <p:sldId id="518" r:id="rId106"/>
    <p:sldId id="519" r:id="rId107"/>
    <p:sldId id="520" r:id="rId108"/>
    <p:sldId id="521" r:id="rId109"/>
    <p:sldId id="522" r:id="rId110"/>
    <p:sldId id="523" r:id="rId111"/>
    <p:sldId id="524" r:id="rId112"/>
    <p:sldId id="527" r:id="rId113"/>
    <p:sldId id="301" r:id="rId114"/>
    <p:sldId id="316" r:id="rId115"/>
    <p:sldId id="302" r:id="rId116"/>
    <p:sldId id="530" r:id="rId117"/>
    <p:sldId id="306" r:id="rId118"/>
    <p:sldId id="307" r:id="rId119"/>
    <p:sldId id="308" r:id="rId120"/>
    <p:sldId id="309" r:id="rId121"/>
    <p:sldId id="310" r:id="rId122"/>
    <p:sldId id="311" r:id="rId123"/>
    <p:sldId id="312" r:id="rId124"/>
    <p:sldId id="313" r:id="rId125"/>
    <p:sldId id="314" r:id="rId126"/>
    <p:sldId id="315" r:id="rId1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hu-HU" smtClean="0"/>
              <a:t>Mintacím szerkesztése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4/13/2021</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472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4/13/2021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68959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hu-HU" smtClean="0"/>
              <a:t>Mintacím szerkesztése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4/13/2021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08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384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1120000" y="2505075"/>
            <a:ext cx="5025216"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6" name="Content Placeholder 5"/>
          <p:cNvSpPr>
            <a:spLocks noGrp="1"/>
          </p:cNvSpPr>
          <p:nvPr>
            <p:ph sz="quarter" idx="4"/>
          </p:nvPr>
        </p:nvSpPr>
        <p:spPr>
          <a:xfrm>
            <a:off x="6319840" y="2505075"/>
            <a:ext cx="503554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4/13/2021</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603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4/13/2021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7610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4/13/2021</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536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F7D1BD23-6E54-4D9D-AD88-A2813C73CC25}"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4954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1471A834-4F3C-4AF9-9C74-05EC35A0F292}"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3105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1B80C674-7DFC-42FE-B9CD-82963CDB1557}"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326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hu-HU" smtClean="0"/>
              <a:t>Mintacím szerkesztése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2076456F-F47D-4F25-8053-2A695DA0CA7D}"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3924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hu-HU" smtClean="0"/>
              <a:t>Mintacím szerkesztése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5D6C7379-69CC-4837-9905-BEBA22830C8A}"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5827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hu-HU" smtClean="0"/>
              <a:t>Mintacím szerkesztése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49EB8B7E-8AEE-4F10-BFEE-C999AD004D36}" type="datetimeFigureOut">
              <a:rPr lang="en-US" smtClean="0"/>
              <a:t>4/13/2021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513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hasáb">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hu-HU" smtClean="0"/>
              <a:t>Mintacím szerkesztése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3" name="Date Placeholder 2"/>
          <p:cNvSpPr>
            <a:spLocks noGrp="1"/>
          </p:cNvSpPr>
          <p:nvPr>
            <p:ph type="dt" sz="half" idx="10"/>
          </p:nvPr>
        </p:nvSpPr>
        <p:spPr/>
        <p:txBody>
          <a:bodyPr/>
          <a:lstStyle/>
          <a:p>
            <a:fld id="{8668F3F9-58BC-440B-B37B-805B9055EF92}" type="datetimeFigureOut">
              <a:rPr lang="en-US" smtClean="0"/>
              <a:t>4/13/2021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8271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éphasáb">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hu-HU" smtClean="0"/>
              <a:t>Mintacím szerkesztése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3" name="Date Placeholder 2"/>
          <p:cNvSpPr>
            <a:spLocks noGrp="1"/>
          </p:cNvSpPr>
          <p:nvPr>
            <p:ph type="dt" sz="half" idx="10"/>
          </p:nvPr>
        </p:nvSpPr>
        <p:spPr/>
        <p:txBody>
          <a:bodyPr/>
          <a:lstStyle/>
          <a:p>
            <a:fld id="{0D5A53AF-48EA-489D-8260-9DCAB666386A}" type="datetimeFigureOut">
              <a:rPr lang="en-US" smtClean="0"/>
              <a:t>4/13/2021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08872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4/13/2021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9043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4/13/2021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8651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4/13/2021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smtClean="0"/>
              <a: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4244160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1046480" y="1322250"/>
            <a:ext cx="10448834" cy="3133635"/>
          </a:xfrm>
        </p:spPr>
        <p:txBody>
          <a:bodyPr>
            <a:normAutofit/>
          </a:bodyPr>
          <a:lstStyle/>
          <a:p>
            <a:pPr algn="ctr"/>
            <a:r>
              <a:rPr lang="hu-HU" dirty="0" smtClean="0">
                <a:solidFill>
                  <a:srgbClr val="FFFF00"/>
                </a:solidFill>
              </a:rPr>
              <a:t>Fogyatékosság és gyógypedagógia </a:t>
            </a:r>
            <a:br>
              <a:rPr lang="hu-HU" dirty="0" smtClean="0">
                <a:solidFill>
                  <a:srgbClr val="FFFF00"/>
                </a:solidFill>
              </a:rPr>
            </a:br>
            <a:r>
              <a:rPr lang="hu-HU" dirty="0" smtClean="0">
                <a:solidFill>
                  <a:srgbClr val="FFFF00"/>
                </a:solidFill>
              </a:rPr>
              <a:t>az Amerikai Egyesült </a:t>
            </a:r>
            <a:r>
              <a:rPr lang="hu-HU" dirty="0" smtClean="0">
                <a:solidFill>
                  <a:srgbClr val="FFFF00"/>
                </a:solidFill>
              </a:rPr>
              <a:t>Államokban</a:t>
            </a:r>
            <a:br>
              <a:rPr lang="hu-HU" dirty="0" smtClean="0">
                <a:solidFill>
                  <a:srgbClr val="FFFF00"/>
                </a:solidFill>
              </a:rPr>
            </a:br>
            <a:r>
              <a:rPr lang="hu-HU" dirty="0" smtClean="0">
                <a:solidFill>
                  <a:srgbClr val="FFFF00"/>
                </a:solidFill>
              </a:rPr>
              <a:t>2. </a:t>
            </a:r>
            <a:endParaRPr lang="hu-HU" dirty="0">
              <a:solidFill>
                <a:srgbClr val="FFFF00"/>
              </a:solidFill>
            </a:endParaRPr>
          </a:p>
        </p:txBody>
      </p:sp>
    </p:spTree>
    <p:extLst>
      <p:ext uri="{BB962C8B-B14F-4D97-AF65-F5344CB8AC3E}">
        <p14:creationId xmlns:p14="http://schemas.microsoft.com/office/powerpoint/2010/main" val="1873816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563914" y="2237468"/>
            <a:ext cx="10515600" cy="1325563"/>
          </a:xfrm>
        </p:spPr>
        <p:txBody>
          <a:bodyPr/>
          <a:lstStyle/>
          <a:p>
            <a:r>
              <a:rPr lang="hu-HU" dirty="0">
                <a:solidFill>
                  <a:srgbClr val="FFFF00"/>
                </a:solidFill>
              </a:rPr>
              <a:t>I</a:t>
            </a:r>
            <a:r>
              <a:rPr lang="hu-HU" dirty="0" smtClean="0">
                <a:solidFill>
                  <a:srgbClr val="FFFF00"/>
                </a:solidFill>
              </a:rPr>
              <a:t>llúzióvesztés és konszolidáció</a:t>
            </a:r>
            <a:endParaRPr lang="hu-HU" dirty="0">
              <a:solidFill>
                <a:srgbClr val="FFFF00"/>
              </a:solidFill>
            </a:endParaRPr>
          </a:p>
        </p:txBody>
      </p:sp>
    </p:spTree>
    <p:extLst>
      <p:ext uri="{BB962C8B-B14F-4D97-AF65-F5344CB8AC3E}">
        <p14:creationId xmlns:p14="http://schemas.microsoft.com/office/powerpoint/2010/main" val="3497598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FFFF00"/>
                </a:solidFill>
              </a:rPr>
              <a:t>Forrás:</a:t>
            </a:r>
            <a:endParaRPr lang="hu-HU" dirty="0">
              <a:solidFill>
                <a:srgbClr val="FFFF00"/>
              </a:solidFill>
            </a:endParaRP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1245" y="1690688"/>
            <a:ext cx="2983512" cy="4351338"/>
          </a:xfrm>
        </p:spPr>
      </p:pic>
      <p:sp>
        <p:nvSpPr>
          <p:cNvPr id="5" name="Téglalap 4"/>
          <p:cNvSpPr/>
          <p:nvPr/>
        </p:nvSpPr>
        <p:spPr>
          <a:xfrm>
            <a:off x="838200" y="1802675"/>
            <a:ext cx="6542314" cy="2554545"/>
          </a:xfrm>
          <a:prstGeom prst="rect">
            <a:avLst/>
          </a:prstGeom>
        </p:spPr>
        <p:txBody>
          <a:bodyPr wrap="square">
            <a:spAutoFit/>
          </a:bodyPr>
          <a:lstStyle/>
          <a:p>
            <a:pPr>
              <a:lnSpc>
                <a:spcPct val="80000"/>
              </a:lnSpc>
            </a:pPr>
            <a:r>
              <a:rPr lang="hu-HU" altLang="hu-HU" sz="4000" dirty="0" err="1">
                <a:solidFill>
                  <a:srgbClr val="FFFF00"/>
                </a:solidFill>
              </a:rPr>
              <a:t>Winzer</a:t>
            </a:r>
            <a:r>
              <a:rPr lang="hu-HU" altLang="hu-HU" sz="4000" dirty="0">
                <a:solidFill>
                  <a:srgbClr val="FFFF00"/>
                </a:solidFill>
              </a:rPr>
              <a:t>, </a:t>
            </a:r>
            <a:r>
              <a:rPr lang="hu-HU" altLang="hu-HU" sz="4000" dirty="0" err="1">
                <a:solidFill>
                  <a:srgbClr val="FFFF00"/>
                </a:solidFill>
              </a:rPr>
              <a:t>Margret</a:t>
            </a:r>
            <a:r>
              <a:rPr lang="hu-HU" altLang="hu-HU" sz="4000" dirty="0"/>
              <a:t> </a:t>
            </a:r>
            <a:r>
              <a:rPr lang="hu-HU" altLang="hu-HU" sz="4000" dirty="0">
                <a:solidFill>
                  <a:srgbClr val="FFFF00"/>
                </a:solidFill>
              </a:rPr>
              <a:t>A</a:t>
            </a:r>
            <a:r>
              <a:rPr lang="hu-HU" altLang="hu-HU" sz="4000">
                <a:solidFill>
                  <a:srgbClr val="FFFF00"/>
                </a:solidFill>
              </a:rPr>
              <a:t>.:</a:t>
            </a:r>
            <a:r>
              <a:rPr lang="hu-HU" altLang="hu-HU" sz="4000"/>
              <a:t> </a:t>
            </a:r>
            <a:endParaRPr lang="hu-HU" altLang="hu-HU" sz="4000" smtClean="0"/>
          </a:p>
          <a:p>
            <a:pPr>
              <a:lnSpc>
                <a:spcPct val="80000"/>
              </a:lnSpc>
            </a:pPr>
            <a:r>
              <a:rPr lang="hu-HU" altLang="hu-HU" sz="4000" smtClean="0"/>
              <a:t>The </a:t>
            </a:r>
            <a:r>
              <a:rPr lang="hu-HU" altLang="hu-HU" sz="4000" dirty="0" err="1"/>
              <a:t>History</a:t>
            </a:r>
            <a:r>
              <a:rPr lang="hu-HU" altLang="hu-HU" sz="4000" dirty="0"/>
              <a:t> of </a:t>
            </a:r>
            <a:r>
              <a:rPr lang="hu-HU" altLang="hu-HU" sz="4000" dirty="0" err="1"/>
              <a:t>special</a:t>
            </a:r>
            <a:r>
              <a:rPr lang="hu-HU" altLang="hu-HU" sz="4000" dirty="0"/>
              <a:t> </a:t>
            </a:r>
            <a:r>
              <a:rPr lang="hu-HU" altLang="hu-HU" sz="4000" dirty="0" err="1"/>
              <a:t>education</a:t>
            </a:r>
            <a:r>
              <a:rPr lang="hu-HU" altLang="hu-HU" sz="4000" dirty="0"/>
              <a:t>. </a:t>
            </a:r>
            <a:r>
              <a:rPr lang="hu-HU" altLang="hu-HU" sz="4000" dirty="0" err="1"/>
              <a:t>From</a:t>
            </a:r>
            <a:r>
              <a:rPr lang="hu-HU" altLang="hu-HU" sz="4000" dirty="0"/>
              <a:t> </a:t>
            </a:r>
            <a:r>
              <a:rPr lang="hu-HU" altLang="hu-HU" sz="4000" dirty="0" err="1"/>
              <a:t>isolation</a:t>
            </a:r>
            <a:r>
              <a:rPr lang="hu-HU" altLang="hu-HU" sz="4000" dirty="0"/>
              <a:t> </a:t>
            </a:r>
            <a:r>
              <a:rPr lang="hu-HU" altLang="hu-HU" sz="4000" dirty="0" err="1"/>
              <a:t>to</a:t>
            </a:r>
            <a:r>
              <a:rPr lang="hu-HU" altLang="hu-HU" sz="4000" dirty="0"/>
              <a:t> </a:t>
            </a:r>
            <a:r>
              <a:rPr lang="hu-HU" altLang="hu-HU" sz="4000" dirty="0" err="1" smtClean="0"/>
              <a:t>integration</a:t>
            </a:r>
            <a:r>
              <a:rPr lang="hu-HU" altLang="hu-HU" sz="4000" dirty="0"/>
              <a:t>. </a:t>
            </a:r>
            <a:r>
              <a:rPr lang="hu-HU" altLang="hu-HU" sz="4000" dirty="0" err="1"/>
              <a:t>Gallaudet</a:t>
            </a:r>
            <a:r>
              <a:rPr lang="hu-HU" altLang="hu-HU" sz="4000" dirty="0"/>
              <a:t> University Press, 1993. </a:t>
            </a:r>
          </a:p>
        </p:txBody>
      </p:sp>
    </p:spTree>
    <p:extLst>
      <p:ext uri="{BB962C8B-B14F-4D97-AF65-F5344CB8AC3E}">
        <p14:creationId xmlns:p14="http://schemas.microsoft.com/office/powerpoint/2010/main" val="499810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algn="ctr"/>
            <a:r>
              <a:rPr lang="hu-HU" sz="4000" dirty="0">
                <a:solidFill>
                  <a:srgbClr val="FFFF00"/>
                </a:solidFill>
              </a:rPr>
              <a:t>Félelem a fogyatékosok „támadó hordáitól</a:t>
            </a:r>
            <a:r>
              <a:rPr lang="hu-HU" sz="4000" dirty="0" smtClean="0">
                <a:solidFill>
                  <a:srgbClr val="FFFF00"/>
                </a:solidFill>
              </a:rPr>
              <a:t>”</a:t>
            </a:r>
            <a:br>
              <a:rPr lang="hu-HU" sz="4000" dirty="0" smtClean="0">
                <a:solidFill>
                  <a:srgbClr val="FFFF00"/>
                </a:solidFill>
              </a:rPr>
            </a:br>
            <a:r>
              <a:rPr lang="hu-HU" sz="4000" dirty="0" smtClean="0">
                <a:solidFill>
                  <a:srgbClr val="FFFF00"/>
                </a:solidFill>
              </a:rPr>
              <a:t>„T</a:t>
            </a:r>
            <a:r>
              <a:rPr lang="en-US" sz="4000" dirty="0" err="1" smtClean="0">
                <a:solidFill>
                  <a:srgbClr val="FFFF00"/>
                </a:solidFill>
              </a:rPr>
              <a:t>hreat</a:t>
            </a:r>
            <a:r>
              <a:rPr lang="en-US" sz="4000" dirty="0" smtClean="0">
                <a:solidFill>
                  <a:srgbClr val="FFFF00"/>
                </a:solidFill>
              </a:rPr>
              <a:t> </a:t>
            </a:r>
            <a:r>
              <a:rPr lang="en-US" sz="4000" dirty="0">
                <a:solidFill>
                  <a:srgbClr val="FFFF00"/>
                </a:solidFill>
              </a:rPr>
              <a:t>of the feeble </a:t>
            </a:r>
            <a:r>
              <a:rPr lang="en-US" sz="4000" dirty="0" smtClean="0">
                <a:solidFill>
                  <a:srgbClr val="FFFF00"/>
                </a:solidFill>
              </a:rPr>
              <a:t>minded</a:t>
            </a:r>
            <a:r>
              <a:rPr lang="hu-HU" sz="4000" dirty="0" smtClean="0">
                <a:solidFill>
                  <a:srgbClr val="FFFF00"/>
                </a:solidFill>
              </a:rPr>
              <a:t>”)</a:t>
            </a:r>
            <a:endParaRPr lang="hu-HU" sz="4000" dirty="0">
              <a:solidFill>
                <a:srgbClr val="FFFF00"/>
              </a:solidFill>
            </a:endParaRPr>
          </a:p>
        </p:txBody>
      </p:sp>
      <p:sp>
        <p:nvSpPr>
          <p:cNvPr id="7171" name="Rectangle 3"/>
          <p:cNvSpPr>
            <a:spLocks noGrp="1" noChangeArrowheads="1"/>
          </p:cNvSpPr>
          <p:nvPr>
            <p:ph idx="1"/>
          </p:nvPr>
        </p:nvSpPr>
        <p:spPr/>
        <p:txBody>
          <a:bodyPr/>
          <a:lstStyle/>
          <a:p>
            <a:pPr>
              <a:lnSpc>
                <a:spcPct val="90000"/>
              </a:lnSpc>
            </a:pPr>
            <a:r>
              <a:rPr lang="hu-HU" sz="2400" dirty="0"/>
              <a:t>Az Amerikai Egyesült Államokban a 19-20. század fordulóját követő években megváltozott a fogyatékos emberek társadalmi és gyógypedagógiai-szakmai megítélése. </a:t>
            </a:r>
          </a:p>
          <a:p>
            <a:pPr>
              <a:lnSpc>
                <a:spcPct val="90000"/>
              </a:lnSpc>
            </a:pPr>
            <a:r>
              <a:rPr lang="hu-HU" sz="2400" dirty="0"/>
              <a:t>Elterjedt az a felfogás, hogy az értelmi fogyatékosság különböző fajtái genetikailag determináltak, amin neveléssel nem lehet változtatni. </a:t>
            </a:r>
          </a:p>
          <a:p>
            <a:pPr>
              <a:lnSpc>
                <a:spcPct val="90000"/>
              </a:lnSpc>
            </a:pPr>
            <a:r>
              <a:rPr lang="hu-HU" sz="2400" dirty="0"/>
              <a:t>A közvéleményben egyre jobban fokozódott a félelem az értelmi fogyatékos (korabeli nevén „gyengeelméjű”) populáció számának növekedésétől. Kialakult az a tévhit, hogy moralitás és az intelligencia egymással korreláló fogalmak. </a:t>
            </a:r>
          </a:p>
          <a:p>
            <a:pPr>
              <a:lnSpc>
                <a:spcPct val="90000"/>
              </a:lnSpc>
            </a:pPr>
            <a:r>
              <a:rPr lang="hu-HU" sz="2400" dirty="0"/>
              <a:t>E felfogás szerint a mentális retardáció és a bűnözés között szoros kapcsolat van, és mindkettő örökletesen meghatározott.</a:t>
            </a:r>
          </a:p>
        </p:txBody>
      </p:sp>
    </p:spTree>
    <p:extLst>
      <p:ext uri="{BB962C8B-B14F-4D97-AF65-F5344CB8AC3E}">
        <p14:creationId xmlns:p14="http://schemas.microsoft.com/office/powerpoint/2010/main" val="399030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146125" y="676093"/>
            <a:ext cx="5672686" cy="5567953"/>
          </a:xfrm>
        </p:spPr>
        <p:txBody>
          <a:bodyPr>
            <a:normAutofit fontScale="92500"/>
          </a:bodyPr>
          <a:lstStyle/>
          <a:p>
            <a:r>
              <a:rPr lang="hu-HU" altLang="hu-HU" dirty="0"/>
              <a:t>A közvélemény, a szakmai viszályok, és az öröklés-környezet új tudományos fogalmai formálták az új évszázad társadalmi valóságát, hozzájárultak a fogyatékos emberek nevelésének hanyatló támogatásához. </a:t>
            </a:r>
            <a:endParaRPr lang="hu-HU" altLang="hu-HU" dirty="0" smtClean="0"/>
          </a:p>
          <a:p>
            <a:r>
              <a:rPr lang="hu-HU" altLang="hu-HU" dirty="0"/>
              <a:t>Korlátozó módszereket fejlesztettek ki azért, hogy kontrollálják a </a:t>
            </a:r>
            <a:r>
              <a:rPr lang="hu-HU" altLang="hu-HU" dirty="0" smtClean="0"/>
              <a:t>„deviáns viselkedést”.</a:t>
            </a:r>
            <a:endParaRPr lang="hu-HU" altLang="hu-HU" dirty="0"/>
          </a:p>
          <a:p>
            <a:r>
              <a:rPr lang="hu-HU" altLang="hu-HU" b="1" dirty="0" smtClean="0">
                <a:solidFill>
                  <a:srgbClr val="FFFF00"/>
                </a:solidFill>
              </a:rPr>
              <a:t>A „mentálisan retardált” </a:t>
            </a:r>
            <a:r>
              <a:rPr lang="hu-HU" altLang="hu-HU" b="1" dirty="0">
                <a:solidFill>
                  <a:srgbClr val="FFFF00"/>
                </a:solidFill>
              </a:rPr>
              <a:t>egyéneket </a:t>
            </a:r>
            <a:r>
              <a:rPr lang="hu-HU" altLang="hu-HU" b="1" dirty="0" err="1">
                <a:solidFill>
                  <a:srgbClr val="FFFF00"/>
                </a:solidFill>
              </a:rPr>
              <a:t>intézetekbe</a:t>
            </a:r>
            <a:r>
              <a:rPr lang="hu-HU" altLang="hu-HU" b="1" dirty="0">
                <a:solidFill>
                  <a:srgbClr val="FFFF00"/>
                </a:solidFill>
              </a:rPr>
              <a:t> terelték, amelyek alig voltak többek, mint </a:t>
            </a:r>
            <a:r>
              <a:rPr lang="hu-HU" altLang="hu-HU" b="1" dirty="0" smtClean="0">
                <a:solidFill>
                  <a:srgbClr val="FFFF00"/>
                </a:solidFill>
              </a:rPr>
              <a:t>„raktárak </a:t>
            </a:r>
            <a:r>
              <a:rPr lang="hu-HU" altLang="hu-HU" b="1" dirty="0">
                <a:solidFill>
                  <a:srgbClr val="FFFF00"/>
                </a:solidFill>
              </a:rPr>
              <a:t>emberi lények </a:t>
            </a:r>
            <a:r>
              <a:rPr lang="hu-HU" altLang="hu-HU" b="1" dirty="0" smtClean="0">
                <a:solidFill>
                  <a:srgbClr val="FFFF00"/>
                </a:solidFill>
              </a:rPr>
              <a:t>tárolására”. </a:t>
            </a:r>
            <a:endParaRPr lang="hu-HU" altLang="hu-HU" b="1" dirty="0">
              <a:solidFill>
                <a:srgbClr val="FFFF00"/>
              </a:solidFill>
            </a:endParaRPr>
          </a:p>
          <a:p>
            <a:endParaRPr lang="hu-HU" altLang="hu-HU" dirty="0"/>
          </a:p>
          <a:p>
            <a:endParaRPr lang="hu-HU"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102600" y="823278"/>
            <a:ext cx="4471091" cy="2991077"/>
          </a:xfrm>
          <a:prstGeom prst="rect">
            <a:avLst/>
          </a:prstGeom>
        </p:spPr>
      </p:pic>
    </p:spTree>
    <p:extLst>
      <p:ext uri="{BB962C8B-B14F-4D97-AF65-F5344CB8AC3E}">
        <p14:creationId xmlns:p14="http://schemas.microsoft.com/office/powerpoint/2010/main" val="1742869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84216" y="1332411"/>
            <a:ext cx="10269583" cy="4844552"/>
          </a:xfrm>
        </p:spPr>
        <p:txBody>
          <a:bodyPr/>
          <a:lstStyle/>
          <a:p>
            <a:r>
              <a:rPr lang="hu-HU" altLang="hu-HU" b="1" dirty="0" smtClean="0">
                <a:solidFill>
                  <a:srgbClr val="FFFF00"/>
                </a:solidFill>
              </a:rPr>
              <a:t>Az Egyesült Államokban a 20. század első felében „megfakult” a gyógyító pedagógia irányában mutatkozó korábbi  lelkesedés.</a:t>
            </a:r>
          </a:p>
          <a:p>
            <a:r>
              <a:rPr lang="hu-HU" altLang="hu-HU" dirty="0"/>
              <a:t>A közösség elkötelezettsége lanyhult, Connecticutban például a bizottság, amelyet </a:t>
            </a:r>
            <a:r>
              <a:rPr lang="hu-HU" altLang="hu-HU" dirty="0" smtClean="0"/>
              <a:t>z értelmi fogyatékos emberek („gyengeelméjűek”, </a:t>
            </a:r>
            <a:r>
              <a:rPr lang="hu-HU" altLang="hu-HU" dirty="0" err="1" smtClean="0"/>
              <a:t>feeble</a:t>
            </a:r>
            <a:r>
              <a:rPr lang="hu-HU" altLang="hu-HU" dirty="0" smtClean="0"/>
              <a:t> minded) állapotának </a:t>
            </a:r>
            <a:r>
              <a:rPr lang="hu-HU" altLang="hu-HU" dirty="0"/>
              <a:t>ellenőrzésére küldtek ki, azt találta, hogy az állampolgárok túlnyomó többsége szerint az intézetek munkája „időpazarlás”. </a:t>
            </a:r>
            <a:endParaRPr lang="hu-HU" altLang="hu-HU" dirty="0" smtClean="0"/>
          </a:p>
          <a:p>
            <a:r>
              <a:rPr lang="hu-HU" altLang="hu-HU" dirty="0" smtClean="0"/>
              <a:t>A korábbi  ígéretes gyógypedagógiai programok nem váltották be a hozzájuk fűzött reményeket. </a:t>
            </a:r>
            <a:endParaRPr lang="hu-HU" altLang="hu-HU" dirty="0"/>
          </a:p>
          <a:p>
            <a:endParaRPr lang="hu-HU" dirty="0"/>
          </a:p>
        </p:txBody>
      </p:sp>
    </p:spTree>
    <p:extLst>
      <p:ext uri="{BB962C8B-B14F-4D97-AF65-F5344CB8AC3E}">
        <p14:creationId xmlns:p14="http://schemas.microsoft.com/office/powerpoint/2010/main" val="1116180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992313" y="836614"/>
            <a:ext cx="8229600" cy="5576887"/>
          </a:xfrm>
        </p:spPr>
        <p:txBody>
          <a:bodyPr>
            <a:normAutofit lnSpcReduction="10000"/>
          </a:bodyPr>
          <a:lstStyle/>
          <a:p>
            <a:pPr>
              <a:lnSpc>
                <a:spcPct val="90000"/>
              </a:lnSpc>
            </a:pPr>
            <a:r>
              <a:rPr lang="hu-HU" altLang="hu-HU" dirty="0"/>
              <a:t>A </a:t>
            </a:r>
            <a:r>
              <a:rPr lang="hu-HU" altLang="hu-HU" dirty="0" smtClean="0"/>
              <a:t>helyi közösségek fogyatékosügy iránti </a:t>
            </a:r>
            <a:r>
              <a:rPr lang="hu-HU" altLang="hu-HU" dirty="0"/>
              <a:t>elkötelezettsége </a:t>
            </a:r>
            <a:r>
              <a:rPr lang="hu-HU" altLang="hu-HU" dirty="0" smtClean="0"/>
              <a:t>lanyhult. </a:t>
            </a:r>
          </a:p>
          <a:p>
            <a:pPr>
              <a:lnSpc>
                <a:spcPct val="90000"/>
              </a:lnSpc>
            </a:pPr>
            <a:r>
              <a:rPr lang="hu-HU" altLang="hu-HU" dirty="0" smtClean="0"/>
              <a:t>Connecticutban </a:t>
            </a:r>
            <a:r>
              <a:rPr lang="hu-HU" altLang="hu-HU" dirty="0"/>
              <a:t>például a bizottság, amelyet a gyengeelméjűek állapotának ellenőrzésére küldtek ki, azt találta, hogy az állampolgárok túlnyomó többsége szerint az intézetek munkája „időpazarlás”. </a:t>
            </a:r>
          </a:p>
          <a:p>
            <a:pPr>
              <a:lnSpc>
                <a:spcPct val="90000"/>
              </a:lnSpc>
            </a:pPr>
            <a:r>
              <a:rPr lang="hu-HU" altLang="hu-HU" dirty="0"/>
              <a:t>Az </a:t>
            </a:r>
            <a:r>
              <a:rPr lang="hu-HU" altLang="hu-HU" dirty="0" err="1">
                <a:solidFill>
                  <a:srgbClr val="FFFF00"/>
                </a:solidFill>
              </a:rPr>
              <a:t>Orillia</a:t>
            </a:r>
            <a:r>
              <a:rPr lang="hu-HU" altLang="hu-HU" dirty="0">
                <a:solidFill>
                  <a:srgbClr val="FFFF00"/>
                </a:solidFill>
              </a:rPr>
              <a:t> Intézet </a:t>
            </a:r>
            <a:r>
              <a:rPr lang="hu-HU" altLang="hu-HU" dirty="0" err="1">
                <a:solidFill>
                  <a:srgbClr val="FFFF00"/>
                </a:solidFill>
              </a:rPr>
              <a:t>Ontarióban</a:t>
            </a:r>
            <a:r>
              <a:rPr lang="hu-HU" altLang="hu-HU" dirty="0"/>
              <a:t> majdnem lezárta az iskolai programot 1896-ban, mert a nyilvánosság bírálta őket a költségek miatt, és az idióták nevelésének </a:t>
            </a:r>
            <a:r>
              <a:rPr lang="hu-HU" altLang="hu-HU" dirty="0" smtClean="0"/>
              <a:t>vélt hiábavalósága </a:t>
            </a:r>
            <a:r>
              <a:rPr lang="hu-HU" altLang="hu-HU" dirty="0"/>
              <a:t>miatt. </a:t>
            </a:r>
          </a:p>
          <a:p>
            <a:pPr>
              <a:lnSpc>
                <a:spcPct val="90000"/>
              </a:lnSpc>
            </a:pPr>
            <a:r>
              <a:rPr lang="hu-HU" altLang="hu-HU" dirty="0"/>
              <a:t>A problémák megfogalmazása terén a szakértők, akik egymást közt vitatkoztak, </a:t>
            </a:r>
            <a:r>
              <a:rPr lang="hu-HU" altLang="hu-HU" b="1" dirty="0">
                <a:solidFill>
                  <a:srgbClr val="FFFF00"/>
                </a:solidFill>
              </a:rPr>
              <a:t>elhitették a közvéleménnyel, hogy van remény a csodás gyógyulásra, ám ezek nem következtek be. </a:t>
            </a:r>
          </a:p>
        </p:txBody>
      </p:sp>
    </p:spTree>
    <p:extLst>
      <p:ext uri="{BB962C8B-B14F-4D97-AF65-F5344CB8AC3E}">
        <p14:creationId xmlns:p14="http://schemas.microsoft.com/office/powerpoint/2010/main" val="3638969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2050868" y="914399"/>
            <a:ext cx="8159931" cy="5211763"/>
          </a:xfrm>
        </p:spPr>
        <p:txBody>
          <a:bodyPr/>
          <a:lstStyle/>
          <a:p>
            <a:pPr>
              <a:lnSpc>
                <a:spcPct val="90000"/>
              </a:lnSpc>
            </a:pPr>
            <a:r>
              <a:rPr lang="hu-HU" altLang="hu-HU" dirty="0"/>
              <a:t>Az urbanizáció</a:t>
            </a:r>
            <a:r>
              <a:rPr lang="hu-HU" altLang="hu-HU" dirty="0" smtClean="0"/>
              <a:t>, a bevándorlás, az </a:t>
            </a:r>
            <a:r>
              <a:rPr lang="hu-HU" altLang="hu-HU" dirty="0" err="1" smtClean="0"/>
              <a:t>indusztrializáció</a:t>
            </a:r>
            <a:r>
              <a:rPr lang="hu-HU" altLang="hu-HU" dirty="0" smtClean="0"/>
              <a:t> </a:t>
            </a:r>
            <a:r>
              <a:rPr lang="hu-HU" altLang="hu-HU" dirty="0"/>
              <a:t>egyre növekvő terhet jelentett a társadalmi szolgáltató szférának. </a:t>
            </a:r>
          </a:p>
          <a:p>
            <a:pPr>
              <a:lnSpc>
                <a:spcPct val="90000"/>
              </a:lnSpc>
            </a:pPr>
            <a:r>
              <a:rPr lang="hu-HU" altLang="hu-HU" dirty="0"/>
              <a:t>De a komor hangulat legfőbb oka talán </a:t>
            </a:r>
            <a:r>
              <a:rPr lang="hu-HU" altLang="hu-HU" dirty="0" smtClean="0"/>
              <a:t>leginkább az </a:t>
            </a:r>
            <a:r>
              <a:rPr lang="hu-HU" altLang="hu-HU" dirty="0"/>
              <a:t>eugenika-mozgalomnak a megjelenése </a:t>
            </a:r>
            <a:r>
              <a:rPr lang="hu-HU" altLang="hu-HU" dirty="0" smtClean="0"/>
              <a:t>volt.</a:t>
            </a:r>
          </a:p>
          <a:p>
            <a:pPr>
              <a:lnSpc>
                <a:spcPct val="90000"/>
              </a:lnSpc>
            </a:pPr>
            <a:r>
              <a:rPr lang="hu-HU" altLang="hu-HU" dirty="0" smtClean="0"/>
              <a:t>Az </a:t>
            </a:r>
            <a:r>
              <a:rPr lang="hu-HU" altLang="hu-HU" dirty="0"/>
              <a:t>egyre fokozódó tudományos hit az öröklésben, amely az egyetlen fontos erő az emberi fejlődésben, és a </a:t>
            </a:r>
            <a:r>
              <a:rPr lang="hu-HU" altLang="hu-HU" b="1" dirty="0">
                <a:solidFill>
                  <a:srgbClr val="FFFF00"/>
                </a:solidFill>
              </a:rPr>
              <a:t>szociáldarwinizmus,</a:t>
            </a:r>
            <a:r>
              <a:rPr lang="hu-HU" altLang="hu-HU" dirty="0"/>
              <a:t> egy elmélet, amely hierarchiába sorolta az embereket, kultúrákat és társadalmakat. </a:t>
            </a:r>
            <a:endParaRPr lang="hu-HU" altLang="hu-HU" dirty="0" smtClean="0"/>
          </a:p>
          <a:p>
            <a:pPr>
              <a:lnSpc>
                <a:spcPct val="90000"/>
              </a:lnSpc>
            </a:pPr>
            <a:r>
              <a:rPr lang="hu-HU" altLang="hu-HU" dirty="0" smtClean="0"/>
              <a:t>Mindez </a:t>
            </a:r>
            <a:r>
              <a:rPr lang="hu-HU" altLang="hu-HU" dirty="0"/>
              <a:t>támogatást </a:t>
            </a:r>
            <a:r>
              <a:rPr lang="hu-HU" altLang="hu-HU" dirty="0" smtClean="0"/>
              <a:t>kapott </a:t>
            </a:r>
            <a:r>
              <a:rPr lang="hu-HU" altLang="hu-HU" dirty="0"/>
              <a:t>az intelligencia-mérések új kvantitatív </a:t>
            </a:r>
            <a:r>
              <a:rPr lang="hu-HU" altLang="hu-HU" dirty="0" smtClean="0"/>
              <a:t>módszereiből is. </a:t>
            </a:r>
            <a:endParaRPr lang="hu-HU" altLang="hu-HU" dirty="0"/>
          </a:p>
        </p:txBody>
      </p:sp>
    </p:spTree>
    <p:extLst>
      <p:ext uri="{BB962C8B-B14F-4D97-AF65-F5344CB8AC3E}">
        <p14:creationId xmlns:p14="http://schemas.microsoft.com/office/powerpoint/2010/main" val="190879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63750" y="1125538"/>
            <a:ext cx="8229600" cy="4525962"/>
          </a:xfrm>
        </p:spPr>
      </p:pic>
    </p:spTree>
    <p:extLst>
      <p:ext uri="{BB962C8B-B14F-4D97-AF65-F5344CB8AC3E}">
        <p14:creationId xmlns:p14="http://schemas.microsoft.com/office/powerpoint/2010/main" val="2614902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981200" y="549275"/>
            <a:ext cx="8229600" cy="5576888"/>
          </a:xfrm>
        </p:spPr>
        <p:txBody>
          <a:bodyPr/>
          <a:lstStyle/>
          <a:p>
            <a:pPr>
              <a:lnSpc>
                <a:spcPct val="90000"/>
              </a:lnSpc>
            </a:pPr>
            <a:r>
              <a:rPr lang="hu-HU" altLang="hu-HU" dirty="0"/>
              <a:t>A természet és öröklés ütköző igényei a neveléssel és a környezettel nem volt új jelenség a nevelési reform terén. </a:t>
            </a:r>
          </a:p>
          <a:p>
            <a:pPr>
              <a:lnSpc>
                <a:spcPct val="90000"/>
              </a:lnSpc>
            </a:pPr>
            <a:r>
              <a:rPr lang="hu-HU" altLang="hu-HU" dirty="0"/>
              <a:t>1800 előtt úgy vélték, hogy a fogyatékosságokat a természet, az Isten vagy az ördög helyezi bele a lélekbe, és ritkán próbálkoztak annak korrekciójával. </a:t>
            </a:r>
          </a:p>
          <a:p>
            <a:pPr>
              <a:lnSpc>
                <a:spcPct val="90000"/>
              </a:lnSpc>
            </a:pPr>
            <a:r>
              <a:rPr lang="hu-HU" altLang="hu-HU" dirty="0">
                <a:solidFill>
                  <a:srgbClr val="FFFF00"/>
                </a:solidFill>
              </a:rPr>
              <a:t>John Locke után a szenzualista teóriákat széles körben elfogadták</a:t>
            </a:r>
            <a:r>
              <a:rPr lang="hu-HU" altLang="hu-HU" dirty="0"/>
              <a:t>, és az ősrégi vitának a gondozás oldala dominált. Mindez egy határozottan optimista </a:t>
            </a:r>
            <a:r>
              <a:rPr lang="hu-HU" altLang="hu-HU" dirty="0" smtClean="0"/>
              <a:t>tónust </a:t>
            </a:r>
            <a:r>
              <a:rPr lang="hu-HU" altLang="hu-HU" dirty="0"/>
              <a:t>kölcsönzött a fogyatékos emberek képzésnek, nevelésének. </a:t>
            </a:r>
          </a:p>
        </p:txBody>
      </p:sp>
    </p:spTree>
    <p:extLst>
      <p:ext uri="{BB962C8B-B14F-4D97-AF65-F5344CB8AC3E}">
        <p14:creationId xmlns:p14="http://schemas.microsoft.com/office/powerpoint/2010/main" val="649349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981200" y="476250"/>
            <a:ext cx="8229600" cy="6121400"/>
          </a:xfrm>
        </p:spPr>
        <p:txBody>
          <a:bodyPr/>
          <a:lstStyle/>
          <a:p>
            <a:pPr>
              <a:lnSpc>
                <a:spcPct val="90000"/>
              </a:lnSpc>
            </a:pPr>
            <a:r>
              <a:rPr lang="hu-HU" altLang="hu-HU"/>
              <a:t>A gondozás-modell népszerűsége egészen 1880-ig fokozódott. </a:t>
            </a:r>
          </a:p>
          <a:p>
            <a:pPr>
              <a:lnSpc>
                <a:spcPct val="90000"/>
              </a:lnSpc>
            </a:pPr>
            <a:r>
              <a:rPr lang="hu-HU" altLang="hu-HU"/>
              <a:t>Amikor azonban a darwinista gondolkodás elfogadottá vált, akkor az evolucionalista elmélete és az új biológiai doktrínák elkerülhetetlenül felhívták a figyelmet az egyének közötti különbségekre, és az emberi lények veleszületett különbségeinek a szelektív jelentőségére. </a:t>
            </a:r>
          </a:p>
          <a:p>
            <a:pPr>
              <a:lnSpc>
                <a:spcPct val="90000"/>
              </a:lnSpc>
            </a:pPr>
            <a:r>
              <a:rPr lang="hu-HU" altLang="hu-HU" b="1">
                <a:solidFill>
                  <a:srgbClr val="FFFF00"/>
                </a:solidFill>
              </a:rPr>
              <a:t>Az 1880-as évek folyamán az öröklés újra győzedelmeskedett a környezet felett, mint magyarázat a nevelési kudarcra és a társadalmi nyomorúságra. </a:t>
            </a:r>
          </a:p>
        </p:txBody>
      </p:sp>
    </p:spTree>
    <p:extLst>
      <p:ext uri="{BB962C8B-B14F-4D97-AF65-F5344CB8AC3E}">
        <p14:creationId xmlns:p14="http://schemas.microsoft.com/office/powerpoint/2010/main" val="1268376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1981200" y="549275"/>
            <a:ext cx="8229600" cy="5576888"/>
          </a:xfrm>
        </p:spPr>
        <p:txBody>
          <a:bodyPr/>
          <a:lstStyle/>
          <a:p>
            <a:pPr>
              <a:lnSpc>
                <a:spcPct val="90000"/>
              </a:lnSpc>
            </a:pPr>
            <a:r>
              <a:rPr lang="hu-HU" altLang="hu-HU"/>
              <a:t>Megpróbálván megérteni és megmagyarázni koruk társadalmi problémáit, a társadalomtudósok alkalmazni kezdték Darwin vízióját az állatvilág evolúciójáról a társadalom fejlődésére. </a:t>
            </a:r>
          </a:p>
          <a:p>
            <a:pPr>
              <a:lnSpc>
                <a:spcPct val="90000"/>
              </a:lnSpc>
            </a:pPr>
            <a:r>
              <a:rPr lang="hu-HU" altLang="hu-HU" b="1">
                <a:solidFill>
                  <a:srgbClr val="FFFF00"/>
                </a:solidFill>
              </a:rPr>
              <a:t>Sőt, a közfelfogás elhitte, hogy a tudomány alkalmazása a társadalomra leginkább az eugenika áltudománya javítani fogja a fennálló társadalmi viszonyokat. </a:t>
            </a:r>
          </a:p>
          <a:p>
            <a:pPr>
              <a:lnSpc>
                <a:spcPct val="90000"/>
              </a:lnSpc>
            </a:pPr>
            <a:r>
              <a:rPr lang="hu-HU" altLang="hu-HU"/>
              <a:t>A nemzést társadalmi, nem pedig egyéni kérdésként kezelték: az életet és a szexualitást az üzlet és az iparosodás törvényeivel kell szabályozni. Ennek néhány híve utópiákat látott, amelyeket tökéletes emberi lények népesítettek be. </a:t>
            </a:r>
          </a:p>
        </p:txBody>
      </p:sp>
    </p:spTree>
    <p:extLst>
      <p:ext uri="{BB962C8B-B14F-4D97-AF65-F5344CB8AC3E}">
        <p14:creationId xmlns:p14="http://schemas.microsoft.com/office/powerpoint/2010/main" val="5351049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076994" y="1489165"/>
            <a:ext cx="8133806" cy="4636997"/>
          </a:xfrm>
        </p:spPr>
        <p:txBody>
          <a:bodyPr/>
          <a:lstStyle/>
          <a:p>
            <a:r>
              <a:rPr lang="hu-HU" altLang="hu-HU" dirty="0"/>
              <a:t>Azt állították, hogy csak az társadalom felsőbbrendű osztályainak kellene gyermeket nemzeniük, és népszerűsítették, hogy a legrátermettebbek és a legkiválóbbak szaporodjanak. (Lásd: Spárta!)</a:t>
            </a:r>
          </a:p>
          <a:p>
            <a:r>
              <a:rPr lang="hu-HU" altLang="hu-HU" dirty="0" smtClean="0"/>
              <a:t>A közvélemény elfogadta azt az áltudományos tévtant, amely – úgymond – erkölcsi alapokon állva  becsmérelte az értelmi fogyatékos és a társadalmi perifériára szorult szegény embereket.</a:t>
            </a:r>
            <a:endParaRPr lang="hu-HU" altLang="hu-HU" dirty="0"/>
          </a:p>
        </p:txBody>
      </p:sp>
    </p:spTree>
    <p:extLst>
      <p:ext uri="{BB962C8B-B14F-4D97-AF65-F5344CB8AC3E}">
        <p14:creationId xmlns:p14="http://schemas.microsoft.com/office/powerpoint/2010/main" val="3406366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1981200" y="1052513"/>
            <a:ext cx="8229600" cy="5073650"/>
          </a:xfrm>
        </p:spPr>
        <p:txBody>
          <a:bodyPr/>
          <a:lstStyle/>
          <a:p>
            <a:r>
              <a:rPr lang="hu-HU" altLang="hu-HU"/>
              <a:t>A közfelfogás szerint az evolúció folyamatában csak a legrátermettebbek maradtak életben, és a szegények, a bevándorlók, a fogyatékosok lelki, kulturális, gazdasági bajai a természettől elrendeltek, ezáltal nem megelőzhetők és nem is visszafordíthatók. </a:t>
            </a:r>
          </a:p>
          <a:p>
            <a:r>
              <a:rPr lang="hu-HU" altLang="hu-HU">
                <a:solidFill>
                  <a:srgbClr val="FFFF00"/>
                </a:solidFill>
              </a:rPr>
              <a:t>Az oktatásról, nevelésről vallott filantróp nézeteket érzelgős szenvelgésnek minősítették, és úgy vélték, hogy a fogyatékosok korrekciójában csak korlátozott javulás érhető el. </a:t>
            </a:r>
          </a:p>
        </p:txBody>
      </p:sp>
    </p:spTree>
    <p:extLst>
      <p:ext uri="{BB962C8B-B14F-4D97-AF65-F5344CB8AC3E}">
        <p14:creationId xmlns:p14="http://schemas.microsoft.com/office/powerpoint/2010/main" val="170747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981200" y="1052513"/>
            <a:ext cx="8229600" cy="5073650"/>
          </a:xfrm>
        </p:spPr>
        <p:txBody>
          <a:bodyPr/>
          <a:lstStyle/>
          <a:p>
            <a:r>
              <a:rPr lang="hu-HU" altLang="hu-HU"/>
              <a:t>Annak érdekében, hogy megakadályozzák a társadalomra veszélyes osztályok térhódítását korlátozó bevándorlási törvényeket hoztak. </a:t>
            </a:r>
          </a:p>
          <a:p>
            <a:r>
              <a:rPr lang="hu-HU" altLang="hu-HU">
                <a:solidFill>
                  <a:srgbClr val="FFFF00"/>
                </a:solidFill>
              </a:rPr>
              <a:t>Ennek célja az volt, hogy az alacsonyabb rendű külföldiek „támadó hordáit” visszaszorítsák, ezenkívül sterilizációs törvényt fogadtak el, hogy megakadályozzák a szociálisan és mentálisan alkalmatlanok további szaporodását. </a:t>
            </a:r>
          </a:p>
        </p:txBody>
      </p:sp>
    </p:spTree>
    <p:extLst>
      <p:ext uri="{BB962C8B-B14F-4D97-AF65-F5344CB8AC3E}">
        <p14:creationId xmlns:p14="http://schemas.microsoft.com/office/powerpoint/2010/main" val="27482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981200" y="620713"/>
            <a:ext cx="8229600" cy="5505450"/>
          </a:xfrm>
        </p:spPr>
        <p:txBody>
          <a:bodyPr/>
          <a:lstStyle/>
          <a:p>
            <a:r>
              <a:rPr lang="hu-HU" altLang="hu-HU"/>
              <a:t>Sokan vélekedtek úgy, hogy a fajok státuszának fenntartása érdekében a társadalom állítsa meg a kontrollálatlan szaporodást az alkalmatlanok körében.</a:t>
            </a:r>
          </a:p>
          <a:p>
            <a:r>
              <a:rPr lang="hu-HU" altLang="hu-HU"/>
              <a:t>A szakmabeliek és a politikusok egyetértettek abban, hogy a világ örökletes fogyatékosságoktól való megmentésének egyetlen módja az, hogy izoláljanak minden fogyatékost, és akadályozzák meg szaporodásukat. </a:t>
            </a:r>
          </a:p>
          <a:p>
            <a:r>
              <a:rPr lang="hu-HU" altLang="hu-HU"/>
              <a:t>A társadalom „ teljes igazolást nyert abban, hogy szoros ellenőrzést tartson fenn, szegregáljon, sterilizáljon amikor szükséges, hogy megakadályozza az alkalmatlanok reprodukcióját”. </a:t>
            </a:r>
          </a:p>
        </p:txBody>
      </p:sp>
    </p:spTree>
    <p:extLst>
      <p:ext uri="{BB962C8B-B14F-4D97-AF65-F5344CB8AC3E}">
        <p14:creationId xmlns:p14="http://schemas.microsoft.com/office/powerpoint/2010/main" val="771987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1981200" y="620713"/>
            <a:ext cx="8229600" cy="5903912"/>
          </a:xfrm>
        </p:spPr>
        <p:txBody>
          <a:bodyPr/>
          <a:lstStyle/>
          <a:p>
            <a:pPr>
              <a:lnSpc>
                <a:spcPct val="90000"/>
              </a:lnSpc>
            </a:pPr>
            <a:r>
              <a:rPr lang="hu-HU" altLang="hu-HU" dirty="0"/>
              <a:t>Az észak-amerikai civilizált társadalom, melyet a virulens, genetikailag fogyatékos bevándorlók betörése fenyegetett, ellenséges volt és </a:t>
            </a:r>
            <a:r>
              <a:rPr lang="hu-HU" altLang="hu-HU" dirty="0" err="1"/>
              <a:t>represszív</a:t>
            </a:r>
            <a:r>
              <a:rPr lang="hu-HU" altLang="hu-HU" dirty="0"/>
              <a:t>. </a:t>
            </a:r>
          </a:p>
          <a:p>
            <a:pPr>
              <a:lnSpc>
                <a:spcPct val="90000"/>
              </a:lnSpc>
            </a:pPr>
            <a:r>
              <a:rPr lang="hu-HU" altLang="hu-HU" dirty="0"/>
              <a:t>A </a:t>
            </a:r>
            <a:r>
              <a:rPr lang="hu-HU" altLang="hu-HU" dirty="0" smtClean="0"/>
              <a:t>bevándorlókkal kitöltetett IQ-tesztek </a:t>
            </a:r>
            <a:r>
              <a:rPr lang="hu-HU" altLang="hu-HU" dirty="0"/>
              <a:t>eredményeit és a hadseregben végzett felmérések adatait </a:t>
            </a:r>
            <a:r>
              <a:rPr lang="hu-HU" altLang="hu-HU" dirty="0" smtClean="0"/>
              <a:t>arra használták</a:t>
            </a:r>
            <a:r>
              <a:rPr lang="hu-HU" altLang="hu-HU" dirty="0"/>
              <a:t>, hogy korlátozzák a bevándorlást. </a:t>
            </a:r>
          </a:p>
          <a:p>
            <a:pPr>
              <a:lnSpc>
                <a:spcPct val="90000"/>
              </a:lnSpc>
            </a:pPr>
            <a:r>
              <a:rPr lang="hu-HU" altLang="hu-HU" dirty="0">
                <a:solidFill>
                  <a:srgbClr val="FFFF00"/>
                </a:solidFill>
              </a:rPr>
              <a:t>Az eugenikai mozgalom elképzelései, valamint az első világháború utáni korszak idegengyűlölő politikai reakciói hozzájárultak ahhoz, hogy az 1920-as évek közepén </a:t>
            </a:r>
            <a:r>
              <a:rPr lang="hu-HU" altLang="hu-HU" dirty="0" smtClean="0">
                <a:solidFill>
                  <a:srgbClr val="FFFF00"/>
                </a:solidFill>
              </a:rPr>
              <a:t>Amerikában „becsapódjon </a:t>
            </a:r>
            <a:r>
              <a:rPr lang="hu-HU" altLang="hu-HU" dirty="0">
                <a:solidFill>
                  <a:srgbClr val="FFFF00"/>
                </a:solidFill>
              </a:rPr>
              <a:t>az </a:t>
            </a:r>
            <a:r>
              <a:rPr lang="hu-HU" altLang="hu-HU" dirty="0" smtClean="0">
                <a:solidFill>
                  <a:srgbClr val="FFFF00"/>
                </a:solidFill>
              </a:rPr>
              <a:t>ajtó” a bevándorlók előtt</a:t>
            </a:r>
            <a:endParaRPr lang="hu-HU" altLang="hu-HU" dirty="0">
              <a:solidFill>
                <a:srgbClr val="FFFF00"/>
              </a:solidFill>
            </a:endParaRPr>
          </a:p>
        </p:txBody>
      </p:sp>
    </p:spTree>
    <p:extLst>
      <p:ext uri="{BB962C8B-B14F-4D97-AF65-F5344CB8AC3E}">
        <p14:creationId xmlns:p14="http://schemas.microsoft.com/office/powerpoint/2010/main" val="1717155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1981200" y="549276"/>
            <a:ext cx="8229600" cy="6119813"/>
          </a:xfrm>
        </p:spPr>
        <p:txBody>
          <a:bodyPr/>
          <a:lstStyle/>
          <a:p>
            <a:r>
              <a:rPr lang="hu-HU" altLang="hu-HU"/>
              <a:t>Kitermelődött egy maréknyi befolyásos vezető, akik továbbfejlesztették a szociáldarwinizmus és eugenika elveit, és szponzorálták a köztörvényhozást, és tudományos kutatásokat, amelyek abba az irányba haladtak, hogy kitöröljék a társdalomból a bűnözőket, fogyatékosokat és betegeket. </a:t>
            </a:r>
          </a:p>
          <a:p>
            <a:r>
              <a:rPr lang="hu-HU" altLang="hu-HU"/>
              <a:t>Céljuk az volt, hogy megakadályozzák a fajilag alacsonyabbrendű emberek áradatát, és megelőzzék a degeneráció és erkölcstelenség terjedését. </a:t>
            </a:r>
          </a:p>
          <a:p>
            <a:r>
              <a:rPr lang="hu-HU" altLang="hu-HU">
                <a:solidFill>
                  <a:srgbClr val="FFFF00"/>
                </a:solidFill>
              </a:rPr>
              <a:t>Bár nem voltak se fasiszták, se kommunisták, igényük a jól szervezett társadalomban való életre némelyüket arra vezette, hogy népszerűsítsék a külföldön kibontakozó totalitariánus társadalmak némely jellemzőjét.</a:t>
            </a:r>
            <a:r>
              <a:rPr lang="hu-HU" altLang="hu-HU"/>
              <a:t> </a:t>
            </a:r>
          </a:p>
        </p:txBody>
      </p:sp>
    </p:spTree>
    <p:extLst>
      <p:ext uri="{BB962C8B-B14F-4D97-AF65-F5344CB8AC3E}">
        <p14:creationId xmlns:p14="http://schemas.microsoft.com/office/powerpoint/2010/main" val="1394584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981201" y="620713"/>
            <a:ext cx="5051425" cy="5505450"/>
          </a:xfrm>
        </p:spPr>
        <p:txBody>
          <a:bodyPr/>
          <a:lstStyle/>
          <a:p>
            <a:r>
              <a:rPr lang="hu-HU" altLang="hu-HU"/>
              <a:t>A gyógypedagógia tanárait bizonyos mértékig magával ragadta ez a széles körben elterjedő filozófiai lendület. </a:t>
            </a:r>
            <a:r>
              <a:rPr lang="hu-HU" altLang="hu-HU">
                <a:solidFill>
                  <a:srgbClr val="FFFF00"/>
                </a:solidFill>
              </a:rPr>
              <a:t>Samuel Gridley Howe</a:t>
            </a:r>
            <a:r>
              <a:rPr lang="hu-HU" altLang="hu-HU"/>
              <a:t> csalódása vak tanítványaiban oda vezette, hogy hajlott arra, hogy sikertelenségét megváltoztathatatlan, örökletes okoknak tulajdonítsa. </a:t>
            </a:r>
          </a:p>
        </p:txBody>
      </p:sp>
      <p:pic>
        <p:nvPicPr>
          <p:cNvPr id="22532" name="Picture 4" descr="4j-samhow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836614"/>
            <a:ext cx="2698750" cy="3241675"/>
          </a:xfrm>
          <a:prstGeom prst="rect">
            <a:avLst/>
          </a:prstGeom>
          <a:noFill/>
          <a:extLst>
            <a:ext uri="{909E8E84-426E-40DD-AFC4-6F175D3DCCD1}">
              <a14:hiddenFill xmlns:a14="http://schemas.microsoft.com/office/drawing/2010/main">
                <a:solidFill>
                  <a:srgbClr val="FFFFFF"/>
                </a:solidFill>
              </a14:hiddenFill>
            </a:ext>
          </a:extLst>
        </p:spPr>
      </p:pic>
      <p:sp>
        <p:nvSpPr>
          <p:cNvPr id="22533" name="Text Box 5"/>
          <p:cNvSpPr txBox="1">
            <a:spLocks noChangeArrowheads="1"/>
          </p:cNvSpPr>
          <p:nvPr/>
        </p:nvSpPr>
        <p:spPr bwMode="auto">
          <a:xfrm>
            <a:off x="6743700" y="4581526"/>
            <a:ext cx="39243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Samuel Gridely Howe</a:t>
            </a:r>
          </a:p>
          <a:p>
            <a:pPr algn="ctr">
              <a:spcBef>
                <a:spcPct val="50000"/>
              </a:spcBef>
            </a:pPr>
            <a:r>
              <a:rPr lang="hu-HU" altLang="hu-HU" sz="2000" b="1"/>
              <a:t>(1801-1876)</a:t>
            </a:r>
          </a:p>
        </p:txBody>
      </p:sp>
    </p:spTree>
    <p:extLst>
      <p:ext uri="{BB962C8B-B14F-4D97-AF65-F5344CB8AC3E}">
        <p14:creationId xmlns:p14="http://schemas.microsoft.com/office/powerpoint/2010/main" val="3470090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1981200" y="692151"/>
            <a:ext cx="8229600" cy="5434013"/>
          </a:xfrm>
        </p:spPr>
        <p:txBody>
          <a:bodyPr/>
          <a:lstStyle/>
          <a:p>
            <a:r>
              <a:rPr lang="hu-HU" altLang="hu-HU"/>
              <a:t>1866-ban a Jótékonyságok Állami Bizottságának második jelentésében nyíltan hirdette, hogy „az örökölt szervi fogyatékosság – elsatnyult test és meggyengült faj”. </a:t>
            </a:r>
          </a:p>
          <a:p>
            <a:r>
              <a:rPr lang="hu-HU" altLang="hu-HU"/>
              <a:t>Ezek az előidézői a kudarcoknak, és leginkább a szegényebb, a bevándorló, a deviáns néprétegekben manifesztálódnak, akik utódaikra társadalmilag elfogadhatatlan tulajdonságokat örökítenek át. </a:t>
            </a:r>
          </a:p>
          <a:p>
            <a:r>
              <a:rPr lang="hu-HU" altLang="hu-HU">
                <a:solidFill>
                  <a:srgbClr val="FFFF00"/>
                </a:solidFill>
              </a:rPr>
              <a:t>Howe mortalitási statisztikákat használt, hogy szemléltesse az „életerőt”, a „fajtabeli különbségeket” és a „módosító hatásokat”. </a:t>
            </a:r>
          </a:p>
        </p:txBody>
      </p:sp>
    </p:spTree>
    <p:extLst>
      <p:ext uri="{BB962C8B-B14F-4D97-AF65-F5344CB8AC3E}">
        <p14:creationId xmlns:p14="http://schemas.microsoft.com/office/powerpoint/2010/main" val="21537388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1981200" y="908051"/>
            <a:ext cx="3970338" cy="5218113"/>
          </a:xfrm>
        </p:spPr>
        <p:txBody>
          <a:bodyPr/>
          <a:lstStyle/>
          <a:p>
            <a:r>
              <a:rPr lang="hu-HU" altLang="hu-HU" dirty="0"/>
              <a:t>Alexander Graham Bell vezető szószólója lett az </a:t>
            </a:r>
            <a:r>
              <a:rPr lang="hu-HU" altLang="hu-HU" dirty="0" smtClean="0"/>
              <a:t>öröklődéselméletnek. </a:t>
            </a:r>
          </a:p>
          <a:p>
            <a:r>
              <a:rPr lang="hu-HU" altLang="hu-HU" dirty="0" smtClean="0"/>
              <a:t>Tartott attól, hogy kialakul „az </a:t>
            </a:r>
            <a:r>
              <a:rPr lang="hu-HU" altLang="hu-HU" dirty="0"/>
              <a:t>emberi faj siket </a:t>
            </a:r>
            <a:r>
              <a:rPr lang="hu-HU" altLang="hu-HU" dirty="0" smtClean="0"/>
              <a:t>változata”. </a:t>
            </a:r>
            <a:endParaRPr lang="hu-HU" altLang="hu-HU" dirty="0"/>
          </a:p>
          <a:p>
            <a:endParaRPr lang="hu-HU" altLang="hu-HU" dirty="0"/>
          </a:p>
        </p:txBody>
      </p:sp>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6" y="765175"/>
            <a:ext cx="343376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7" name="Text Box 5"/>
          <p:cNvSpPr txBox="1">
            <a:spLocks noChangeArrowheads="1"/>
          </p:cNvSpPr>
          <p:nvPr/>
        </p:nvSpPr>
        <p:spPr bwMode="auto">
          <a:xfrm>
            <a:off x="6167438" y="5445126"/>
            <a:ext cx="439261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Alexander Graham Bell </a:t>
            </a:r>
          </a:p>
          <a:p>
            <a:pPr algn="ctr">
              <a:spcBef>
                <a:spcPct val="50000"/>
              </a:spcBef>
            </a:pPr>
            <a:r>
              <a:rPr lang="hu-HU" altLang="hu-HU" sz="2000" b="1"/>
              <a:t>(1847-1922)</a:t>
            </a:r>
          </a:p>
        </p:txBody>
      </p:sp>
    </p:spTree>
    <p:extLst>
      <p:ext uri="{BB962C8B-B14F-4D97-AF65-F5344CB8AC3E}">
        <p14:creationId xmlns:p14="http://schemas.microsoft.com/office/powerpoint/2010/main" val="2791684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1981200" y="765175"/>
            <a:ext cx="8229600" cy="5360988"/>
          </a:xfrm>
        </p:spPr>
        <p:txBody>
          <a:bodyPr>
            <a:normAutofit lnSpcReduction="10000"/>
          </a:bodyPr>
          <a:lstStyle/>
          <a:p>
            <a:r>
              <a:rPr lang="hu-HU" altLang="hu-HU" dirty="0">
                <a:solidFill>
                  <a:srgbClr val="FFFF00"/>
                </a:solidFill>
              </a:rPr>
              <a:t>Alexander Graham Bell</a:t>
            </a:r>
            <a:r>
              <a:rPr lang="hu-HU" altLang="hu-HU" dirty="0"/>
              <a:t> meg volt róla győződve, hogy az örökletesség a legerősebb </a:t>
            </a:r>
            <a:r>
              <a:rPr lang="hu-HU" altLang="hu-HU" dirty="0" err="1"/>
              <a:t>életerők</a:t>
            </a:r>
            <a:r>
              <a:rPr lang="hu-HU" altLang="hu-HU" dirty="0"/>
              <a:t> egyike. </a:t>
            </a:r>
          </a:p>
          <a:p>
            <a:r>
              <a:rPr lang="hu-HU" altLang="hu-HU" dirty="0"/>
              <a:t>Ehhez tárult Bell növekvő ellenérzése a környezeti hatásokkal szemben, amelyben az intézményesítésnek vetették alá a fogyatékos gyerekeket. </a:t>
            </a:r>
          </a:p>
          <a:p>
            <a:r>
              <a:rPr lang="hu-HU" altLang="hu-HU" b="1" dirty="0">
                <a:solidFill>
                  <a:srgbClr val="FFFF00"/>
                </a:solidFill>
              </a:rPr>
              <a:t>A siket tanulók számára Bell szent meggyőződéssel hitte az orális </a:t>
            </a:r>
            <a:r>
              <a:rPr lang="hu-HU" altLang="hu-HU" b="1" dirty="0" smtClean="0">
                <a:solidFill>
                  <a:srgbClr val="FFFF00"/>
                </a:solidFill>
              </a:rPr>
              <a:t>módszer (a hangzó beszéd megértésére és reprodukálására irányuló törekvés) </a:t>
            </a:r>
            <a:r>
              <a:rPr lang="hu-HU" altLang="hu-HU" b="1" dirty="0" err="1" smtClean="0">
                <a:solidFill>
                  <a:srgbClr val="FFFF00"/>
                </a:solidFill>
              </a:rPr>
              <a:t>megfellebezhetetlen</a:t>
            </a:r>
            <a:r>
              <a:rPr lang="hu-HU" altLang="hu-HU" b="1" dirty="0" smtClean="0">
                <a:solidFill>
                  <a:srgbClr val="FFFF00"/>
                </a:solidFill>
              </a:rPr>
              <a:t> tökéletességét </a:t>
            </a:r>
            <a:r>
              <a:rPr lang="hu-HU" altLang="hu-HU" b="1" dirty="0">
                <a:solidFill>
                  <a:srgbClr val="FFFF00"/>
                </a:solidFill>
              </a:rPr>
              <a:t>és ellenszenvvel viseltetett jelnyelv mindenféle megnyilvánulása </a:t>
            </a:r>
            <a:r>
              <a:rPr lang="hu-HU" altLang="hu-HU" b="1" dirty="0" smtClean="0">
                <a:solidFill>
                  <a:srgbClr val="FFFF00"/>
                </a:solidFill>
              </a:rPr>
              <a:t>iránt. </a:t>
            </a:r>
          </a:p>
          <a:p>
            <a:r>
              <a:rPr lang="hu-HU" altLang="hu-HU" b="1" dirty="0" smtClean="0">
                <a:solidFill>
                  <a:srgbClr val="FFFF00"/>
                </a:solidFill>
              </a:rPr>
              <a:t>A </a:t>
            </a:r>
            <a:r>
              <a:rPr lang="hu-HU" altLang="hu-HU" b="1" dirty="0">
                <a:solidFill>
                  <a:srgbClr val="FFFF00"/>
                </a:solidFill>
              </a:rPr>
              <a:t>manuális </a:t>
            </a:r>
            <a:r>
              <a:rPr lang="hu-HU" altLang="hu-HU" b="1" dirty="0" smtClean="0">
                <a:solidFill>
                  <a:srgbClr val="FFFF00"/>
                </a:solidFill>
              </a:rPr>
              <a:t>(jelelő, jelnyelvi) módszer képviselőit </a:t>
            </a:r>
            <a:r>
              <a:rPr lang="hu-HU" altLang="hu-HU" b="1" dirty="0">
                <a:solidFill>
                  <a:srgbClr val="FFFF00"/>
                </a:solidFill>
              </a:rPr>
              <a:t>a siketek tehetségének </a:t>
            </a:r>
            <a:r>
              <a:rPr lang="hu-HU" altLang="hu-HU" b="1" dirty="0" smtClean="0">
                <a:solidFill>
                  <a:srgbClr val="FFFF00"/>
                </a:solidFill>
              </a:rPr>
              <a:t>tudatos elfojtásával </a:t>
            </a:r>
            <a:r>
              <a:rPr lang="hu-HU" altLang="hu-HU" b="1" dirty="0">
                <a:solidFill>
                  <a:srgbClr val="FFFF00"/>
                </a:solidFill>
              </a:rPr>
              <a:t>vádolta. </a:t>
            </a:r>
          </a:p>
        </p:txBody>
      </p:sp>
    </p:spTree>
    <p:extLst>
      <p:ext uri="{BB962C8B-B14F-4D97-AF65-F5344CB8AC3E}">
        <p14:creationId xmlns:p14="http://schemas.microsoft.com/office/powerpoint/2010/main" val="3693320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1981200" y="836613"/>
            <a:ext cx="8229600" cy="5289550"/>
          </a:xfrm>
        </p:spPr>
        <p:txBody>
          <a:bodyPr/>
          <a:lstStyle/>
          <a:p>
            <a:r>
              <a:rPr lang="hu-HU" altLang="hu-HU" dirty="0" smtClean="0"/>
              <a:t>Szenvedélyesen  </a:t>
            </a:r>
            <a:r>
              <a:rPr lang="hu-HU" altLang="hu-HU" dirty="0" smtClean="0"/>
              <a:t>érvelt azzal, </a:t>
            </a:r>
            <a:r>
              <a:rPr lang="hu-HU" altLang="hu-HU" dirty="0"/>
              <a:t>hogy mivel az intézményesítés elszigetelte a siket tanulókat, ez vezetett a speciális jelnyelv használatához a siket közösségek létrejöttéhez, </a:t>
            </a:r>
            <a:r>
              <a:rPr lang="hu-HU" altLang="hu-HU" dirty="0" smtClean="0"/>
              <a:t>a siket-siket </a:t>
            </a:r>
            <a:r>
              <a:rPr lang="hu-HU" altLang="hu-HU" dirty="0"/>
              <a:t>házasságokhoz, és végül még több siket gyermek világra hozásához. </a:t>
            </a:r>
          </a:p>
          <a:p>
            <a:r>
              <a:rPr lang="hu-HU" altLang="hu-HU" dirty="0"/>
              <a:t>A félelem, hogy az országnak siket közösségek kialakulásával kell szembenéznie – ezt a gondolatot először </a:t>
            </a:r>
            <a:r>
              <a:rPr lang="hu-HU" altLang="hu-HU" dirty="0" err="1">
                <a:solidFill>
                  <a:srgbClr val="FFFF00"/>
                </a:solidFill>
                <a:effectLst/>
              </a:rPr>
              <a:t>Gardiner</a:t>
            </a:r>
            <a:r>
              <a:rPr lang="hu-HU" altLang="hu-HU" dirty="0">
                <a:solidFill>
                  <a:srgbClr val="FFFF00"/>
                </a:solidFill>
                <a:effectLst/>
              </a:rPr>
              <a:t> Greene Hubbard</a:t>
            </a:r>
            <a:r>
              <a:rPr lang="hu-HU" altLang="hu-HU" dirty="0"/>
              <a:t> fogalmazta meg. </a:t>
            </a:r>
          </a:p>
        </p:txBody>
      </p:sp>
    </p:spTree>
    <p:extLst>
      <p:ext uri="{BB962C8B-B14F-4D97-AF65-F5344CB8AC3E}">
        <p14:creationId xmlns:p14="http://schemas.microsoft.com/office/powerpoint/2010/main" val="781564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692151"/>
            <a:ext cx="366077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4" name="Text Box 6"/>
          <p:cNvSpPr txBox="1">
            <a:spLocks noChangeArrowheads="1"/>
          </p:cNvSpPr>
          <p:nvPr/>
        </p:nvSpPr>
        <p:spPr bwMode="auto">
          <a:xfrm>
            <a:off x="1774825" y="5157789"/>
            <a:ext cx="40322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Gardiner Green Hubbard </a:t>
            </a:r>
          </a:p>
          <a:p>
            <a:pPr algn="ctr">
              <a:spcBef>
                <a:spcPct val="50000"/>
              </a:spcBef>
            </a:pPr>
            <a:r>
              <a:rPr lang="hu-HU" altLang="hu-HU" sz="2000" b="1"/>
              <a:t>(1822-1897)</a:t>
            </a:r>
          </a:p>
        </p:txBody>
      </p:sp>
    </p:spTree>
    <p:extLst>
      <p:ext uri="{BB962C8B-B14F-4D97-AF65-F5344CB8AC3E}">
        <p14:creationId xmlns:p14="http://schemas.microsoft.com/office/powerpoint/2010/main" val="6749376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1981200" y="1606731"/>
            <a:ext cx="8229600" cy="4846458"/>
          </a:xfrm>
        </p:spPr>
        <p:txBody>
          <a:bodyPr/>
          <a:lstStyle/>
          <a:p>
            <a:r>
              <a:rPr lang="hu-HU" altLang="hu-HU" dirty="0" smtClean="0"/>
              <a:t>A </a:t>
            </a:r>
            <a:r>
              <a:rPr lang="hu-HU" altLang="hu-HU" dirty="0">
                <a:solidFill>
                  <a:srgbClr val="FFFF00"/>
                </a:solidFill>
              </a:rPr>
              <a:t>pozitív eugenika</a:t>
            </a:r>
            <a:r>
              <a:rPr lang="hu-HU" altLang="hu-HU" dirty="0"/>
              <a:t> felé hajlott, hitte, hogy „az emberi faj tökéletesedése csak a kiválóak házasságával érhető el, és a nemkívánatosak párosodásának megállítása önmagában nem fogja jobbítani a fajt, ha ez nem társul a kiválóak utódnemzésével”. </a:t>
            </a:r>
          </a:p>
        </p:txBody>
      </p:sp>
    </p:spTree>
    <p:extLst>
      <p:ext uri="{BB962C8B-B14F-4D97-AF65-F5344CB8AC3E}">
        <p14:creationId xmlns:p14="http://schemas.microsoft.com/office/powerpoint/2010/main" val="3289458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1992314" y="620714"/>
            <a:ext cx="3167515" cy="5505766"/>
          </a:xfrm>
        </p:spPr>
        <p:txBody>
          <a:bodyPr>
            <a:normAutofit lnSpcReduction="10000"/>
          </a:bodyPr>
          <a:lstStyle/>
          <a:p>
            <a:pPr>
              <a:lnSpc>
                <a:spcPct val="80000"/>
              </a:lnSpc>
            </a:pPr>
            <a:r>
              <a:rPr lang="hu-HU" altLang="hu-HU" dirty="0" smtClean="0"/>
              <a:t>Leginkább </a:t>
            </a:r>
            <a:r>
              <a:rPr lang="hu-HU" altLang="hu-HU" dirty="0"/>
              <a:t>a mentális retardáció miatt aggódtak </a:t>
            </a:r>
            <a:r>
              <a:rPr lang="hu-HU" altLang="hu-HU" dirty="0" smtClean="0"/>
              <a:t>az amerikai </a:t>
            </a:r>
            <a:r>
              <a:rPr lang="hu-HU" altLang="hu-HU" dirty="0"/>
              <a:t>tudósok és </a:t>
            </a:r>
            <a:r>
              <a:rPr lang="hu-HU" altLang="hu-HU" dirty="0" smtClean="0"/>
              <a:t>a témával foglalkozó szakítók. </a:t>
            </a:r>
            <a:endParaRPr lang="hu-HU" altLang="hu-HU" dirty="0"/>
          </a:p>
          <a:p>
            <a:pPr>
              <a:lnSpc>
                <a:spcPct val="80000"/>
              </a:lnSpc>
            </a:pPr>
            <a:r>
              <a:rPr lang="hu-HU" altLang="hu-HU" dirty="0"/>
              <a:t>Elfogadták a „gyengeelméjűek fenyegetése” mítoszt, és az örökletes determinizmust tudományos dogmaként kezelték.</a:t>
            </a:r>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301" y="692150"/>
            <a:ext cx="4360863" cy="534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99780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981200" y="404814"/>
            <a:ext cx="5194300" cy="5832475"/>
          </a:xfrm>
        </p:spPr>
        <p:txBody>
          <a:bodyPr>
            <a:normAutofit lnSpcReduction="10000"/>
          </a:bodyPr>
          <a:lstStyle/>
          <a:p>
            <a:r>
              <a:rPr lang="hu-HU" altLang="hu-HU" dirty="0" err="1"/>
              <a:t>Howe</a:t>
            </a:r>
            <a:r>
              <a:rPr lang="hu-HU" altLang="hu-HU" dirty="0"/>
              <a:t> és főleg Bell országos jelentősége és hozzájárulása az általános és gyógypedagógiához ezáltal lett átütő erejű. </a:t>
            </a:r>
          </a:p>
          <a:p>
            <a:r>
              <a:rPr lang="hu-HU" altLang="hu-HU" dirty="0"/>
              <a:t>Mindazonáltal az eugenika tanainak átvitele a közéletre még többet köszönhet </a:t>
            </a:r>
            <a:r>
              <a:rPr lang="hu-HU" altLang="hu-HU" dirty="0">
                <a:solidFill>
                  <a:srgbClr val="FFFF00"/>
                </a:solidFill>
              </a:rPr>
              <a:t>Henry </a:t>
            </a:r>
            <a:r>
              <a:rPr lang="hu-HU" altLang="hu-HU" dirty="0" err="1">
                <a:solidFill>
                  <a:srgbClr val="FFFF00"/>
                </a:solidFill>
              </a:rPr>
              <a:t>Goddardnak</a:t>
            </a:r>
            <a:r>
              <a:rPr lang="hu-HU" altLang="hu-HU" dirty="0"/>
              <a:t>, aki a </a:t>
            </a:r>
            <a:r>
              <a:rPr lang="hu-HU" altLang="hu-HU" dirty="0" err="1" smtClean="0"/>
              <a:t>Vineland</a:t>
            </a:r>
            <a:r>
              <a:rPr lang="hu-HU" altLang="hu-HU" dirty="0" smtClean="0"/>
              <a:t> </a:t>
            </a:r>
            <a:r>
              <a:rPr lang="hu-HU" altLang="hu-HU" dirty="0" err="1" smtClean="0"/>
              <a:t>Training</a:t>
            </a:r>
            <a:r>
              <a:rPr lang="hu-HU" altLang="hu-HU" dirty="0" smtClean="0"/>
              <a:t> </a:t>
            </a:r>
            <a:r>
              <a:rPr lang="hu-HU" altLang="hu-HU" dirty="0" err="1" smtClean="0"/>
              <a:t>School</a:t>
            </a:r>
            <a:r>
              <a:rPr lang="hu-HU" altLang="hu-HU" dirty="0" smtClean="0"/>
              <a:t> </a:t>
            </a:r>
            <a:r>
              <a:rPr lang="hu-HU" altLang="hu-HU" dirty="0" err="1" smtClean="0"/>
              <a:t>for</a:t>
            </a:r>
            <a:r>
              <a:rPr lang="hu-HU" altLang="hu-HU" dirty="0" smtClean="0"/>
              <a:t> </a:t>
            </a:r>
            <a:r>
              <a:rPr lang="hu-HU" altLang="hu-HU" dirty="0" err="1" smtClean="0"/>
              <a:t>Feeble</a:t>
            </a:r>
            <a:r>
              <a:rPr lang="hu-HU" altLang="hu-HU" dirty="0" smtClean="0"/>
              <a:t>-Minded </a:t>
            </a:r>
            <a:r>
              <a:rPr lang="hu-HU" altLang="hu-HU" dirty="0" err="1" smtClean="0"/>
              <a:t>Girls</a:t>
            </a:r>
            <a:r>
              <a:rPr lang="hu-HU" altLang="hu-HU" dirty="0" smtClean="0"/>
              <a:t> and Boys (Gyengeelméjű </a:t>
            </a:r>
            <a:r>
              <a:rPr lang="hu-HU" altLang="hu-HU" dirty="0"/>
              <a:t>Fiúk és Lányok </a:t>
            </a:r>
            <a:r>
              <a:rPr lang="hu-HU" altLang="hu-HU" dirty="0" smtClean="0"/>
              <a:t>Iskolájának</a:t>
            </a:r>
            <a:r>
              <a:rPr lang="hu-HU" altLang="hu-HU" dirty="0" smtClean="0"/>
              <a:t> </a:t>
            </a:r>
            <a:r>
              <a:rPr lang="hu-HU" altLang="hu-HU" dirty="0"/>
              <a:t>Kutató </a:t>
            </a:r>
            <a:r>
              <a:rPr lang="hu-HU" altLang="hu-HU" dirty="0" smtClean="0"/>
              <a:t>Intézete) igazgatója </a:t>
            </a:r>
            <a:r>
              <a:rPr lang="hu-HU" altLang="hu-HU" dirty="0"/>
              <a:t>volt, amely 1906 szeptemberében nyílt </a:t>
            </a:r>
            <a:r>
              <a:rPr lang="hu-HU" altLang="hu-HU" dirty="0" smtClean="0"/>
              <a:t>meg</a:t>
            </a:r>
            <a:r>
              <a:rPr lang="hu-HU" altLang="hu-HU" dirty="0"/>
              <a:t> </a:t>
            </a:r>
            <a:r>
              <a:rPr lang="hu-HU" altLang="hu-HU" dirty="0" smtClean="0"/>
              <a:t>New </a:t>
            </a:r>
            <a:r>
              <a:rPr lang="hu-HU" altLang="hu-HU" dirty="0" err="1" smtClean="0"/>
              <a:t>Yersey-ben</a:t>
            </a:r>
            <a:r>
              <a:rPr lang="hu-HU" altLang="hu-HU" dirty="0" smtClean="0"/>
              <a:t>. </a:t>
            </a:r>
            <a:endParaRPr lang="hu-HU" altLang="hu-HU" dirty="0"/>
          </a:p>
        </p:txBody>
      </p:sp>
      <p:pic>
        <p:nvPicPr>
          <p:cNvPr id="348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620714"/>
            <a:ext cx="2381250"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2" name="Text Box 6"/>
          <p:cNvSpPr txBox="1">
            <a:spLocks noChangeArrowheads="1"/>
          </p:cNvSpPr>
          <p:nvPr/>
        </p:nvSpPr>
        <p:spPr bwMode="auto">
          <a:xfrm>
            <a:off x="6816726" y="4076701"/>
            <a:ext cx="38512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dirty="0"/>
              <a:t>Henry </a:t>
            </a:r>
            <a:r>
              <a:rPr lang="hu-HU" altLang="hu-HU" sz="2000" b="1" dirty="0" smtClean="0"/>
              <a:t>H. </a:t>
            </a:r>
            <a:r>
              <a:rPr lang="hu-HU" altLang="hu-HU" sz="2000" b="1" dirty="0" err="1" smtClean="0"/>
              <a:t>Goddard</a:t>
            </a:r>
            <a:r>
              <a:rPr lang="hu-HU" altLang="hu-HU" sz="2000" b="1" dirty="0" smtClean="0"/>
              <a:t> </a:t>
            </a:r>
            <a:endParaRPr lang="hu-HU" altLang="hu-HU" sz="2000" b="1" dirty="0"/>
          </a:p>
          <a:p>
            <a:pPr algn="ctr">
              <a:spcBef>
                <a:spcPct val="50000"/>
              </a:spcBef>
            </a:pPr>
            <a:r>
              <a:rPr lang="hu-HU" altLang="hu-HU" sz="2000" b="1" dirty="0"/>
              <a:t>(1866-1957)</a:t>
            </a:r>
          </a:p>
        </p:txBody>
      </p:sp>
    </p:spTree>
    <p:extLst>
      <p:ext uri="{BB962C8B-B14F-4D97-AF65-F5344CB8AC3E}">
        <p14:creationId xmlns:p14="http://schemas.microsoft.com/office/powerpoint/2010/main" val="763453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1981200" y="765175"/>
            <a:ext cx="8229600" cy="5360988"/>
          </a:xfrm>
        </p:spPr>
        <p:txBody>
          <a:bodyPr/>
          <a:lstStyle/>
          <a:p>
            <a:r>
              <a:rPr lang="hu-HU" altLang="hu-HU" dirty="0"/>
              <a:t>Mint ennek a pszichológiai kutatásnak a vezetője, </a:t>
            </a:r>
            <a:r>
              <a:rPr lang="hu-HU" altLang="hu-HU" dirty="0" err="1"/>
              <a:t>Goddard</a:t>
            </a:r>
            <a:r>
              <a:rPr lang="hu-HU" altLang="hu-HU" dirty="0"/>
              <a:t> döntő mértékben befolyásolta az amerikai eugenikát és a mentális teszt mozgalmakat. </a:t>
            </a:r>
          </a:p>
          <a:p>
            <a:r>
              <a:rPr lang="hu-HU" altLang="hu-HU" dirty="0" err="1"/>
              <a:t>Vinelandban</a:t>
            </a:r>
            <a:r>
              <a:rPr lang="hu-HU" altLang="hu-HU" dirty="0"/>
              <a:t> </a:t>
            </a:r>
            <a:r>
              <a:rPr lang="hu-HU" altLang="hu-HU" dirty="0" err="1"/>
              <a:t>Goddard</a:t>
            </a:r>
            <a:r>
              <a:rPr lang="hu-HU" altLang="hu-HU" dirty="0"/>
              <a:t> belevetette magát a munkába: </a:t>
            </a:r>
            <a:r>
              <a:rPr lang="hu-HU" altLang="hu-HU" dirty="0" smtClean="0">
                <a:solidFill>
                  <a:srgbClr val="FFFF00"/>
                </a:solidFill>
              </a:rPr>
              <a:t>az értelmi fogyatékos (mentálisan retardált) személyek tesztelése </a:t>
            </a:r>
            <a:r>
              <a:rPr lang="hu-HU" altLang="hu-HU" dirty="0">
                <a:solidFill>
                  <a:srgbClr val="FFFF00"/>
                </a:solidFill>
              </a:rPr>
              <a:t>és osztályozása mellett állapotuk okait is kutatta, valamint azokat a megoldásokat, amelyek ezen okoknak a felszámolását eredményezhette. </a:t>
            </a:r>
          </a:p>
          <a:p>
            <a:endParaRPr lang="hu-HU" altLang="hu-HU" dirty="0">
              <a:solidFill>
                <a:srgbClr val="FFFF00"/>
              </a:solidFill>
            </a:endParaRPr>
          </a:p>
        </p:txBody>
      </p:sp>
    </p:spTree>
    <p:extLst>
      <p:ext uri="{BB962C8B-B14F-4D97-AF65-F5344CB8AC3E}">
        <p14:creationId xmlns:p14="http://schemas.microsoft.com/office/powerpoint/2010/main" val="20917186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1" y="2205038"/>
            <a:ext cx="5286375"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1196976"/>
            <a:ext cx="537210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1319" name="Rectangle 7"/>
          <p:cNvSpPr>
            <a:spLocks noChangeArrowheads="1"/>
          </p:cNvSpPr>
          <p:nvPr/>
        </p:nvSpPr>
        <p:spPr bwMode="auto">
          <a:xfrm>
            <a:off x="2566988" y="4941889"/>
            <a:ext cx="6773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sz="2000" b="1"/>
              <a:t>http://www.vineland.org/history/trainingschool/index.html</a:t>
            </a:r>
          </a:p>
        </p:txBody>
      </p:sp>
    </p:spTree>
    <p:extLst>
      <p:ext uri="{BB962C8B-B14F-4D97-AF65-F5344CB8AC3E}">
        <p14:creationId xmlns:p14="http://schemas.microsoft.com/office/powerpoint/2010/main" val="2273392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1981200" y="476251"/>
            <a:ext cx="8229600" cy="6048375"/>
          </a:xfrm>
        </p:spPr>
        <p:txBody>
          <a:bodyPr/>
          <a:lstStyle/>
          <a:p>
            <a:r>
              <a:rPr lang="hu-HU" altLang="hu-HU" dirty="0"/>
              <a:t>A pszichológiai laboratórium létrejötte előtt már tanulmányozták az epilepsziát és a </a:t>
            </a:r>
            <a:r>
              <a:rPr lang="hu-HU" altLang="hu-HU" dirty="0" err="1"/>
              <a:t>kretinizmust</a:t>
            </a:r>
            <a:r>
              <a:rPr lang="hu-HU" altLang="hu-HU" dirty="0"/>
              <a:t> </a:t>
            </a:r>
            <a:r>
              <a:rPr lang="hu-HU" altLang="hu-HU" dirty="0" err="1"/>
              <a:t>Vinelandban</a:t>
            </a:r>
            <a:r>
              <a:rPr lang="hu-HU" altLang="hu-HU" dirty="0"/>
              <a:t>. </a:t>
            </a:r>
          </a:p>
          <a:p>
            <a:r>
              <a:rPr lang="hu-HU" altLang="hu-HU" dirty="0"/>
              <a:t>1911-re </a:t>
            </a:r>
            <a:r>
              <a:rPr lang="hu-HU" altLang="hu-HU" dirty="0" err="1"/>
              <a:t>Goddard</a:t>
            </a:r>
            <a:r>
              <a:rPr lang="hu-HU" altLang="hu-HU" dirty="0"/>
              <a:t> részt vett egy sor kutatásban, többek közt </a:t>
            </a:r>
            <a:r>
              <a:rPr lang="hu-HU" altLang="hu-HU" dirty="0" smtClean="0"/>
              <a:t>a Down-szindróma </a:t>
            </a:r>
            <a:r>
              <a:rPr lang="hu-HU" altLang="hu-HU" dirty="0"/>
              <a:t>tanulmányozásában. </a:t>
            </a:r>
          </a:p>
          <a:p>
            <a:r>
              <a:rPr lang="hu-HU" altLang="hu-HU" dirty="0"/>
              <a:t>1912-ben </a:t>
            </a:r>
            <a:r>
              <a:rPr lang="hu-HU" altLang="hu-HU" dirty="0" err="1"/>
              <a:t>Goddard</a:t>
            </a:r>
            <a:r>
              <a:rPr lang="hu-HU" altLang="hu-HU" dirty="0"/>
              <a:t> </a:t>
            </a:r>
            <a:r>
              <a:rPr lang="hu-HU" altLang="hu-HU" dirty="0" smtClean="0"/>
              <a:t>három </a:t>
            </a:r>
            <a:r>
              <a:rPr lang="hu-HU" altLang="hu-HU" dirty="0"/>
              <a:t>munkacsoportot alapított a biokémia, </a:t>
            </a:r>
            <a:r>
              <a:rPr lang="hu-HU" altLang="hu-HU" dirty="0" err="1"/>
              <a:t>neuropathológia</a:t>
            </a:r>
            <a:r>
              <a:rPr lang="hu-HU" altLang="hu-HU" dirty="0"/>
              <a:t> és klinikai pszichológia tanulmányozására. </a:t>
            </a:r>
          </a:p>
          <a:p>
            <a:r>
              <a:rPr lang="hu-HU" altLang="hu-HU" dirty="0"/>
              <a:t>Ahogyan </a:t>
            </a:r>
            <a:r>
              <a:rPr lang="hu-HU" altLang="hu-HU" dirty="0" err="1"/>
              <a:t>Goddard</a:t>
            </a:r>
            <a:r>
              <a:rPr lang="hu-HU" altLang="hu-HU" dirty="0"/>
              <a:t> egyre mélyebbre merült az </a:t>
            </a:r>
            <a:r>
              <a:rPr lang="hu-HU" altLang="hu-HU" dirty="0" err="1"/>
              <a:t>etiológia</a:t>
            </a:r>
            <a:r>
              <a:rPr lang="hu-HU" altLang="hu-HU" dirty="0"/>
              <a:t> tanulmányozásában, a mentális retardáció határozottan orvosi felfogása kezdte színezni gondolatait. </a:t>
            </a:r>
          </a:p>
        </p:txBody>
      </p:sp>
    </p:spTree>
    <p:extLst>
      <p:ext uri="{BB962C8B-B14F-4D97-AF65-F5344CB8AC3E}">
        <p14:creationId xmlns:p14="http://schemas.microsoft.com/office/powerpoint/2010/main" val="22618429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1981199" y="549275"/>
            <a:ext cx="8364583" cy="5929902"/>
          </a:xfrm>
        </p:spPr>
        <p:txBody>
          <a:bodyPr>
            <a:normAutofit fontScale="85000" lnSpcReduction="20000"/>
          </a:bodyPr>
          <a:lstStyle/>
          <a:p>
            <a:pPr>
              <a:lnSpc>
                <a:spcPct val="90000"/>
              </a:lnSpc>
            </a:pPr>
            <a:r>
              <a:rPr lang="hu-HU" altLang="hu-HU" b="1" dirty="0" err="1" smtClean="0">
                <a:solidFill>
                  <a:srgbClr val="FFFF00"/>
                </a:solidFill>
              </a:rPr>
              <a:t>Goddard</a:t>
            </a:r>
            <a:r>
              <a:rPr lang="hu-HU" altLang="hu-HU" b="1" dirty="0" smtClean="0">
                <a:solidFill>
                  <a:srgbClr val="FFFF00"/>
                </a:solidFill>
              </a:rPr>
              <a:t> egyre erősebb kampányt </a:t>
            </a:r>
            <a:r>
              <a:rPr lang="hu-HU" altLang="hu-HU" b="1" dirty="0">
                <a:solidFill>
                  <a:srgbClr val="FFFF00"/>
                </a:solidFill>
              </a:rPr>
              <a:t>folytatott az ellen, hogy a </a:t>
            </a:r>
            <a:r>
              <a:rPr lang="hu-HU" altLang="hu-HU" b="1" dirty="0" smtClean="0">
                <a:solidFill>
                  <a:srgbClr val="FFFF00"/>
                </a:solidFill>
              </a:rPr>
              <a:t>„gyengeelméjűek” (</a:t>
            </a:r>
            <a:r>
              <a:rPr lang="hu-HU" altLang="hu-HU" b="1" dirty="0" err="1" smtClean="0">
                <a:solidFill>
                  <a:srgbClr val="FFFF00"/>
                </a:solidFill>
              </a:rPr>
              <a:t>feeble</a:t>
            </a:r>
            <a:r>
              <a:rPr lang="hu-HU" altLang="hu-HU" b="1" dirty="0" smtClean="0">
                <a:solidFill>
                  <a:srgbClr val="FFFF00"/>
                </a:solidFill>
              </a:rPr>
              <a:t>-minded)  „beszennyezzék” </a:t>
            </a:r>
            <a:r>
              <a:rPr lang="hu-HU" altLang="hu-HU" b="1" dirty="0">
                <a:solidFill>
                  <a:srgbClr val="FFFF00"/>
                </a:solidFill>
              </a:rPr>
              <a:t>az amerikai társadalmat. </a:t>
            </a:r>
            <a:endParaRPr lang="hu-HU" altLang="hu-HU" b="1" dirty="0" smtClean="0">
              <a:solidFill>
                <a:srgbClr val="FFFF00"/>
              </a:solidFill>
            </a:endParaRPr>
          </a:p>
          <a:p>
            <a:pPr>
              <a:lnSpc>
                <a:spcPct val="90000"/>
              </a:lnSpc>
            </a:pPr>
            <a:r>
              <a:rPr lang="hu-HU" altLang="hu-HU" dirty="0" err="1" smtClean="0">
                <a:solidFill>
                  <a:schemeClr val="tx1"/>
                </a:solidFill>
              </a:rPr>
              <a:t>Goddard</a:t>
            </a:r>
            <a:r>
              <a:rPr lang="hu-HU" altLang="hu-HU" dirty="0" smtClean="0">
                <a:solidFill>
                  <a:schemeClr val="tx1"/>
                </a:solidFill>
              </a:rPr>
              <a:t> 1913-ban eg</a:t>
            </a:r>
            <a:r>
              <a:rPr lang="hu-HU" altLang="hu-HU" dirty="0" smtClean="0">
                <a:solidFill>
                  <a:schemeClr val="tx1"/>
                </a:solidFill>
              </a:rPr>
              <a:t>y programban vett részt az Ellis szigeten a bevándorlók IQ-szintjének meghatározására.</a:t>
            </a:r>
          </a:p>
          <a:p>
            <a:r>
              <a:rPr lang="hu-HU" dirty="0">
                <a:solidFill>
                  <a:schemeClr val="tx1"/>
                </a:solidFill>
              </a:rPr>
              <a:t>A program megállapította, hogy a vizsgált bevándorlók népességének 80% -a </a:t>
            </a:r>
            <a:r>
              <a:rPr lang="hu-HU" dirty="0" smtClean="0">
                <a:solidFill>
                  <a:schemeClr val="tx1"/>
                </a:solidFill>
              </a:rPr>
              <a:t>– úgymond - "gyengeelméjű</a:t>
            </a:r>
            <a:r>
              <a:rPr lang="hu-HU" dirty="0">
                <a:solidFill>
                  <a:schemeClr val="tx1"/>
                </a:solidFill>
              </a:rPr>
              <a:t>". </a:t>
            </a:r>
            <a:endParaRPr lang="hu-HU" dirty="0" smtClean="0">
              <a:solidFill>
                <a:schemeClr val="tx1"/>
              </a:solidFill>
            </a:endParaRPr>
          </a:p>
          <a:p>
            <a:r>
              <a:rPr lang="hu-HU" dirty="0" err="1" smtClean="0">
                <a:solidFill>
                  <a:schemeClr val="tx1"/>
                </a:solidFill>
              </a:rPr>
              <a:t>Goddard</a:t>
            </a:r>
            <a:r>
              <a:rPr lang="hu-HU" dirty="0" smtClean="0">
                <a:solidFill>
                  <a:schemeClr val="tx1"/>
                </a:solidFill>
              </a:rPr>
              <a:t> </a:t>
            </a:r>
            <a:r>
              <a:rPr lang="hu-HU" dirty="0">
                <a:solidFill>
                  <a:schemeClr val="tx1"/>
                </a:solidFill>
              </a:rPr>
              <a:t>és társai egy 35 zsidó, 22 magyar, 50 olasz és 45 orosz bevándorlóból álló csoportot teszteltek, akiket "saját csoportjaik képviselőjeként" azonosítottak. Az eredmények szerint a zsidók 83% -a, a magyarok 80% -a, az olaszok 79% -a és az oroszok 80% -a "gyengeelméjű" volt. </a:t>
            </a:r>
            <a:r>
              <a:rPr lang="hu-HU" dirty="0"/>
              <a:t> </a:t>
            </a:r>
            <a:endParaRPr lang="hu-HU" dirty="0" smtClean="0"/>
          </a:p>
          <a:p>
            <a:r>
              <a:rPr lang="hu-HU" dirty="0" smtClean="0">
                <a:solidFill>
                  <a:schemeClr val="tx1"/>
                </a:solidFill>
              </a:rPr>
              <a:t>Később azt állította, hogy az „összes bevándorló 40%-a debilis”.</a:t>
            </a:r>
          </a:p>
          <a:p>
            <a:r>
              <a:rPr lang="hu-HU" dirty="0" err="1" smtClean="0">
                <a:solidFill>
                  <a:schemeClr val="tx1"/>
                </a:solidFill>
              </a:rPr>
              <a:t>Goddard</a:t>
            </a:r>
            <a:r>
              <a:rPr lang="hu-HU" dirty="0" smtClean="0">
                <a:solidFill>
                  <a:schemeClr val="tx1"/>
                </a:solidFill>
              </a:rPr>
              <a:t> kampánya is szerepet játszott abban, hogy az USA-ban 1924-ben elfogadott bevándorlási törvény szigorúan korlátozta, kvótákhoz kötötte a bevándorlást (Ázsiából tiltotta). Ez minegy 80%-</a:t>
            </a:r>
            <a:r>
              <a:rPr lang="hu-HU" dirty="0" err="1" smtClean="0">
                <a:solidFill>
                  <a:schemeClr val="tx1"/>
                </a:solidFill>
              </a:rPr>
              <a:t>os</a:t>
            </a:r>
            <a:r>
              <a:rPr lang="hu-HU" dirty="0" smtClean="0">
                <a:solidFill>
                  <a:schemeClr val="tx1"/>
                </a:solidFill>
              </a:rPr>
              <a:t> csökkenést </a:t>
            </a:r>
            <a:r>
              <a:rPr lang="hu-HU" dirty="0" err="1" smtClean="0">
                <a:solidFill>
                  <a:schemeClr val="tx1"/>
                </a:solidFill>
              </a:rPr>
              <a:t>eredményenyett</a:t>
            </a:r>
            <a:r>
              <a:rPr lang="hu-HU" dirty="0" smtClean="0">
                <a:solidFill>
                  <a:schemeClr val="tx1"/>
                </a:solidFill>
              </a:rPr>
              <a:t> a háború előtti </a:t>
            </a:r>
            <a:r>
              <a:rPr lang="hu-HU" dirty="0" err="1" smtClean="0">
                <a:solidFill>
                  <a:schemeClr val="tx1"/>
                </a:solidFill>
              </a:rPr>
              <a:t>immigráció</a:t>
            </a:r>
            <a:r>
              <a:rPr lang="hu-HU" dirty="0" smtClean="0">
                <a:solidFill>
                  <a:schemeClr val="tx1"/>
                </a:solidFill>
              </a:rPr>
              <a:t> volumenéhez képest. </a:t>
            </a:r>
          </a:p>
          <a:p>
            <a:endParaRPr lang="hu-HU" dirty="0"/>
          </a:p>
          <a:p>
            <a:pPr>
              <a:lnSpc>
                <a:spcPct val="90000"/>
              </a:lnSpc>
            </a:pPr>
            <a:endParaRPr lang="hu-HU" altLang="hu-HU" dirty="0" smtClean="0">
              <a:solidFill>
                <a:schemeClr val="tx1"/>
              </a:solidFill>
            </a:endParaRPr>
          </a:p>
          <a:p>
            <a:pPr>
              <a:lnSpc>
                <a:spcPct val="90000"/>
              </a:lnSpc>
            </a:pPr>
            <a:endParaRPr lang="hu-HU" altLang="hu-HU" dirty="0">
              <a:solidFill>
                <a:schemeClr val="tx1"/>
              </a:solidFill>
            </a:endParaRPr>
          </a:p>
        </p:txBody>
      </p:sp>
    </p:spTree>
    <p:extLst>
      <p:ext uri="{BB962C8B-B14F-4D97-AF65-F5344CB8AC3E}">
        <p14:creationId xmlns:p14="http://schemas.microsoft.com/office/powerpoint/2010/main" val="2103022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hu-HU" altLang="hu-HU" sz="3600" dirty="0" smtClean="0">
                <a:solidFill>
                  <a:srgbClr val="FFFF00"/>
                </a:solidFill>
              </a:rPr>
              <a:t>Az értelmi fogyatékosság („mentális retardáció”) </a:t>
            </a:r>
            <a:r>
              <a:rPr lang="hu-HU" altLang="hu-HU" sz="3600" dirty="0">
                <a:solidFill>
                  <a:srgbClr val="FFFF00"/>
                </a:solidFill>
              </a:rPr>
              <a:t>tanulmányozása a genealógia segítségével</a:t>
            </a:r>
          </a:p>
        </p:txBody>
      </p:sp>
      <p:sp>
        <p:nvSpPr>
          <p:cNvPr id="38915" name="Rectangle 3"/>
          <p:cNvSpPr>
            <a:spLocks noGrp="1" noChangeArrowheads="1"/>
          </p:cNvSpPr>
          <p:nvPr>
            <p:ph idx="1"/>
          </p:nvPr>
        </p:nvSpPr>
        <p:spPr/>
        <p:txBody>
          <a:bodyPr>
            <a:normAutofit lnSpcReduction="10000"/>
          </a:bodyPr>
          <a:lstStyle/>
          <a:p>
            <a:pPr>
              <a:lnSpc>
                <a:spcPct val="80000"/>
              </a:lnSpc>
            </a:pPr>
            <a:r>
              <a:rPr lang="hu-HU" altLang="hu-HU" dirty="0"/>
              <a:t>A gyengeelméjűségről, okairól, társadalmi és morális következményeiről folytatott viták az 1870-es és 80-as években kerültek a felszínre. </a:t>
            </a:r>
          </a:p>
          <a:p>
            <a:pPr>
              <a:lnSpc>
                <a:spcPct val="80000"/>
              </a:lnSpc>
            </a:pPr>
            <a:r>
              <a:rPr lang="hu-HU" altLang="hu-HU" dirty="0"/>
              <a:t>A gyengeelméjűség örökletes természete erőteljes támogatást kapott </a:t>
            </a:r>
            <a:r>
              <a:rPr lang="hu-HU" altLang="hu-HU" dirty="0">
                <a:solidFill>
                  <a:srgbClr val="FFFF00"/>
                </a:solidFill>
              </a:rPr>
              <a:t>Richard Louis </a:t>
            </a:r>
            <a:r>
              <a:rPr lang="hu-HU" altLang="hu-HU" dirty="0" err="1" smtClean="0">
                <a:solidFill>
                  <a:srgbClr val="FFFF00"/>
                </a:solidFill>
              </a:rPr>
              <a:t>Dugdale</a:t>
            </a:r>
            <a:r>
              <a:rPr lang="hu-HU" altLang="hu-HU" dirty="0" smtClean="0">
                <a:solidFill>
                  <a:srgbClr val="FFFF00"/>
                </a:solidFill>
              </a:rPr>
              <a:t> </a:t>
            </a:r>
            <a:r>
              <a:rPr lang="hu-HU" altLang="hu-HU" dirty="0"/>
              <a:t>amerikai szociológustól.</a:t>
            </a:r>
          </a:p>
          <a:p>
            <a:pPr>
              <a:lnSpc>
                <a:spcPct val="80000"/>
              </a:lnSpc>
            </a:pPr>
            <a:r>
              <a:rPr lang="hu-HU" altLang="hu-HU" dirty="0" err="1" smtClean="0"/>
              <a:t>Dugdale</a:t>
            </a:r>
            <a:r>
              <a:rPr lang="hu-HU" altLang="hu-HU" dirty="0" smtClean="0"/>
              <a:t> </a:t>
            </a:r>
            <a:r>
              <a:rPr lang="hu-HU" altLang="hu-HU" dirty="0"/>
              <a:t>(1841-1883) tagja volt a New York-i Börtön Egyesületnek, egy genealógiai felmérést készített </a:t>
            </a:r>
            <a:r>
              <a:rPr lang="hu-HU" altLang="hu-HU" dirty="0" smtClean="0"/>
              <a:t>a </a:t>
            </a:r>
            <a:r>
              <a:rPr lang="hu-HU" altLang="hu-HU" dirty="0" err="1" smtClean="0"/>
              <a:t>Jukes</a:t>
            </a:r>
            <a:r>
              <a:rPr lang="hu-HU" altLang="hu-HU" dirty="0" smtClean="0"/>
              <a:t>-</a:t>
            </a:r>
            <a:r>
              <a:rPr lang="hu-HU" altLang="hu-HU" dirty="0" smtClean="0"/>
              <a:t>családról.</a:t>
            </a:r>
          </a:p>
          <a:p>
            <a:pPr>
              <a:lnSpc>
                <a:spcPct val="80000"/>
              </a:lnSpc>
            </a:pPr>
            <a:r>
              <a:rPr lang="hu-HU" altLang="hu-HU" dirty="0" smtClean="0"/>
              <a:t>A „</a:t>
            </a:r>
            <a:r>
              <a:rPr lang="hu-HU" altLang="hu-HU" dirty="0" err="1" smtClean="0"/>
              <a:t>Jukes</a:t>
            </a:r>
            <a:r>
              <a:rPr lang="hu-HU" altLang="hu-HU" dirty="0" smtClean="0"/>
              <a:t>” egy </a:t>
            </a:r>
            <a:r>
              <a:rPr lang="hu-HU" altLang="hu-HU" dirty="0" err="1" smtClean="0"/>
              <a:t>pszeudonim</a:t>
            </a:r>
            <a:r>
              <a:rPr lang="hu-HU" altLang="hu-HU" dirty="0" smtClean="0"/>
              <a:t> név, azaz álnév.</a:t>
            </a:r>
            <a:r>
              <a:rPr lang="hu-HU" altLang="hu-HU" dirty="0" smtClean="0"/>
              <a:t> </a:t>
            </a:r>
            <a:endParaRPr lang="hu-HU" altLang="hu-HU" dirty="0"/>
          </a:p>
          <a:p>
            <a:pPr>
              <a:lnSpc>
                <a:spcPct val="80000"/>
              </a:lnSpc>
            </a:pPr>
            <a:r>
              <a:rPr lang="hu-HU" altLang="hu-HU" dirty="0" err="1" smtClean="0"/>
              <a:t>Dugdale</a:t>
            </a:r>
            <a:r>
              <a:rPr lang="hu-HU" altLang="hu-HU" dirty="0" smtClean="0"/>
              <a:t> tehát információkat </a:t>
            </a:r>
            <a:r>
              <a:rPr lang="hu-HU" altLang="hu-HU" dirty="0"/>
              <a:t>gyűjtött az eredeti </a:t>
            </a:r>
            <a:r>
              <a:rPr lang="hu-HU" altLang="hu-HU" dirty="0" err="1"/>
              <a:t>Jukes</a:t>
            </a:r>
            <a:r>
              <a:rPr lang="hu-HU" altLang="hu-HU" dirty="0"/>
              <a:t> család 1200 leszármazottja közül 709-ről. (Az eredeti </a:t>
            </a:r>
            <a:r>
              <a:rPr lang="hu-HU" altLang="hu-HU" dirty="0" err="1"/>
              <a:t>Jukes</a:t>
            </a:r>
            <a:r>
              <a:rPr lang="hu-HU" altLang="hu-HU" dirty="0"/>
              <a:t>, egy amerikai erdőt irtó őstelepes volt.) </a:t>
            </a:r>
          </a:p>
        </p:txBody>
      </p:sp>
    </p:spTree>
    <p:extLst>
      <p:ext uri="{BB962C8B-B14F-4D97-AF65-F5344CB8AC3E}">
        <p14:creationId xmlns:p14="http://schemas.microsoft.com/office/powerpoint/2010/main" val="3366247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8684" y="3161221"/>
            <a:ext cx="3942065" cy="2956549"/>
          </a:xfr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84" y="433979"/>
            <a:ext cx="7457094" cy="4196078"/>
          </a:xfrm>
          <a:prstGeom prst="rect">
            <a:avLst/>
          </a:prstGeom>
        </p:spPr>
      </p:pic>
    </p:spTree>
    <p:extLst>
      <p:ext uri="{BB962C8B-B14F-4D97-AF65-F5344CB8AC3E}">
        <p14:creationId xmlns:p14="http://schemas.microsoft.com/office/powerpoint/2010/main" val="1935392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p:txBody>
          <a:bodyPr/>
          <a:lstStyle/>
          <a:p>
            <a:r>
              <a:rPr lang="hu-HU" altLang="hu-HU"/>
              <a:t>Azt találta, hogy 140-et különböző bűnök elkövetése miatt börtönbe zártak, 200 közsegélyben részesülő szegény ember volt.</a:t>
            </a:r>
          </a:p>
          <a:p>
            <a:r>
              <a:rPr lang="hu-HU" altLang="hu-HU"/>
              <a:t>18 bordélyházat tartott fenn, 120 prostituált volt, és a többiek nagy része alacsonyabb rendű mentális és fizikai képességekkel rendelkezett, és ezek, legalábbis részben, a szegényes és egészségtelen körülményeknek tulajdoníthatók. </a:t>
            </a:r>
          </a:p>
        </p:txBody>
      </p:sp>
    </p:spTree>
    <p:extLst>
      <p:ext uri="{BB962C8B-B14F-4D97-AF65-F5344CB8AC3E}">
        <p14:creationId xmlns:p14="http://schemas.microsoft.com/office/powerpoint/2010/main" val="21284386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981200" y="908051"/>
            <a:ext cx="8229600" cy="5400675"/>
          </a:xfrm>
        </p:spPr>
        <p:txBody>
          <a:bodyPr/>
          <a:lstStyle/>
          <a:p>
            <a:r>
              <a:rPr lang="hu-HU" altLang="hu-HU" dirty="0"/>
              <a:t>A későbbi kutatókkal ellentétben </a:t>
            </a:r>
            <a:r>
              <a:rPr lang="hu-HU" altLang="hu-HU" dirty="0" err="1" smtClean="0"/>
              <a:t>Dugdale</a:t>
            </a:r>
            <a:r>
              <a:rPr lang="hu-HU" altLang="hu-HU" dirty="0" smtClean="0"/>
              <a:t> </a:t>
            </a:r>
            <a:r>
              <a:rPr lang="hu-HU" altLang="hu-HU" dirty="0"/>
              <a:t>nem teljesen az öröklődéssel magyarázta ezt a jelenséget. </a:t>
            </a:r>
          </a:p>
          <a:p>
            <a:r>
              <a:rPr lang="hu-HU" altLang="hu-HU" b="1" dirty="0">
                <a:solidFill>
                  <a:srgbClr val="FFFF00"/>
                </a:solidFill>
              </a:rPr>
              <a:t>Bár hitt abban, hogy a bűnözés az idiotizmus, a züllöttség stb. a személy genetikai örökségével van kapcsolatban, azt vélte, hogy ahol az erkölcsi viselkedés az erkölcsi kötelesség tudásától függ, a környezetnek nagyobb a hatása, mint a öröklődésnek. </a:t>
            </a:r>
          </a:p>
          <a:p>
            <a:r>
              <a:rPr lang="hu-HU" altLang="hu-HU" dirty="0"/>
              <a:t>Ezt a dilemmát úgy oldotta meg, hogy feltételezte, hogy az öröklött vonások, mint például a zabolátlanság, </a:t>
            </a:r>
            <a:r>
              <a:rPr lang="hu-HU" altLang="hu-HU" b="1" dirty="0">
                <a:solidFill>
                  <a:srgbClr val="FFFF00"/>
                </a:solidFill>
              </a:rPr>
              <a:t>a környezet által </a:t>
            </a:r>
            <a:r>
              <a:rPr lang="hu-HU" altLang="hu-HU" b="1" dirty="0" err="1">
                <a:solidFill>
                  <a:srgbClr val="FFFF00"/>
                </a:solidFill>
              </a:rPr>
              <a:t>befolyásolhatóak</a:t>
            </a:r>
            <a:r>
              <a:rPr lang="hu-HU" altLang="hu-HU" b="1" dirty="0">
                <a:solidFill>
                  <a:srgbClr val="FFFF00"/>
                </a:solidFill>
              </a:rPr>
              <a:t>.</a:t>
            </a:r>
          </a:p>
        </p:txBody>
      </p:sp>
    </p:spTree>
    <p:extLst>
      <p:ext uri="{BB962C8B-B14F-4D97-AF65-F5344CB8AC3E}">
        <p14:creationId xmlns:p14="http://schemas.microsoft.com/office/powerpoint/2010/main" val="15035075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522515" y="1162594"/>
            <a:ext cx="10528662" cy="5185955"/>
          </a:xfrm>
        </p:spPr>
        <p:txBody>
          <a:bodyPr/>
          <a:lstStyle/>
          <a:p>
            <a:r>
              <a:rPr lang="hu-HU" altLang="hu-HU" dirty="0"/>
              <a:t>A genealógiai tanulmányok mint döntő bizonyíték a gyengeelméjűség fenyegetésére, megerősítést kaptak </a:t>
            </a:r>
            <a:r>
              <a:rPr lang="hu-HU" altLang="hu-HU" dirty="0" smtClean="0"/>
              <a:t>a fentebb már említett Henry </a:t>
            </a:r>
            <a:r>
              <a:rPr lang="hu-HU" altLang="hu-HU" dirty="0" err="1"/>
              <a:t>Goddard</a:t>
            </a:r>
            <a:r>
              <a:rPr lang="hu-HU" altLang="hu-HU" dirty="0"/>
              <a:t> tanulmányának megjelenésével 1912-ben. </a:t>
            </a:r>
          </a:p>
          <a:p>
            <a:r>
              <a:rPr lang="hu-HU" altLang="hu-HU" dirty="0" err="1"/>
              <a:t>Goddard</a:t>
            </a:r>
            <a:r>
              <a:rPr lang="hu-HU" altLang="hu-HU" dirty="0"/>
              <a:t> követte </a:t>
            </a:r>
            <a:r>
              <a:rPr lang="hu-HU" altLang="hu-HU" dirty="0" err="1" smtClean="0"/>
              <a:t>Dogdale</a:t>
            </a:r>
            <a:r>
              <a:rPr lang="hu-HU" altLang="hu-HU" dirty="0" smtClean="0"/>
              <a:t> </a:t>
            </a:r>
            <a:r>
              <a:rPr lang="hu-HU" altLang="hu-HU" dirty="0"/>
              <a:t>témáját, de az öröklődést nevezte meg az elfogadhatatlan viselkedések központi tényezőjeként. </a:t>
            </a:r>
          </a:p>
        </p:txBody>
      </p:sp>
    </p:spTree>
    <p:extLst>
      <p:ext uri="{BB962C8B-B14F-4D97-AF65-F5344CB8AC3E}">
        <p14:creationId xmlns:p14="http://schemas.microsoft.com/office/powerpoint/2010/main" val="19041131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idx="1"/>
          </p:nvPr>
        </p:nvSpPr>
        <p:spPr>
          <a:xfrm>
            <a:off x="1981201" y="765175"/>
            <a:ext cx="4619625" cy="5360988"/>
          </a:xfrm>
        </p:spPr>
        <p:txBody>
          <a:bodyPr/>
          <a:lstStyle/>
          <a:p>
            <a:pPr>
              <a:lnSpc>
                <a:spcPct val="90000"/>
              </a:lnSpc>
            </a:pPr>
            <a:r>
              <a:rPr lang="hu-HU" altLang="hu-HU" sz="2400"/>
              <a:t>Egyik legelső felfedezése Vinelandben egy Deborah nevű leány volt, egy gyengeelméjű gyermek, aki egy szegényházban született, és nyolcéves korában, 1888 októberében került a képző iskolába. </a:t>
            </a:r>
          </a:p>
          <a:p>
            <a:pPr>
              <a:lnSpc>
                <a:spcPct val="90000"/>
              </a:lnSpc>
            </a:pPr>
            <a:r>
              <a:rPr lang="hu-HU" altLang="hu-HU" sz="2400"/>
              <a:t>Goddard gyorsan ráeszmélt, hogy Deborah története megér egy teljes könyvet, és így született meg a Kallikakék története.</a:t>
            </a:r>
          </a:p>
          <a:p>
            <a:pPr>
              <a:lnSpc>
                <a:spcPct val="90000"/>
              </a:lnSpc>
            </a:pPr>
            <a:r>
              <a:rPr lang="hu-HU" altLang="hu-HU" sz="2400" b="1">
                <a:solidFill>
                  <a:srgbClr val="FFFF00"/>
                </a:solidFill>
              </a:rPr>
              <a:t>A „Kallikak”, akárcsak a „Jukes” kitalált név. </a:t>
            </a:r>
          </a:p>
          <a:p>
            <a:pPr>
              <a:lnSpc>
                <a:spcPct val="90000"/>
              </a:lnSpc>
            </a:pPr>
            <a:endParaRPr lang="hu-HU" altLang="hu-HU" sz="2400" b="1">
              <a:solidFill>
                <a:srgbClr val="FFFF00"/>
              </a:solidFill>
            </a:endParaRPr>
          </a:p>
        </p:txBody>
      </p:sp>
      <p:pic>
        <p:nvPicPr>
          <p:cNvPr id="140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626" y="765175"/>
            <a:ext cx="3084513"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293" name="Text Box 5"/>
          <p:cNvSpPr txBox="1">
            <a:spLocks noChangeArrowheads="1"/>
          </p:cNvSpPr>
          <p:nvPr/>
        </p:nvSpPr>
        <p:spPr bwMode="auto">
          <a:xfrm>
            <a:off x="6743700" y="5373689"/>
            <a:ext cx="3924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Deborah „Kallikak”</a:t>
            </a:r>
          </a:p>
        </p:txBody>
      </p:sp>
    </p:spTree>
    <p:extLst>
      <p:ext uri="{BB962C8B-B14F-4D97-AF65-F5344CB8AC3E}">
        <p14:creationId xmlns:p14="http://schemas.microsoft.com/office/powerpoint/2010/main" val="986858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919289" y="1341439"/>
            <a:ext cx="7921625" cy="3876675"/>
          </a:xfrm>
        </p:spPr>
        <p:txBody>
          <a:bodyPr/>
          <a:lstStyle/>
          <a:p>
            <a:r>
              <a:rPr lang="hu-HU" altLang="hu-HU"/>
              <a:t>Goddard ezt két görög szó összetételével hozta létre: a „jó” jelentésű „kalos”, és a „rossz” jelentésű „kakes” összevonásával. </a:t>
            </a:r>
          </a:p>
          <a:p>
            <a:r>
              <a:rPr lang="hu-HU" altLang="hu-HU"/>
              <a:t>A név jelképezte a család két ágát. </a:t>
            </a:r>
          </a:p>
          <a:p>
            <a:r>
              <a:rPr lang="hu-HU" altLang="hu-HU"/>
              <a:t>Az egyiket a társadalom értékes tagjai alkották, a másikat bűnözők és deviánsok.</a:t>
            </a:r>
          </a:p>
        </p:txBody>
      </p:sp>
    </p:spTree>
    <p:extLst>
      <p:ext uri="{BB962C8B-B14F-4D97-AF65-F5344CB8AC3E}">
        <p14:creationId xmlns:p14="http://schemas.microsoft.com/office/powerpoint/2010/main" val="18382732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13" y="333375"/>
            <a:ext cx="4533900"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8578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981200" y="620713"/>
            <a:ext cx="8229600" cy="5505450"/>
          </a:xfrm>
        </p:spPr>
        <p:txBody>
          <a:bodyPr>
            <a:normAutofit lnSpcReduction="10000"/>
          </a:bodyPr>
          <a:lstStyle/>
          <a:p>
            <a:r>
              <a:rPr lang="hu-HU" altLang="hu-HU"/>
              <a:t>A Kallikak család 1912-es történetében Goddard leírta Martin, egy forradalmár katona történetét, aki teherbe ejtett egy gyengeelméjű kocsmai felszolgálólányt. </a:t>
            </a:r>
          </a:p>
          <a:p>
            <a:r>
              <a:rPr lang="hu-HU" altLang="hu-HU"/>
              <a:t>Eme egyesülés 480 leszármazottja közül Goddard állítása szerint 143 gyengeelméjű volt, 46 normális, a többi meghatározatlan. </a:t>
            </a:r>
          </a:p>
          <a:p>
            <a:r>
              <a:rPr lang="hu-HU" altLang="hu-HU"/>
              <a:t>Martin, miután leszerelt, feleségül vett egy tiszteletre méltó leányt. Ebből a második kapcsolatból egy másik sorozat, teljesen más természetű utód származott. </a:t>
            </a:r>
          </a:p>
          <a:p>
            <a:r>
              <a:rPr lang="hu-HU" altLang="hu-HU"/>
              <a:t>Ebben a családban csakis tiszteletre méltó állampolgárok találhatók, a társadalmi élet minden területén kiemelkedő férfiak és nők. </a:t>
            </a:r>
          </a:p>
        </p:txBody>
      </p:sp>
    </p:spTree>
    <p:extLst>
      <p:ext uri="{BB962C8B-B14F-4D97-AF65-F5344CB8AC3E}">
        <p14:creationId xmlns:p14="http://schemas.microsoft.com/office/powerpoint/2010/main" val="35848430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981200" y="836613"/>
            <a:ext cx="8229600" cy="5289550"/>
          </a:xfrm>
        </p:spPr>
        <p:txBody>
          <a:bodyPr/>
          <a:lstStyle/>
          <a:p>
            <a:r>
              <a:rPr lang="hu-HU" altLang="hu-HU"/>
              <a:t>Goddard gyenge lábakon álló bizonyítékait senki nem kérdőjelezte meg, a közvélemény elfogadta a szerető gyengeelméjűségét és a feleség intelligenciáját, valamint a konklúziót, hogy az öröklődés volt az egyetlen független változó. </a:t>
            </a:r>
          </a:p>
          <a:p>
            <a:r>
              <a:rPr lang="hu-HU" altLang="hu-HU" b="1">
                <a:solidFill>
                  <a:srgbClr val="FFFF00"/>
                </a:solidFill>
              </a:rPr>
              <a:t>Kallikakék – állítja Goddard – „gyengeelméjűek” és semmiféle nevelés vagy jó környezet nem teheti a gyengeelméjűt normálissá, ahogyan egy vörös hajú emberből sem lesz fekete hajú. </a:t>
            </a:r>
          </a:p>
        </p:txBody>
      </p:sp>
    </p:spTree>
    <p:extLst>
      <p:ext uri="{BB962C8B-B14F-4D97-AF65-F5344CB8AC3E}">
        <p14:creationId xmlns:p14="http://schemas.microsoft.com/office/powerpoint/2010/main" val="35808650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p:txBody>
          <a:bodyPr/>
          <a:lstStyle/>
          <a:p>
            <a:r>
              <a:rPr lang="hu-HU" altLang="hu-HU" sz="3600">
                <a:solidFill>
                  <a:srgbClr val="FFFF00"/>
                </a:solidFill>
              </a:rPr>
              <a:t>Intelligencia és bűnözés</a:t>
            </a:r>
          </a:p>
        </p:txBody>
      </p:sp>
      <p:sp>
        <p:nvSpPr>
          <p:cNvPr id="52227" name="Rectangle 3"/>
          <p:cNvSpPr>
            <a:spLocks noGrp="1" noChangeArrowheads="1"/>
          </p:cNvSpPr>
          <p:nvPr>
            <p:ph idx="1"/>
          </p:nvPr>
        </p:nvSpPr>
        <p:spPr>
          <a:xfrm>
            <a:off x="1992313" y="1412876"/>
            <a:ext cx="8229600" cy="5184775"/>
          </a:xfrm>
        </p:spPr>
        <p:txBody>
          <a:bodyPr/>
          <a:lstStyle/>
          <a:p>
            <a:pPr>
              <a:lnSpc>
                <a:spcPct val="90000"/>
              </a:lnSpc>
            </a:pPr>
            <a:r>
              <a:rPr lang="hu-HU" altLang="hu-HU" dirty="0"/>
              <a:t>A legtöbb modern pszichológus egyetért abban, hogy az intelligencia nem dolog, hanem egy feltételezett konstrukció, egy absztrakció, amely különféle viselkedésekből ered, amit az adott kultúra értéknek tart. </a:t>
            </a:r>
          </a:p>
          <a:p>
            <a:pPr>
              <a:lnSpc>
                <a:spcPct val="90000"/>
              </a:lnSpc>
            </a:pPr>
            <a:r>
              <a:rPr lang="hu-HU" altLang="hu-HU" dirty="0" err="1"/>
              <a:t>Goddard</a:t>
            </a:r>
            <a:r>
              <a:rPr lang="hu-HU" altLang="hu-HU" dirty="0"/>
              <a:t> kezében azonban az intelligencia rendkívül konkrét és genetikailag átörökített lett. </a:t>
            </a:r>
          </a:p>
          <a:p>
            <a:pPr>
              <a:lnSpc>
                <a:spcPct val="90000"/>
              </a:lnSpc>
            </a:pPr>
            <a:r>
              <a:rPr lang="hu-HU" altLang="hu-HU" dirty="0" smtClean="0"/>
              <a:t>Az </a:t>
            </a:r>
            <a:r>
              <a:rPr lang="hu-HU" altLang="hu-HU" dirty="0"/>
              <a:t>intelligenciát nemcsak mérhetőnek és konkrétnak tartotta, hanem az intelligenciát világosan </a:t>
            </a:r>
            <a:r>
              <a:rPr lang="hu-HU" altLang="hu-HU" dirty="0" smtClean="0"/>
              <a:t>megragadható és politikai célokra felhasználható</a:t>
            </a:r>
            <a:r>
              <a:rPr lang="hu-HU" altLang="hu-HU" dirty="0" smtClean="0"/>
              <a:t> </a:t>
            </a:r>
            <a:r>
              <a:rPr lang="hu-HU" altLang="hu-HU" dirty="0"/>
              <a:t>fogalomként </a:t>
            </a:r>
            <a:r>
              <a:rPr lang="hu-HU" altLang="hu-HU" dirty="0" smtClean="0"/>
              <a:t>írta le. </a:t>
            </a:r>
            <a:endParaRPr lang="hu-HU" altLang="hu-HU" dirty="0"/>
          </a:p>
        </p:txBody>
      </p:sp>
    </p:spTree>
    <p:extLst>
      <p:ext uri="{BB962C8B-B14F-4D97-AF65-F5344CB8AC3E}">
        <p14:creationId xmlns:p14="http://schemas.microsoft.com/office/powerpoint/2010/main" val="812701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a:xfrm>
            <a:off x="1981200" y="1125539"/>
            <a:ext cx="8229600" cy="5000625"/>
          </a:xfrm>
        </p:spPr>
        <p:txBody>
          <a:bodyPr/>
          <a:lstStyle/>
          <a:p>
            <a:r>
              <a:rPr lang="hu-HU" altLang="hu-HU"/>
              <a:t>Az amerikai liberális hagyomány határozott kapcsolatot tételezett fel a tehetség és az erény között, így nem meglepő, hogy egyesek azt feltételezik, hogy akiben kevesebb a tehetség, azok kevesebb erénnyel rendelkeznek. </a:t>
            </a:r>
          </a:p>
          <a:p>
            <a:r>
              <a:rPr lang="hu-HU" altLang="hu-HU"/>
              <a:t>Az, hogy egyes emberek nem tudnak megfelelni a civilizáció követelményeinek, mentális degenerációjuk jelzője lehet.</a:t>
            </a:r>
          </a:p>
          <a:p>
            <a:endParaRPr lang="hu-HU" altLang="hu-HU"/>
          </a:p>
        </p:txBody>
      </p:sp>
    </p:spTree>
    <p:extLst>
      <p:ext uri="{BB962C8B-B14F-4D97-AF65-F5344CB8AC3E}">
        <p14:creationId xmlns:p14="http://schemas.microsoft.com/office/powerpoint/2010/main" val="13252004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1981200" y="476251"/>
            <a:ext cx="8229600" cy="6048375"/>
          </a:xfrm>
        </p:spPr>
        <p:txBody>
          <a:bodyPr>
            <a:normAutofit/>
          </a:bodyPr>
          <a:lstStyle/>
          <a:p>
            <a:pPr>
              <a:lnSpc>
                <a:spcPct val="90000"/>
              </a:lnSpc>
            </a:pPr>
            <a:r>
              <a:rPr lang="hu-HU" altLang="hu-HU" sz="2600" dirty="0" err="1"/>
              <a:t>Goddard</a:t>
            </a:r>
            <a:r>
              <a:rPr lang="hu-HU" altLang="hu-HU" sz="2600" dirty="0"/>
              <a:t> </a:t>
            </a:r>
            <a:r>
              <a:rPr lang="hu-HU" altLang="hu-HU" sz="2600" dirty="0" smtClean="0"/>
              <a:t>meg </a:t>
            </a:r>
            <a:r>
              <a:rPr lang="hu-HU" altLang="hu-HU" sz="2600" dirty="0"/>
              <a:t>volt győződve arról, hogy a „jó” genetikus konstrukció, teljesen azonosítható az ő fehér, protestáns, kapitalista értékrendszerének „jó”-</a:t>
            </a:r>
            <a:r>
              <a:rPr lang="hu-HU" altLang="hu-HU" sz="2600" dirty="0" err="1"/>
              <a:t>ságával</a:t>
            </a:r>
            <a:r>
              <a:rPr lang="hu-HU" altLang="hu-HU" sz="2600" dirty="0"/>
              <a:t>. </a:t>
            </a:r>
          </a:p>
          <a:p>
            <a:pPr>
              <a:lnSpc>
                <a:spcPct val="90000"/>
              </a:lnSpc>
            </a:pPr>
            <a:r>
              <a:rPr lang="hu-HU" altLang="hu-HU" sz="2600" dirty="0" err="1"/>
              <a:t>Goddard</a:t>
            </a:r>
            <a:r>
              <a:rPr lang="hu-HU" altLang="hu-HU" sz="2600" dirty="0"/>
              <a:t> azzal, hogy meghatározta azt, hogy ki a gyengeelméjű, összhangban volt azzal, hogy kit tartott morálisan </a:t>
            </a:r>
            <a:r>
              <a:rPr lang="hu-HU" altLang="hu-HU" sz="2600" dirty="0" err="1" smtClean="0"/>
              <a:t>imbecilisnek</a:t>
            </a:r>
            <a:r>
              <a:rPr lang="hu-HU" altLang="hu-HU" sz="2600" dirty="0"/>
              <a:t>. </a:t>
            </a:r>
          </a:p>
          <a:p>
            <a:pPr>
              <a:lnSpc>
                <a:spcPct val="90000"/>
              </a:lnSpc>
            </a:pPr>
            <a:r>
              <a:rPr lang="hu-HU" altLang="hu-HU" sz="2600" dirty="0" smtClean="0">
                <a:solidFill>
                  <a:srgbClr val="FFFF00"/>
                </a:solidFill>
              </a:rPr>
              <a:t>A </a:t>
            </a:r>
            <a:r>
              <a:rPr lang="hu-HU" altLang="hu-HU" sz="2600" dirty="0">
                <a:solidFill>
                  <a:srgbClr val="FFFF00"/>
                </a:solidFill>
              </a:rPr>
              <a:t>legmilitánsabbak közé tartozott, aki azt a tézis próbálták </a:t>
            </a:r>
            <a:r>
              <a:rPr lang="hu-HU" altLang="hu-HU" sz="2600" dirty="0" smtClean="0">
                <a:solidFill>
                  <a:srgbClr val="FFFF00"/>
                </a:solidFill>
              </a:rPr>
              <a:t>minden eszközzel igazolni, </a:t>
            </a:r>
            <a:r>
              <a:rPr lang="hu-HU" altLang="hu-HU" sz="2600" dirty="0">
                <a:solidFill>
                  <a:srgbClr val="FFFF00"/>
                </a:solidFill>
              </a:rPr>
              <a:t>hogy a bűnözés, a szegénység, a prostitúció, az alkoholizmus örökletes, és a mentális retardáció az elsődleges faktor. </a:t>
            </a:r>
          </a:p>
          <a:p>
            <a:pPr>
              <a:lnSpc>
                <a:spcPct val="90000"/>
              </a:lnSpc>
            </a:pPr>
            <a:r>
              <a:rPr lang="hu-HU" altLang="hu-HU" sz="2600" dirty="0" smtClean="0">
                <a:solidFill>
                  <a:srgbClr val="FFFF00"/>
                </a:solidFill>
              </a:rPr>
              <a:t>Hitte és hirdette, </a:t>
            </a:r>
            <a:r>
              <a:rPr lang="hu-HU" altLang="hu-HU" sz="2600" dirty="0">
                <a:solidFill>
                  <a:srgbClr val="FFFF00"/>
                </a:solidFill>
              </a:rPr>
              <a:t>hogy </a:t>
            </a:r>
            <a:r>
              <a:rPr lang="hu-HU" altLang="hu-HU" sz="2600" dirty="0" smtClean="0">
                <a:solidFill>
                  <a:srgbClr val="FFFF00"/>
                </a:solidFill>
              </a:rPr>
              <a:t>szoros </a:t>
            </a:r>
            <a:r>
              <a:rPr lang="hu-HU" altLang="hu-HU" sz="2600" dirty="0">
                <a:solidFill>
                  <a:srgbClr val="FFFF00"/>
                </a:solidFill>
              </a:rPr>
              <a:t>kapcsolat van a mentális retardáció és a bűnözés között, és a két állapotnak genetikus alapja van. </a:t>
            </a:r>
          </a:p>
        </p:txBody>
      </p:sp>
    </p:spTree>
    <p:extLst>
      <p:ext uri="{BB962C8B-B14F-4D97-AF65-F5344CB8AC3E}">
        <p14:creationId xmlns:p14="http://schemas.microsoft.com/office/powerpoint/2010/main" val="2350745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1981200" y="476250"/>
            <a:ext cx="8229600" cy="6121400"/>
          </a:xfrm>
        </p:spPr>
        <p:txBody>
          <a:bodyPr>
            <a:normAutofit lnSpcReduction="10000"/>
          </a:bodyPr>
          <a:lstStyle/>
          <a:p>
            <a:r>
              <a:rPr lang="hu-HU" altLang="hu-HU" dirty="0" err="1"/>
              <a:t>Goddard</a:t>
            </a:r>
            <a:r>
              <a:rPr lang="hu-HU" altLang="hu-HU" dirty="0"/>
              <a:t> és más </a:t>
            </a:r>
            <a:r>
              <a:rPr lang="hu-HU" altLang="hu-HU" dirty="0" err="1"/>
              <a:t>eugenisták</a:t>
            </a:r>
            <a:r>
              <a:rPr lang="hu-HU" altLang="hu-HU" dirty="0"/>
              <a:t> becslése szerint a börtönben levő foglyok 25-75 százaléka mentálisan retardált, és képtelen ügyei intézésére. </a:t>
            </a:r>
          </a:p>
          <a:p>
            <a:r>
              <a:rPr lang="hu-HU" altLang="hu-HU" dirty="0"/>
              <a:t>A statisztika szerint </a:t>
            </a:r>
            <a:r>
              <a:rPr lang="hu-HU" altLang="hu-HU" dirty="0" smtClean="0"/>
              <a:t>„szoros </a:t>
            </a:r>
            <a:r>
              <a:rPr lang="hu-HU" altLang="hu-HU" dirty="0"/>
              <a:t>kapcsolatban van a törvénytelenség és a mentális </a:t>
            </a:r>
            <a:r>
              <a:rPr lang="hu-HU" altLang="hu-HU" dirty="0" err="1"/>
              <a:t>abnormalitás</a:t>
            </a:r>
            <a:r>
              <a:rPr lang="hu-HU" altLang="hu-HU" dirty="0"/>
              <a:t> között”. </a:t>
            </a:r>
          </a:p>
          <a:p>
            <a:r>
              <a:rPr lang="hu-HU" altLang="hu-HU" dirty="0"/>
              <a:t>Azt is állították, hogy a szegényházak lakóinak legalább 50 %-a gyengeelméjű, akárcsak a prostituáltak 50 %-a. Egyesítve a morális degenerációt a testi fertőzöttséggel, ezek a lányok gyakran mentálisan retardált gyerekeket szültek, akik sodródtak a „részegség, prostitúció és kriminalitás vizein”.  </a:t>
            </a:r>
          </a:p>
          <a:p>
            <a:r>
              <a:rPr lang="hu-HU" altLang="hu-HU" dirty="0"/>
              <a:t>Az ellenőrizetlen mentálisan retardált gyerekek alkották a fiatalkorúak bírósága előtt megjelentek </a:t>
            </a:r>
            <a:r>
              <a:rPr lang="hu-HU" altLang="hu-HU" dirty="0" smtClean="0"/>
              <a:t>40%-</a:t>
            </a:r>
            <a:r>
              <a:rPr lang="hu-HU" altLang="hu-HU" dirty="0"/>
              <a:t>át. </a:t>
            </a:r>
          </a:p>
        </p:txBody>
      </p:sp>
    </p:spTree>
    <p:extLst>
      <p:ext uri="{BB962C8B-B14F-4D97-AF65-F5344CB8AC3E}">
        <p14:creationId xmlns:p14="http://schemas.microsoft.com/office/powerpoint/2010/main" val="24197337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1981200" y="620714"/>
            <a:ext cx="8229600" cy="5832475"/>
          </a:xfrm>
        </p:spPr>
        <p:txBody>
          <a:bodyPr/>
          <a:lstStyle/>
          <a:p>
            <a:r>
              <a:rPr lang="hu-HU" altLang="hu-HU" b="1" dirty="0">
                <a:solidFill>
                  <a:srgbClr val="FFFF00"/>
                </a:solidFill>
              </a:rPr>
              <a:t>Charles </a:t>
            </a:r>
            <a:r>
              <a:rPr lang="hu-HU" altLang="hu-HU" b="1" dirty="0" err="1">
                <a:solidFill>
                  <a:srgbClr val="FFFF00"/>
                </a:solidFill>
              </a:rPr>
              <a:t>Benedict</a:t>
            </a:r>
            <a:r>
              <a:rPr lang="hu-HU" altLang="hu-HU" b="1" dirty="0">
                <a:solidFill>
                  <a:srgbClr val="FFFF00"/>
                </a:solidFill>
              </a:rPr>
              <a:t> </a:t>
            </a:r>
            <a:r>
              <a:rPr lang="hu-HU" altLang="hu-HU" b="1" dirty="0" err="1">
                <a:solidFill>
                  <a:srgbClr val="FFFF00"/>
                </a:solidFill>
              </a:rPr>
              <a:t>Davenport</a:t>
            </a:r>
            <a:r>
              <a:rPr lang="hu-HU" altLang="hu-HU" dirty="0"/>
              <a:t> (1866-1944) </a:t>
            </a:r>
            <a:r>
              <a:rPr lang="hu-HU" altLang="hu-HU" dirty="0" err="1"/>
              <a:t>Goddard</a:t>
            </a:r>
            <a:r>
              <a:rPr lang="hu-HU" altLang="hu-HU" dirty="0"/>
              <a:t> nézeteihez hasonlókat fogalmazott meg, és a morálisan </a:t>
            </a:r>
            <a:r>
              <a:rPr lang="hu-HU" altLang="hu-HU" dirty="0" err="1"/>
              <a:t>imbecilleknek</a:t>
            </a:r>
            <a:r>
              <a:rPr lang="hu-HU" altLang="hu-HU" dirty="0"/>
              <a:t> tekintett emberekre összpontosított, a csavargókra, prostituáltakra, bűnözőkre. </a:t>
            </a:r>
          </a:p>
          <a:p>
            <a:r>
              <a:rPr lang="hu-HU" altLang="hu-HU" dirty="0"/>
              <a:t>Például </a:t>
            </a:r>
            <a:r>
              <a:rPr lang="hu-HU" altLang="hu-HU" dirty="0" err="1"/>
              <a:t>Davenport</a:t>
            </a:r>
            <a:r>
              <a:rPr lang="hu-HU" altLang="hu-HU" dirty="0"/>
              <a:t> kapcsolatot talált a vándorló életmód és „a jól ismert aberrációs hibák és mentális állapot között”. </a:t>
            </a:r>
          </a:p>
          <a:p>
            <a:r>
              <a:rPr lang="hu-HU" altLang="hu-HU" dirty="0"/>
              <a:t>A nomád élet </a:t>
            </a:r>
            <a:r>
              <a:rPr lang="hu-HU" altLang="hu-HU" dirty="0" err="1"/>
              <a:t>Davenport</a:t>
            </a:r>
            <a:r>
              <a:rPr lang="hu-HU" altLang="hu-HU" dirty="0"/>
              <a:t> szerint gyakrabban fordul elő a férfiak körében, és valószínűleg egy </a:t>
            </a:r>
            <a:r>
              <a:rPr lang="hu-HU" altLang="hu-HU" dirty="0" smtClean="0"/>
              <a:t>alapvető </a:t>
            </a:r>
            <a:r>
              <a:rPr lang="hu-HU" altLang="hu-HU" dirty="0"/>
              <a:t>emberi ösztön, amely a civilizált népek intelligens felnőtt egyedeinek körében tipikusan gátolva van. </a:t>
            </a:r>
          </a:p>
        </p:txBody>
      </p:sp>
    </p:spTree>
    <p:extLst>
      <p:ext uri="{BB962C8B-B14F-4D97-AF65-F5344CB8AC3E}">
        <p14:creationId xmlns:p14="http://schemas.microsoft.com/office/powerpoint/2010/main" val="8386694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a:xfrm>
            <a:off x="1981200" y="908051"/>
            <a:ext cx="8229600" cy="5218113"/>
          </a:xfrm>
        </p:spPr>
        <p:txBody>
          <a:bodyPr/>
          <a:lstStyle/>
          <a:p>
            <a:r>
              <a:rPr lang="hu-HU" altLang="hu-HU" dirty="0"/>
              <a:t>Minden bizonyíték „azt a hipotézist támogatja, hogy a nomád ösztön egy egyszerű, nemi hovatartozástól függő génnek a hiányától függ, amely determinálja a ragaszkodást a családhoz”. </a:t>
            </a:r>
          </a:p>
          <a:p>
            <a:r>
              <a:rPr lang="hu-HU" altLang="hu-HU" dirty="0"/>
              <a:t>Mivel a nomád férfiak általában hasonló nőket vesznek feleségül, a </a:t>
            </a:r>
            <a:r>
              <a:rPr lang="hu-HU" altLang="hu-HU" dirty="0" err="1" smtClean="0"/>
              <a:t>leszármazottaik</a:t>
            </a:r>
            <a:r>
              <a:rPr lang="hu-HU" altLang="hu-HU" dirty="0" smtClean="0"/>
              <a:t> </a:t>
            </a:r>
            <a:r>
              <a:rPr lang="hu-HU" altLang="hu-HU" dirty="0"/>
              <a:t>is hajlamosak lesznek arra, hogy nomád életet éljenek. </a:t>
            </a:r>
          </a:p>
        </p:txBody>
      </p:sp>
    </p:spTree>
    <p:extLst>
      <p:ext uri="{BB962C8B-B14F-4D97-AF65-F5344CB8AC3E}">
        <p14:creationId xmlns:p14="http://schemas.microsoft.com/office/powerpoint/2010/main" val="13469946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1981200" y="620713"/>
            <a:ext cx="8229600" cy="5505450"/>
          </a:xfrm>
        </p:spPr>
        <p:txBody>
          <a:bodyPr>
            <a:normAutofit/>
          </a:bodyPr>
          <a:lstStyle/>
          <a:p>
            <a:pPr>
              <a:lnSpc>
                <a:spcPct val="90000"/>
              </a:lnSpc>
            </a:pPr>
            <a:r>
              <a:rPr lang="hu-HU" altLang="hu-HU" dirty="0"/>
              <a:t>Mások </a:t>
            </a:r>
            <a:r>
              <a:rPr lang="hu-HU" altLang="hu-HU" dirty="0" smtClean="0"/>
              <a:t>is csatlakoztak </a:t>
            </a:r>
            <a:r>
              <a:rPr lang="hu-HU" altLang="hu-HU" dirty="0"/>
              <a:t>ehhez az állásponthoz. </a:t>
            </a:r>
          </a:p>
          <a:p>
            <a:pPr>
              <a:lnSpc>
                <a:spcPct val="90000"/>
              </a:lnSpc>
            </a:pPr>
            <a:r>
              <a:rPr lang="hu-HU" altLang="hu-HU" dirty="0" smtClean="0"/>
              <a:t>Azzal </a:t>
            </a:r>
            <a:r>
              <a:rPr lang="hu-HU" altLang="hu-HU" dirty="0"/>
              <a:t>érveltek, hogy „a gyengeelméjűek felelőtlenek, ellenőrzés nélkül nem lehet bennük megbízni, és speciális ellátás nélkül néhányuk kétségkívül épületeket fog felégetni, egyesek nemi betegségeket fognak terjeszteni, mások törvénytelen gyengeelméjű gyermekeket fognak nemzeni, egyesek lopni fognak, mások örök szegényégre lesznek kárhoztatva, egyesek egész osztályokat hátráltatnak az állami iskolákban és mérgezik az erkölcsöket, mások pedig gyilkosságokat hajtanak végre”.</a:t>
            </a:r>
          </a:p>
        </p:txBody>
      </p:sp>
    </p:spTree>
    <p:extLst>
      <p:ext uri="{BB962C8B-B14F-4D97-AF65-F5344CB8AC3E}">
        <p14:creationId xmlns:p14="http://schemas.microsoft.com/office/powerpoint/2010/main" val="38593028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1981200" y="692151"/>
            <a:ext cx="8229600" cy="5832475"/>
          </a:xfrm>
        </p:spPr>
        <p:txBody>
          <a:bodyPr>
            <a:normAutofit/>
          </a:bodyPr>
          <a:lstStyle/>
          <a:p>
            <a:pPr>
              <a:lnSpc>
                <a:spcPct val="90000"/>
              </a:lnSpc>
            </a:pPr>
            <a:r>
              <a:rPr lang="hu-HU" altLang="hu-HU" dirty="0"/>
              <a:t>Sőt a tudósok demonstrálták, hogy a gyengeelméjűség növekedett, és az amerikai életmódot a hordák számbeli növekedése fenyegette. </a:t>
            </a:r>
          </a:p>
          <a:p>
            <a:pPr>
              <a:lnSpc>
                <a:spcPct val="90000"/>
              </a:lnSpc>
            </a:pPr>
            <a:r>
              <a:rPr lang="hu-HU" altLang="hu-HU" dirty="0"/>
              <a:t>Az orvostudomány </a:t>
            </a:r>
            <a:r>
              <a:rPr lang="hu-HU" altLang="hu-HU" dirty="0" err="1"/>
              <a:t>előrehaladása</a:t>
            </a:r>
            <a:r>
              <a:rPr lang="hu-HU" altLang="hu-HU" dirty="0"/>
              <a:t> segítette az életben maradást, és a tudósok azzal érveltek, hogy a mentálisan retardáltak és egyéb fogyatékos csoportok termékenységi rátája növekedett. </a:t>
            </a:r>
          </a:p>
          <a:p>
            <a:pPr>
              <a:lnSpc>
                <a:spcPct val="90000"/>
              </a:lnSpc>
            </a:pPr>
            <a:r>
              <a:rPr lang="hu-HU" altLang="hu-HU" dirty="0"/>
              <a:t>W. L. </a:t>
            </a:r>
            <a:r>
              <a:rPr lang="hu-HU" altLang="hu-HU" dirty="0" err="1"/>
              <a:t>Hutton</a:t>
            </a:r>
            <a:r>
              <a:rPr lang="hu-HU" altLang="hu-HU" dirty="0"/>
              <a:t>, a kanadai eugenikai társaság elnöke kijelentette, hogy például az </a:t>
            </a:r>
            <a:r>
              <a:rPr lang="hu-HU" altLang="hu-HU" dirty="0" err="1"/>
              <a:t>Orillia</a:t>
            </a:r>
            <a:r>
              <a:rPr lang="hu-HU" altLang="hu-HU" dirty="0"/>
              <a:t> </a:t>
            </a:r>
            <a:r>
              <a:rPr lang="hu-HU" altLang="hu-HU" dirty="0" err="1"/>
              <a:t>Asylum</a:t>
            </a:r>
            <a:r>
              <a:rPr lang="hu-HU" altLang="hu-HU" dirty="0"/>
              <a:t> feljegyzéseinek a statisztikája szerint a gyengeelméjű családokban átlag 8 gyermek volt, normális családokban csak 3. </a:t>
            </a:r>
          </a:p>
        </p:txBody>
      </p:sp>
    </p:spTree>
    <p:extLst>
      <p:ext uri="{BB962C8B-B14F-4D97-AF65-F5344CB8AC3E}">
        <p14:creationId xmlns:p14="http://schemas.microsoft.com/office/powerpoint/2010/main" val="17956232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1981200" y="476251"/>
            <a:ext cx="8229600" cy="5649913"/>
          </a:xfrm>
        </p:spPr>
        <p:txBody>
          <a:bodyPr/>
          <a:lstStyle/>
          <a:p>
            <a:pPr>
              <a:lnSpc>
                <a:spcPct val="90000"/>
              </a:lnSpc>
            </a:pPr>
            <a:r>
              <a:rPr lang="hu-HU" altLang="hu-HU" dirty="0"/>
              <a:t>A vélt növekedés következtében a mentális fogyatékosságok problémája egyre inkább a figyelem központjába került. </a:t>
            </a:r>
          </a:p>
          <a:p>
            <a:pPr>
              <a:lnSpc>
                <a:spcPct val="90000"/>
              </a:lnSpc>
            </a:pPr>
            <a:r>
              <a:rPr lang="hu-HU" altLang="hu-HU" dirty="0"/>
              <a:t>Az  IQ-tesztek széleskörű használata részletes osztályozást tett lehetővé, amelyek a ponteredményeken </a:t>
            </a:r>
            <a:r>
              <a:rPr lang="hu-HU" altLang="hu-HU" dirty="0" smtClean="0"/>
              <a:t>alapultak.</a:t>
            </a:r>
          </a:p>
          <a:p>
            <a:pPr>
              <a:lnSpc>
                <a:spcPct val="90000"/>
              </a:lnSpc>
            </a:pPr>
            <a:r>
              <a:rPr lang="hu-HU" altLang="hu-HU" dirty="0" smtClean="0"/>
              <a:t>A </a:t>
            </a:r>
            <a:r>
              <a:rPr lang="hu-HU" altLang="hu-HU" dirty="0"/>
              <a:t>kötelező oktatásról szóló törvények nagyszámú gyereket tereltek az állami iskolába, azokat a gyerekeket, akiket valaha mellőztek vagy kizártak az elemi oktatás köréből. </a:t>
            </a:r>
          </a:p>
        </p:txBody>
      </p:sp>
    </p:spTree>
    <p:extLst>
      <p:ext uri="{BB962C8B-B14F-4D97-AF65-F5344CB8AC3E}">
        <p14:creationId xmlns:p14="http://schemas.microsoft.com/office/powerpoint/2010/main" val="31972397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981200" y="620714"/>
            <a:ext cx="8229600" cy="5832475"/>
          </a:xfrm>
        </p:spPr>
        <p:txBody>
          <a:bodyPr/>
          <a:lstStyle/>
          <a:p>
            <a:r>
              <a:rPr lang="hu-HU" altLang="hu-HU" dirty="0"/>
              <a:t>Ahogyan növekedtek a gyermekekkel szemben támasztott elvárások, úgy egyre láthatóbbá vált a gyengeelméjűség elterjedtsége. </a:t>
            </a:r>
          </a:p>
          <a:p>
            <a:r>
              <a:rPr lang="hu-HU" altLang="hu-HU" dirty="0">
                <a:solidFill>
                  <a:srgbClr val="FFFF00"/>
                </a:solidFill>
              </a:rPr>
              <a:t>Amikor a gyerekeket – sokan más nyelven beszéltek, más kultúrából származtak, szegény környezetből jöttek – beültették a tantermekbe, és kitették őket az oktatás egy </a:t>
            </a:r>
            <a:r>
              <a:rPr lang="hu-HU" altLang="hu-HU" dirty="0" smtClean="0">
                <a:solidFill>
                  <a:srgbClr val="FFFF00"/>
                </a:solidFill>
              </a:rPr>
              <a:t>specifikusan amerikai  </a:t>
            </a:r>
            <a:r>
              <a:rPr lang="hu-HU" altLang="hu-HU" dirty="0">
                <a:solidFill>
                  <a:srgbClr val="FFFF00"/>
                </a:solidFill>
              </a:rPr>
              <a:t>formájának, elvárták tőlük, hogy nagyon specifikus módon </a:t>
            </a:r>
            <a:r>
              <a:rPr lang="hu-HU" altLang="hu-HU" dirty="0" err="1">
                <a:solidFill>
                  <a:srgbClr val="FFFF00"/>
                </a:solidFill>
              </a:rPr>
              <a:t>telesítsenek</a:t>
            </a:r>
            <a:r>
              <a:rPr lang="hu-HU" altLang="hu-HU" dirty="0">
                <a:solidFill>
                  <a:srgbClr val="FFFF00"/>
                </a:solidFill>
              </a:rPr>
              <a:t> és viselkedjenek, alávetették őket teljesítmény- és IQ-teszteknek, melyek a fehér középosztály normáin alapultak. </a:t>
            </a:r>
          </a:p>
          <a:p>
            <a:r>
              <a:rPr lang="hu-HU" altLang="hu-HU" dirty="0">
                <a:solidFill>
                  <a:srgbClr val="FFFF00"/>
                </a:solidFill>
              </a:rPr>
              <a:t>A tanárok így akaratlanul </a:t>
            </a:r>
            <a:r>
              <a:rPr lang="hu-HU" altLang="hu-HU" dirty="0" smtClean="0">
                <a:solidFill>
                  <a:srgbClr val="FFFF00"/>
                </a:solidFill>
              </a:rPr>
              <a:t>is támogatták azt a nézetet, </a:t>
            </a:r>
            <a:r>
              <a:rPr lang="hu-HU" altLang="hu-HU" dirty="0">
                <a:solidFill>
                  <a:srgbClr val="FFFF00"/>
                </a:solidFill>
              </a:rPr>
              <a:t>hogy növekedik a gyengeelméjűség elterjedtsége. </a:t>
            </a:r>
          </a:p>
        </p:txBody>
      </p:sp>
    </p:spTree>
    <p:extLst>
      <p:ext uri="{BB962C8B-B14F-4D97-AF65-F5344CB8AC3E}">
        <p14:creationId xmlns:p14="http://schemas.microsoft.com/office/powerpoint/2010/main" val="18222437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1981200" y="620713"/>
            <a:ext cx="8229600" cy="5505450"/>
          </a:xfrm>
        </p:spPr>
        <p:txBody>
          <a:bodyPr/>
          <a:lstStyle/>
          <a:p>
            <a:r>
              <a:rPr lang="hu-HU" altLang="hu-HU" dirty="0"/>
              <a:t>Ha a teszt- és vizsgaeredmények nem arra szolgáltak, hogy kiszűrjék a problémás tanulókat, a deviáns viselkedés igen. </a:t>
            </a:r>
          </a:p>
          <a:p>
            <a:r>
              <a:rPr lang="hu-HU" altLang="hu-HU" dirty="0">
                <a:solidFill>
                  <a:srgbClr val="FFFF00"/>
                </a:solidFill>
              </a:rPr>
              <a:t>A tanárok hajlamosak voltak arra, hogy a viselkedési problémákat a retardációnak tulajdonítsák, nem pedig a gyermek környezetének.  </a:t>
            </a:r>
          </a:p>
          <a:p>
            <a:r>
              <a:rPr lang="hu-HU" altLang="hu-HU" dirty="0"/>
              <a:t>Nem csoda, ha úgy tűnt, hogy növekedett a gyengeelméjűség. </a:t>
            </a:r>
          </a:p>
        </p:txBody>
      </p:sp>
    </p:spTree>
    <p:extLst>
      <p:ext uri="{BB962C8B-B14F-4D97-AF65-F5344CB8AC3E}">
        <p14:creationId xmlns:p14="http://schemas.microsoft.com/office/powerpoint/2010/main" val="30410554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hu-HU" altLang="hu-HU" sz="3600">
                <a:solidFill>
                  <a:srgbClr val="FFFF00"/>
                </a:solidFill>
              </a:rPr>
              <a:t>A fogyatékos populáció kontrollálása</a:t>
            </a:r>
            <a:br>
              <a:rPr lang="hu-HU" altLang="hu-HU" sz="3600">
                <a:solidFill>
                  <a:srgbClr val="FFFF00"/>
                </a:solidFill>
              </a:rPr>
            </a:br>
            <a:r>
              <a:rPr lang="hu-HU" altLang="hu-HU" sz="3600">
                <a:solidFill>
                  <a:srgbClr val="FFFF00"/>
                </a:solidFill>
              </a:rPr>
              <a:t>Nevelés és törvényhozás</a:t>
            </a:r>
          </a:p>
        </p:txBody>
      </p:sp>
      <p:sp>
        <p:nvSpPr>
          <p:cNvPr id="63491" name="Rectangle 3"/>
          <p:cNvSpPr>
            <a:spLocks noGrp="1" noChangeArrowheads="1"/>
          </p:cNvSpPr>
          <p:nvPr>
            <p:ph idx="1"/>
          </p:nvPr>
        </p:nvSpPr>
        <p:spPr>
          <a:xfrm>
            <a:off x="1981200" y="1600201"/>
            <a:ext cx="8229600" cy="4276725"/>
          </a:xfrm>
        </p:spPr>
        <p:txBody>
          <a:bodyPr/>
          <a:lstStyle/>
          <a:p>
            <a:pPr>
              <a:lnSpc>
                <a:spcPct val="90000"/>
              </a:lnSpc>
            </a:pPr>
            <a:r>
              <a:rPr lang="hu-HU" altLang="hu-HU"/>
              <a:t>Goddard igyekezete, hogy felhívja a közvélemény figyelmét a gyengeelméjűség veszélyeire, az egész észak-amerikai társadalmat felriasztotta. </a:t>
            </a:r>
          </a:p>
          <a:p>
            <a:pPr>
              <a:lnSpc>
                <a:spcPct val="90000"/>
              </a:lnSpc>
            </a:pPr>
            <a:r>
              <a:rPr lang="hu-HU" altLang="hu-HU"/>
              <a:t>A népesség gyengeelméjűnek minősített 2%-át okolták a sok bajért. </a:t>
            </a:r>
          </a:p>
          <a:p>
            <a:pPr>
              <a:lnSpc>
                <a:spcPct val="90000"/>
              </a:lnSpc>
            </a:pPr>
            <a:r>
              <a:rPr lang="hu-HU" altLang="hu-HU"/>
              <a:t>Ők voltak a fő okai - úgymond - a bűnnek, a prostitúciónak, a törvénytelenségnek, a nemi betegségek terjedésének, a szegénységnek, a krónikus alkoholizmusnak és az állami iskolák alkalmatlanságának. </a:t>
            </a:r>
          </a:p>
        </p:txBody>
      </p:sp>
    </p:spTree>
    <p:extLst>
      <p:ext uri="{BB962C8B-B14F-4D97-AF65-F5344CB8AC3E}">
        <p14:creationId xmlns:p14="http://schemas.microsoft.com/office/powerpoint/2010/main" val="40791055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1981200" y="765176"/>
            <a:ext cx="8229600" cy="5688013"/>
          </a:xfrm>
        </p:spPr>
        <p:txBody>
          <a:bodyPr/>
          <a:lstStyle/>
          <a:p>
            <a:pPr>
              <a:lnSpc>
                <a:spcPct val="90000"/>
              </a:lnSpc>
            </a:pPr>
            <a:r>
              <a:rPr lang="hu-HU" altLang="hu-HU"/>
              <a:t>A társadalmi fenyegetettség érzése a kriminalitásba ment át: legszélsőségesebb formájában a deviáns emberekben nyilvánvaló fenyegetést láttak, bizonyos magmát, amely átfolyik a középosztálybeli társadalom repedésein. </a:t>
            </a:r>
          </a:p>
          <a:p>
            <a:pPr>
              <a:lnSpc>
                <a:spcPct val="90000"/>
              </a:lnSpc>
            </a:pPr>
            <a:r>
              <a:rPr lang="hu-HU" altLang="hu-HU"/>
              <a:t>Sok késő viktoriánus korabeli ember megvetően elutasította az elmúlt korszak humanitárius és oktatási erőfeszítéseit, és ehelyett azt a nézőpontot fogadta el, hogy a fogyatékos emberek születésüktől fogva és megváltoztathatatlanul alacsonyabb rendűek. </a:t>
            </a:r>
          </a:p>
        </p:txBody>
      </p:sp>
    </p:spTree>
    <p:extLst>
      <p:ext uri="{BB962C8B-B14F-4D97-AF65-F5344CB8AC3E}">
        <p14:creationId xmlns:p14="http://schemas.microsoft.com/office/powerpoint/2010/main" val="1065319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1981200" y="620714"/>
            <a:ext cx="8229600" cy="5761037"/>
          </a:xfrm>
        </p:spPr>
        <p:txBody>
          <a:bodyPr/>
          <a:lstStyle/>
          <a:p>
            <a:r>
              <a:rPr lang="hu-HU" altLang="hu-HU" dirty="0"/>
              <a:t>Azzal, hogy </a:t>
            </a:r>
            <a:r>
              <a:rPr lang="hu-HU" altLang="hu-HU" dirty="0" smtClean="0"/>
              <a:t>a súlyos </a:t>
            </a:r>
            <a:r>
              <a:rPr lang="hu-HU" altLang="hu-HU" dirty="0"/>
              <a:t>társadalmi problémákat olyan egyéneknek tulajdonították, akik velük született mentális vagy más fogyatékosságuk miatt képtelenek voltak megbirkózni a modern élet komplexitásával, a tudósokra hárult az, hogy megoldást keressenek arra, hogy korlátozzák a már létező fogyatékos embereket, és megakadályozzák az újabbak születését. </a:t>
            </a:r>
          </a:p>
          <a:p>
            <a:r>
              <a:rPr lang="hu-HU" altLang="hu-HU" dirty="0"/>
              <a:t>Még keményebb (nemcsak kívánatos, hanem szükséges) intézkedéseket foganatosítottak az oktatástól kezdve a törvényhozáson át a szegregációig és sterilizációig. </a:t>
            </a:r>
          </a:p>
        </p:txBody>
      </p:sp>
    </p:spTree>
    <p:extLst>
      <p:ext uri="{BB962C8B-B14F-4D97-AF65-F5344CB8AC3E}">
        <p14:creationId xmlns:p14="http://schemas.microsoft.com/office/powerpoint/2010/main" val="27794899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1981200" y="692150"/>
            <a:ext cx="8229600" cy="5761038"/>
          </a:xfrm>
        </p:spPr>
        <p:txBody>
          <a:bodyPr/>
          <a:lstStyle/>
          <a:p>
            <a:pPr>
              <a:lnSpc>
                <a:spcPct val="90000"/>
              </a:lnSpc>
            </a:pPr>
            <a:r>
              <a:rPr lang="hu-HU" altLang="hu-HU" dirty="0" err="1"/>
              <a:t>Goddard</a:t>
            </a:r>
            <a:r>
              <a:rPr lang="hu-HU" altLang="hu-HU" dirty="0"/>
              <a:t> azt állította, „hogy a gyengeelméjű embereknek nem szabad megengedni, hogy megházasodjanak, és szülővé váljanak”, és a nevelést, szegregációt és sterilizációt ajánlotta. </a:t>
            </a:r>
          </a:p>
          <a:p>
            <a:pPr>
              <a:lnSpc>
                <a:spcPct val="90000"/>
              </a:lnSpc>
            </a:pPr>
            <a:r>
              <a:rPr lang="hu-HU" altLang="hu-HU" dirty="0"/>
              <a:t>Martin </a:t>
            </a:r>
            <a:r>
              <a:rPr lang="hu-HU" altLang="hu-HU" dirty="0" err="1"/>
              <a:t>Barr</a:t>
            </a:r>
            <a:r>
              <a:rPr lang="hu-HU" altLang="hu-HU" dirty="0"/>
              <a:t>, megszólítva a társadalom tisztaságát és a fogyatékos emberek jólétét, új intézeti struktúrákat kívánt a nemek szigorú elkülönítésével és </a:t>
            </a:r>
            <a:r>
              <a:rPr lang="hu-HU" altLang="hu-HU" dirty="0" err="1"/>
              <a:t>aszexualizációs</a:t>
            </a:r>
            <a:r>
              <a:rPr lang="hu-HU" altLang="hu-HU" dirty="0"/>
              <a:t> eljárásokkal vagy sterilizálással. </a:t>
            </a:r>
          </a:p>
        </p:txBody>
      </p:sp>
    </p:spTree>
    <p:extLst>
      <p:ext uri="{BB962C8B-B14F-4D97-AF65-F5344CB8AC3E}">
        <p14:creationId xmlns:p14="http://schemas.microsoft.com/office/powerpoint/2010/main" val="32050796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hu-HU" altLang="hu-HU">
                <a:solidFill>
                  <a:srgbClr val="FFFF00"/>
                </a:solidFill>
              </a:rPr>
              <a:t>Szegregáció</a:t>
            </a:r>
          </a:p>
        </p:txBody>
      </p:sp>
      <p:sp>
        <p:nvSpPr>
          <p:cNvPr id="83971" name="Rectangle 3"/>
          <p:cNvSpPr>
            <a:spLocks noGrp="1" noChangeArrowheads="1"/>
          </p:cNvSpPr>
          <p:nvPr>
            <p:ph idx="1"/>
          </p:nvPr>
        </p:nvSpPr>
        <p:spPr/>
        <p:txBody>
          <a:bodyPr/>
          <a:lstStyle/>
          <a:p>
            <a:r>
              <a:rPr lang="hu-HU" altLang="hu-HU" dirty="0"/>
              <a:t>A </a:t>
            </a:r>
            <a:r>
              <a:rPr lang="hu-HU" altLang="hu-HU" dirty="0" smtClean="0"/>
              <a:t>„nemkívánatos elemek” </a:t>
            </a:r>
            <a:r>
              <a:rPr lang="hu-HU" altLang="hu-HU" dirty="0"/>
              <a:t>szaporodásnak legyőzésére Memoárjában Bell a nevelést és a törvényhozást javasolta. </a:t>
            </a:r>
          </a:p>
          <a:p>
            <a:r>
              <a:rPr lang="hu-HU" altLang="hu-HU" dirty="0"/>
              <a:t>Azonban egyik sem tűnt kivitelezhető alternatívának: az utódok létrehozását nemcsak örökletes jellemzőnek tekintették, hanem hiábavalónak vélték „hogy a legrosszabbak cölibátus fogadalmat tesznek, és ezt megtartják”. </a:t>
            </a:r>
          </a:p>
        </p:txBody>
      </p:sp>
    </p:spTree>
    <p:extLst>
      <p:ext uri="{BB962C8B-B14F-4D97-AF65-F5344CB8AC3E}">
        <p14:creationId xmlns:p14="http://schemas.microsoft.com/office/powerpoint/2010/main" val="21205035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1981200" y="692151"/>
            <a:ext cx="8229600" cy="5434013"/>
          </a:xfrm>
        </p:spPr>
        <p:txBody>
          <a:bodyPr/>
          <a:lstStyle/>
          <a:p>
            <a:r>
              <a:rPr lang="hu-HU" altLang="hu-HU" dirty="0"/>
              <a:t>A szegregációval kapcsolatos alternatív javaslatok egész sora következett. </a:t>
            </a:r>
          </a:p>
          <a:p>
            <a:r>
              <a:rPr lang="hu-HU" altLang="hu-HU" dirty="0">
                <a:solidFill>
                  <a:srgbClr val="FFFF00"/>
                </a:solidFill>
              </a:rPr>
              <a:t>Egy szerző azt javasolta, hogy az „alkalmatlanokat” szállítsák egy tengeri szigetre – a nemeket elkülönítve. </a:t>
            </a:r>
          </a:p>
          <a:p>
            <a:r>
              <a:rPr lang="hu-HU" altLang="hu-HU" dirty="0"/>
              <a:t>Egy másik azt, hogy „minden nemzőképes korú </a:t>
            </a:r>
            <a:r>
              <a:rPr lang="hu-HU" altLang="hu-HU" dirty="0" err="1"/>
              <a:t>imbecillt</a:t>
            </a:r>
            <a:r>
              <a:rPr lang="hu-HU" altLang="hu-HU" dirty="0"/>
              <a:t> tartsanak korlátok közt, megakadályozva a </a:t>
            </a:r>
            <a:r>
              <a:rPr lang="hu-HU" altLang="hu-HU" dirty="0" smtClean="0"/>
              <a:t>nemzést”. </a:t>
            </a:r>
            <a:endParaRPr lang="hu-HU" altLang="hu-HU" dirty="0"/>
          </a:p>
          <a:p>
            <a:r>
              <a:rPr lang="hu-HU" altLang="hu-HU" dirty="0">
                <a:solidFill>
                  <a:schemeClr val="tx1"/>
                </a:solidFill>
              </a:rPr>
              <a:t>További </a:t>
            </a:r>
            <a:r>
              <a:rPr lang="hu-HU" altLang="hu-HU" dirty="0" smtClean="0">
                <a:solidFill>
                  <a:schemeClr val="tx1"/>
                </a:solidFill>
              </a:rPr>
              <a:t>javaslattevők kitiltották volna </a:t>
            </a:r>
            <a:r>
              <a:rPr lang="hu-HU" altLang="hu-HU" dirty="0">
                <a:solidFill>
                  <a:schemeClr val="tx1"/>
                </a:solidFill>
              </a:rPr>
              <a:t>a fogyatékos bevándorlókat az országból, a gyengeelméjűeket mezőgazdasági telepeken különítenék el, hogy ne tudják reprodukálni önmagukat.</a:t>
            </a:r>
          </a:p>
        </p:txBody>
      </p:sp>
    </p:spTree>
    <p:extLst>
      <p:ext uri="{BB962C8B-B14F-4D97-AF65-F5344CB8AC3E}">
        <p14:creationId xmlns:p14="http://schemas.microsoft.com/office/powerpoint/2010/main" val="35850903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1981200" y="620713"/>
            <a:ext cx="8229600" cy="5505450"/>
          </a:xfrm>
        </p:spPr>
        <p:txBody>
          <a:bodyPr/>
          <a:lstStyle/>
          <a:p>
            <a:pPr>
              <a:lnSpc>
                <a:spcPct val="90000"/>
              </a:lnSpc>
            </a:pPr>
            <a:r>
              <a:rPr lang="hu-HU" altLang="hu-HU"/>
              <a:t>A recividizmus (intézményekhez való visszatérés) magas arányával és a növekvő intézményi populációval szembesülve a gyógypedagógusok számára kétségessé vált, hogy elérhetik eredeti céljukat – a gyengeelméjűség problémájának a megoldását. </a:t>
            </a:r>
          </a:p>
          <a:p>
            <a:pPr>
              <a:lnSpc>
                <a:spcPct val="90000"/>
              </a:lnSpc>
            </a:pPr>
            <a:r>
              <a:rPr lang="hu-HU" altLang="hu-HU"/>
              <a:t>Mivel úgy vélték, hogy a mentális retardáció örökletes vonás, a mendeli törvény értelmében úgy vélték, hogy felügyelt szegregáció szükséges, hogy megállítsák az intellektuálisan alacsonyabbrendű egyének szaporodását. </a:t>
            </a:r>
          </a:p>
        </p:txBody>
      </p:sp>
    </p:spTree>
    <p:extLst>
      <p:ext uri="{BB962C8B-B14F-4D97-AF65-F5344CB8AC3E}">
        <p14:creationId xmlns:p14="http://schemas.microsoft.com/office/powerpoint/2010/main" val="25246972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1992313" y="620714"/>
            <a:ext cx="8229600" cy="5976937"/>
          </a:xfrm>
        </p:spPr>
        <p:txBody>
          <a:bodyPr/>
          <a:lstStyle/>
          <a:p>
            <a:r>
              <a:rPr lang="hu-HU" altLang="hu-HU"/>
              <a:t>Az intézeti felügyelők és nevelők „állandó felügyeleti gondoskodást” szorgalmaztak a gyengeelméjűek számára, hogy megakadályozzák számbeli növekedésüket. </a:t>
            </a:r>
          </a:p>
          <a:p>
            <a:r>
              <a:rPr lang="hu-HU" altLang="hu-HU"/>
              <a:t>A kampánynak nagy része a szegények ellen irányult, bár úgy vélték, hogy a mentális retardáció örökletes, és nem a szegényes életkörülmények következménye, a középosztálybeli mentálisan retardáltakat megkülönböztetetten kezelték. </a:t>
            </a:r>
          </a:p>
          <a:p>
            <a:r>
              <a:rPr lang="hu-HU" altLang="hu-HU"/>
              <a:t>A középosztálybeli gyengeelméjű gyermekeket nem tekintették fenyegetésnek a társadalomra, őket egyéni deviánsoknak tekintették, és ha nem keveredtek bűnügyekbe, a szülőkre hagyták a gondozásukat. </a:t>
            </a:r>
          </a:p>
        </p:txBody>
      </p:sp>
    </p:spTree>
    <p:extLst>
      <p:ext uri="{BB962C8B-B14F-4D97-AF65-F5344CB8AC3E}">
        <p14:creationId xmlns:p14="http://schemas.microsoft.com/office/powerpoint/2010/main" val="36937221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1981200" y="620713"/>
            <a:ext cx="8229600" cy="5505450"/>
          </a:xfrm>
        </p:spPr>
        <p:txBody>
          <a:bodyPr>
            <a:normAutofit/>
          </a:bodyPr>
          <a:lstStyle/>
          <a:p>
            <a:r>
              <a:rPr lang="hu-HU" altLang="hu-HU" dirty="0" smtClean="0"/>
              <a:t>Az értelmi fogyatékos </a:t>
            </a:r>
            <a:r>
              <a:rPr lang="hu-HU" altLang="hu-HU" dirty="0"/>
              <a:t>személyeket gyakran állami intézményekbe zárták (börtön, javítóintézet, </a:t>
            </a:r>
            <a:r>
              <a:rPr lang="hu-HU" altLang="hu-HU" dirty="0" err="1"/>
              <a:t>asylum</a:t>
            </a:r>
            <a:r>
              <a:rPr lang="hu-HU" altLang="hu-HU" dirty="0"/>
              <a:t>, képző iskola, városi szegényház). </a:t>
            </a:r>
          </a:p>
          <a:p>
            <a:r>
              <a:rPr lang="hu-HU" altLang="hu-HU" dirty="0"/>
              <a:t>Az intézetek gyorsan szaporodtak, a gyengeelméjűek fenyegetésétől való félelemtől hajtva. Martin </a:t>
            </a:r>
            <a:r>
              <a:rPr lang="hu-HU" altLang="hu-HU" dirty="0" err="1"/>
              <a:t>Barr</a:t>
            </a:r>
            <a:r>
              <a:rPr lang="hu-HU" altLang="hu-HU" dirty="0"/>
              <a:t> sürgette az idióták számára létesítendő elkülönített </a:t>
            </a:r>
            <a:r>
              <a:rPr lang="hu-HU" altLang="hu-HU" dirty="0" err="1"/>
              <a:t>asylumokat</a:t>
            </a:r>
            <a:r>
              <a:rPr lang="hu-HU" altLang="hu-HU" dirty="0"/>
              <a:t>, melyeket gazdaságosabban lehet működtetni, mint ha egy általános intézeten belül lennének, és javasolta különleges telepek létesítését.</a:t>
            </a:r>
          </a:p>
          <a:p>
            <a:r>
              <a:rPr lang="hu-HU" altLang="hu-HU" dirty="0"/>
              <a:t>A 19. század vége előtt kevés személyt helyeztek intézetbe, de 1890-ben 14 állam nyitott elkülönített közintézetet mentálisan retardáltak számára. </a:t>
            </a:r>
          </a:p>
        </p:txBody>
      </p:sp>
    </p:spTree>
    <p:extLst>
      <p:ext uri="{BB962C8B-B14F-4D97-AF65-F5344CB8AC3E}">
        <p14:creationId xmlns:p14="http://schemas.microsoft.com/office/powerpoint/2010/main" val="31524523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r>
              <a:rPr lang="hu-HU" altLang="hu-HU">
                <a:solidFill>
                  <a:srgbClr val="FFFF00"/>
                </a:solidFill>
              </a:rPr>
              <a:t>Sterilizáció</a:t>
            </a:r>
          </a:p>
        </p:txBody>
      </p:sp>
      <p:sp>
        <p:nvSpPr>
          <p:cNvPr id="89091" name="Rectangle 3"/>
          <p:cNvSpPr>
            <a:spLocks noGrp="1" noChangeArrowheads="1"/>
          </p:cNvSpPr>
          <p:nvPr>
            <p:ph idx="1"/>
          </p:nvPr>
        </p:nvSpPr>
        <p:spPr>
          <a:xfrm>
            <a:off x="1981200" y="1600200"/>
            <a:ext cx="8229600" cy="4781550"/>
          </a:xfrm>
        </p:spPr>
        <p:txBody>
          <a:bodyPr>
            <a:normAutofit/>
          </a:bodyPr>
          <a:lstStyle/>
          <a:p>
            <a:pPr>
              <a:lnSpc>
                <a:spcPct val="90000"/>
              </a:lnSpc>
            </a:pPr>
            <a:r>
              <a:rPr lang="hu-HU" altLang="hu-HU" dirty="0" smtClean="0"/>
              <a:t>Az értelmi fogyatékos személyek </a:t>
            </a:r>
            <a:r>
              <a:rPr lang="hu-HU" altLang="hu-HU" dirty="0"/>
              <a:t>felügyeletében a nevelés értéke megkérdőjelezhetőnek bizonyult. </a:t>
            </a:r>
          </a:p>
          <a:p>
            <a:pPr>
              <a:lnSpc>
                <a:spcPct val="90000"/>
              </a:lnSpc>
            </a:pPr>
            <a:r>
              <a:rPr lang="hu-HU" altLang="hu-HU" dirty="0"/>
              <a:t>A szegregáció túlságosan költséges volt, a szankciók pedig tarthatatlanok. </a:t>
            </a:r>
          </a:p>
          <a:p>
            <a:pPr>
              <a:lnSpc>
                <a:spcPct val="90000"/>
              </a:lnSpc>
            </a:pPr>
            <a:r>
              <a:rPr lang="hu-HU" altLang="hu-HU" dirty="0" smtClean="0"/>
              <a:t>Radikálisabb </a:t>
            </a:r>
            <a:r>
              <a:rPr lang="hu-HU" altLang="hu-HU" dirty="0"/>
              <a:t>intézkedéseket kellett hozni a fogyatékos elemek társadalomból való kiiktatására. </a:t>
            </a:r>
          </a:p>
          <a:p>
            <a:pPr>
              <a:lnSpc>
                <a:spcPct val="90000"/>
              </a:lnSpc>
            </a:pPr>
            <a:r>
              <a:rPr lang="hu-HU" altLang="hu-HU" dirty="0"/>
              <a:t>Az </a:t>
            </a:r>
            <a:r>
              <a:rPr lang="hu-HU" altLang="hu-HU" dirty="0" err="1"/>
              <a:t>eugenisták</a:t>
            </a:r>
            <a:r>
              <a:rPr lang="hu-HU" altLang="hu-HU" dirty="0"/>
              <a:t> azt állították, hogy az emberi társadalomnak, csakúgy, mint a természetnek, szigorúan kell kezelni a gyengéket, és energiáikat a gyengeelméjűek ellen kell irányítani, akiket „a félrevezetett közöny szaporodni engedett”. </a:t>
            </a:r>
          </a:p>
        </p:txBody>
      </p:sp>
    </p:spTree>
    <p:extLst>
      <p:ext uri="{BB962C8B-B14F-4D97-AF65-F5344CB8AC3E}">
        <p14:creationId xmlns:p14="http://schemas.microsoft.com/office/powerpoint/2010/main" val="33091530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1981200" y="549275"/>
            <a:ext cx="8229600" cy="5576888"/>
          </a:xfrm>
        </p:spPr>
        <p:txBody>
          <a:bodyPr/>
          <a:lstStyle/>
          <a:p>
            <a:r>
              <a:rPr lang="hu-HU" altLang="hu-HU" dirty="0"/>
              <a:t>A 19. század végére a gyengeelméjűséget </a:t>
            </a:r>
            <a:r>
              <a:rPr lang="hu-HU" altLang="hu-HU" dirty="0" smtClean="0"/>
              <a:t>(értelmi fogyatékosságot) az </a:t>
            </a:r>
            <a:r>
              <a:rPr lang="hu-HU" altLang="hu-HU" dirty="0"/>
              <a:t>amoralitás terminusaival határozták meg, tehát a társadalmi eljárásnak kell helyettesítenie az erkölcsi tudat hiányzó korlátait. </a:t>
            </a:r>
          </a:p>
          <a:p>
            <a:r>
              <a:rPr lang="hu-HU" altLang="hu-HU" dirty="0"/>
              <a:t>Mivel az orvostudomány fejlődése egyre inkább életben tartotta a fogyatékosokat, úgy vélték, hogy az orvostudománynak kellene magára vállalnia a gyengeelméjűség terjedése megakadályozásának a felelősségét. </a:t>
            </a:r>
          </a:p>
          <a:p>
            <a:r>
              <a:rPr lang="hu-HU" altLang="hu-HU" dirty="0"/>
              <a:t>A Higiénia és Demográfia VII. Nemzetközi Konferenciáján, 1891-ben Sir Francis Galton sürgette a világ szegény és nyomorult embereinek a sterilizálását. </a:t>
            </a:r>
          </a:p>
        </p:txBody>
      </p:sp>
    </p:spTree>
    <p:extLst>
      <p:ext uri="{BB962C8B-B14F-4D97-AF65-F5344CB8AC3E}">
        <p14:creationId xmlns:p14="http://schemas.microsoft.com/office/powerpoint/2010/main" val="38282769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1981200" y="549275"/>
            <a:ext cx="8229600" cy="5576888"/>
          </a:xfrm>
        </p:spPr>
        <p:txBody>
          <a:bodyPr/>
          <a:lstStyle/>
          <a:p>
            <a:r>
              <a:rPr lang="hu-HU" altLang="hu-HU"/>
              <a:t>Az amerikaiak radikális megoldásokat keresve a mentális retardáció feltételezett társadalmi problémáira készségesen elfogadták azt a vélekedést, hogy sterilizáció alkalmazásával a társadalom megszabadulhat azoktól, akik valószínűleg elfogadhatatlan vonásokat örökítenek át. </a:t>
            </a:r>
          </a:p>
          <a:p>
            <a:r>
              <a:rPr lang="hu-HU" altLang="hu-HU"/>
              <a:t>Sőt, bizonyos személyek sterilizációja az adókat is csökkenti, enyhíti a nyomort és a szenvedést, és megteszi „amit a természet tenne természetes körülmények között”. </a:t>
            </a:r>
          </a:p>
        </p:txBody>
      </p:sp>
    </p:spTree>
    <p:extLst>
      <p:ext uri="{BB962C8B-B14F-4D97-AF65-F5344CB8AC3E}">
        <p14:creationId xmlns:p14="http://schemas.microsoft.com/office/powerpoint/2010/main" val="25028779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1981200" y="476251"/>
            <a:ext cx="8229600" cy="5649913"/>
          </a:xfrm>
        </p:spPr>
        <p:txBody>
          <a:bodyPr/>
          <a:lstStyle/>
          <a:p>
            <a:pPr>
              <a:lnSpc>
                <a:spcPct val="90000"/>
              </a:lnSpc>
            </a:pPr>
            <a:r>
              <a:rPr lang="hu-HU" altLang="hu-HU" sz="3200" dirty="0"/>
              <a:t>„Az egész ügyet – állította </a:t>
            </a:r>
            <a:r>
              <a:rPr lang="hu-HU" altLang="hu-HU" sz="3200" dirty="0" err="1"/>
              <a:t>Barr</a:t>
            </a:r>
            <a:r>
              <a:rPr lang="hu-HU" altLang="hu-HU" sz="3200" dirty="0"/>
              <a:t> –, egyszerűsíteni lehetne egy korai sebészeti beavatkozással, és ezzel azonnal szavatolni lehetne a társadalom biztonságát, csökkenteni a közösségi élet feszültségét, és nagyobb szabadságot, nagyobb boldogságot lehetne teremteni az egyénnek.</a:t>
            </a:r>
          </a:p>
          <a:p>
            <a:pPr>
              <a:lnSpc>
                <a:spcPct val="90000"/>
              </a:lnSpc>
            </a:pPr>
            <a:r>
              <a:rPr lang="hu-HU" altLang="hu-HU" sz="3200" dirty="0" err="1"/>
              <a:t>Goddard</a:t>
            </a:r>
            <a:r>
              <a:rPr lang="hu-HU" altLang="hu-HU" sz="3200" dirty="0"/>
              <a:t>, </a:t>
            </a:r>
            <a:r>
              <a:rPr lang="hu-HU" altLang="hu-HU" sz="3200" dirty="0" err="1"/>
              <a:t>Davenport</a:t>
            </a:r>
            <a:r>
              <a:rPr lang="hu-HU" altLang="hu-HU" sz="3200" dirty="0"/>
              <a:t>, Bell, David </a:t>
            </a:r>
            <a:r>
              <a:rPr lang="hu-HU" altLang="hu-HU" sz="3200" dirty="0" err="1"/>
              <a:t>Starr</a:t>
            </a:r>
            <a:r>
              <a:rPr lang="hu-HU" altLang="hu-HU" sz="3200" dirty="0"/>
              <a:t>, Jordan és más </a:t>
            </a:r>
            <a:r>
              <a:rPr lang="hu-HU" altLang="hu-HU" sz="3200" dirty="0" err="1"/>
              <a:t>eugenista</a:t>
            </a:r>
            <a:r>
              <a:rPr lang="hu-HU" altLang="hu-HU" sz="3200" dirty="0"/>
              <a:t> támogatók sokasága a faj tökéletesedését szaporodási, nem pedig nevelési vagy környezeti problémának látta. </a:t>
            </a:r>
          </a:p>
          <a:p>
            <a:pPr>
              <a:lnSpc>
                <a:spcPct val="90000"/>
              </a:lnSpc>
            </a:pPr>
            <a:endParaRPr lang="hu-HU" altLang="hu-HU" dirty="0"/>
          </a:p>
        </p:txBody>
      </p:sp>
    </p:spTree>
    <p:extLst>
      <p:ext uri="{BB962C8B-B14F-4D97-AF65-F5344CB8AC3E}">
        <p14:creationId xmlns:p14="http://schemas.microsoft.com/office/powerpoint/2010/main" val="13551263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a:xfrm>
            <a:off x="1981200" y="476251"/>
            <a:ext cx="8229600" cy="5649913"/>
          </a:xfrm>
        </p:spPr>
        <p:txBody>
          <a:bodyPr/>
          <a:lstStyle/>
          <a:p>
            <a:pPr>
              <a:lnSpc>
                <a:spcPct val="90000"/>
              </a:lnSpc>
            </a:pPr>
            <a:r>
              <a:rPr lang="hu-HU" altLang="hu-HU"/>
              <a:t>Bell úgy vélekedett, hogy az állatokra vonatkozó öröklődés törvényei az emberre is érvényesek, úgy vélte, hogy joga van a nyilvánosság elé vinni állítását, mert „az állatok szaporítója alkalmas arra, hogy irányt mutasson a közvéleménynek az emberi öröklődéssel kapcsolatos kérdésekben”. </a:t>
            </a:r>
          </a:p>
          <a:p>
            <a:pPr>
              <a:lnSpc>
                <a:spcPct val="90000"/>
              </a:lnSpc>
            </a:pPr>
            <a:r>
              <a:rPr lang="hu-HU" altLang="hu-HU"/>
              <a:t>Az állatvilágból Bell az angol verebet és mongúzt említette, mint kártékony állatokat, és a telivár lovat, mint ideális, kívánatos állatot; az emberekre vonatkoztatva a koldusokat és a bűnözőket említette, mint a beltenyészet szörnyűségeinek példáit.</a:t>
            </a:r>
          </a:p>
        </p:txBody>
      </p:sp>
    </p:spTree>
    <p:extLst>
      <p:ext uri="{BB962C8B-B14F-4D97-AF65-F5344CB8AC3E}">
        <p14:creationId xmlns:p14="http://schemas.microsoft.com/office/powerpoint/2010/main" val="28016048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1981200" y="476250"/>
            <a:ext cx="8229600" cy="5905500"/>
          </a:xfrm>
        </p:spPr>
        <p:txBody>
          <a:bodyPr>
            <a:normAutofit fontScale="92500" lnSpcReduction="20000"/>
          </a:bodyPr>
          <a:lstStyle/>
          <a:p>
            <a:r>
              <a:rPr lang="hu-HU" dirty="0"/>
              <a:t>A szorongásból fakadó rossz társadalmi közérzet két ellenségképet teremtett magának a közgondolkodásban. </a:t>
            </a:r>
          </a:p>
          <a:p>
            <a:r>
              <a:rPr lang="hu-HU" dirty="0"/>
              <a:t>Egyfelől megrettentek a felületesen alkalmazott IQ-tesztek eredményei alapján értelmileg alacsonyabb rendűnek tartott külföldi bevándorlók „támadó hordáitól”  (</a:t>
            </a:r>
            <a:r>
              <a:rPr lang="hu-HU" dirty="0" err="1"/>
              <a:t>Winzer</a:t>
            </a:r>
            <a:r>
              <a:rPr lang="hu-HU" dirty="0"/>
              <a:t>, 1993). </a:t>
            </a:r>
            <a:endParaRPr lang="hu-HU" dirty="0" smtClean="0"/>
          </a:p>
          <a:p>
            <a:r>
              <a:rPr lang="hu-HU" dirty="0"/>
              <a:t>Másfelől pedig megrendült a gyógypedagógiai fejlesztés hatékonyságába vetett – a korábbi évtizedekben még túlzóan derűlátó – bizalom. </a:t>
            </a:r>
          </a:p>
          <a:p>
            <a:r>
              <a:rPr lang="hu-HU" dirty="0"/>
              <a:t>Egyre több szakember fogalmazta meg „társadalomféltő” aggodalmait a siketek, a vakok és főleg a gyengeelméjűek számának növekedése miatt. </a:t>
            </a:r>
            <a:endParaRPr lang="hu-HU" dirty="0" smtClean="0"/>
          </a:p>
          <a:p>
            <a:r>
              <a:rPr lang="hu-HU" dirty="0" smtClean="0"/>
              <a:t>A </a:t>
            </a:r>
            <a:r>
              <a:rPr lang="hu-HU" dirty="0"/>
              <a:t>század első évtizedeiben mindezek következményeképpen megerősödtek a korábban már létrehozott speciális, </a:t>
            </a:r>
            <a:r>
              <a:rPr lang="hu-HU" dirty="0" err="1"/>
              <a:t>szegregált</a:t>
            </a:r>
            <a:r>
              <a:rPr lang="hu-HU" dirty="0"/>
              <a:t> intézmények, amelyek egyes fogyatékosság-típusok szerint foglalkoztak a gyerekekkel. </a:t>
            </a:r>
          </a:p>
          <a:p>
            <a:endParaRPr lang="hu-HU" dirty="0"/>
          </a:p>
        </p:txBody>
      </p:sp>
    </p:spTree>
    <p:extLst>
      <p:ext uri="{BB962C8B-B14F-4D97-AF65-F5344CB8AC3E}">
        <p14:creationId xmlns:p14="http://schemas.microsoft.com/office/powerpoint/2010/main" val="36060116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1341439"/>
            <a:ext cx="3908425" cy="471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Text Box 3"/>
          <p:cNvSpPr txBox="1">
            <a:spLocks noChangeArrowheads="1"/>
          </p:cNvSpPr>
          <p:nvPr/>
        </p:nvSpPr>
        <p:spPr bwMode="auto">
          <a:xfrm>
            <a:off x="6383338" y="4868864"/>
            <a:ext cx="37449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sz="2000" b="1"/>
              <a:t>Társadalmi sztereotípia: félelem a genetikai torzszülöttektől (Frankenstein, Hook kapitány, Qasimodo, Farkasember stb.) </a:t>
            </a:r>
          </a:p>
        </p:txBody>
      </p:sp>
    </p:spTree>
    <p:extLst>
      <p:ext uri="{BB962C8B-B14F-4D97-AF65-F5344CB8AC3E}">
        <p14:creationId xmlns:p14="http://schemas.microsoft.com/office/powerpoint/2010/main" val="38010968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rrowheads="1"/>
          </p:cNvSpPr>
          <p:nvPr>
            <p:ph type="title"/>
          </p:nvPr>
        </p:nvSpPr>
        <p:spPr/>
        <p:txBody>
          <a:bodyPr/>
          <a:lstStyle/>
          <a:p>
            <a:r>
              <a:rPr lang="hu-HU" altLang="hu-HU">
                <a:solidFill>
                  <a:srgbClr val="FFFF00"/>
                </a:solidFill>
              </a:rPr>
              <a:t>Eugenika és a bevándorlók</a:t>
            </a:r>
          </a:p>
        </p:txBody>
      </p:sp>
      <p:sp>
        <p:nvSpPr>
          <p:cNvPr id="107523" name="Rectangle 3"/>
          <p:cNvSpPr>
            <a:spLocks noGrp="1" noChangeArrowheads="1"/>
          </p:cNvSpPr>
          <p:nvPr>
            <p:ph idx="1"/>
          </p:nvPr>
        </p:nvSpPr>
        <p:spPr/>
        <p:txBody>
          <a:bodyPr/>
          <a:lstStyle/>
          <a:p>
            <a:r>
              <a:rPr lang="hu-HU" altLang="hu-HU"/>
              <a:t>A 19. században Kanada és az Egyesült Államok az üzlet és a kormány jóváhagyásával laza és megengedő bevándorlási eljárásokat alkalmazott, melyeknek célja a gazdasági növekedés elősegítése volt. </a:t>
            </a:r>
          </a:p>
          <a:p>
            <a:r>
              <a:rPr lang="hu-HU" altLang="hu-HU"/>
              <a:t>Az 1890-es évekig a legtöbb bevándorló az Egyesült Államokba Angliából, Írországból, Németországból és a skandináv országokból érkezett. 1890 után olaszok, lengyelek, oroszok, kelet-európai zsidók és egyre többen érkeztek Dél- és Kelet-Európából. 1910-re a dél- és kelet-európaiak a bevándorlók 77%-át tették ki. </a:t>
            </a:r>
          </a:p>
        </p:txBody>
      </p:sp>
    </p:spTree>
    <p:extLst>
      <p:ext uri="{BB962C8B-B14F-4D97-AF65-F5344CB8AC3E}">
        <p14:creationId xmlns:p14="http://schemas.microsoft.com/office/powerpoint/2010/main" val="21767881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4" name="Picture 4" descr="5c-IMMIG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1" y="908051"/>
            <a:ext cx="6696075"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8547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idx="1"/>
          </p:nvPr>
        </p:nvSpPr>
        <p:spPr>
          <a:xfrm>
            <a:off x="1981200" y="549275"/>
            <a:ext cx="8229600" cy="5576888"/>
          </a:xfrm>
        </p:spPr>
        <p:txBody>
          <a:bodyPr/>
          <a:lstStyle/>
          <a:p>
            <a:r>
              <a:rPr lang="hu-HU" altLang="hu-HU"/>
              <a:t>Kezdetben „az eugenika gyakorlati megvalósulását szorgalmazók arcukat a nyomornegyedek felé fordították, és ösztönösen az ott lakókra gondoltak. </a:t>
            </a:r>
          </a:p>
          <a:p>
            <a:r>
              <a:rPr lang="hu-HU" altLang="hu-HU"/>
              <a:t>A tudományos rasszizmus eredeti ellenséglistája kizárólag olyan emberekből állt, akik fehérek, szegények, deviánsok, fogyatékosok és bűnözők. </a:t>
            </a:r>
          </a:p>
          <a:p>
            <a:r>
              <a:rPr lang="hu-HU" altLang="hu-HU"/>
              <a:t>A szociáldarwinizmus politikai filozófiával együtt – amely támogatta a közvéleményt, hogy utasítsa el a magatehetetlenek szükségleteinek kielégítését –  létrejött egy új, rasszizmuson és öröklődéstanon alapuló mitológia vagy áltudomány.</a:t>
            </a:r>
          </a:p>
        </p:txBody>
      </p:sp>
    </p:spTree>
    <p:extLst>
      <p:ext uri="{BB962C8B-B14F-4D97-AF65-F5344CB8AC3E}">
        <p14:creationId xmlns:p14="http://schemas.microsoft.com/office/powerpoint/2010/main" val="30906013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1981200" y="765175"/>
            <a:ext cx="8229600" cy="5360988"/>
          </a:xfrm>
        </p:spPr>
        <p:txBody>
          <a:bodyPr/>
          <a:lstStyle/>
          <a:p>
            <a:r>
              <a:rPr lang="hu-HU" altLang="hu-HU"/>
              <a:t>Ahogy az eugenika egyre jobban terjedt, egy csoport kitartó nyomást gyakorolt a törvényhozásra a bevándorlás korlátozása érdekében. </a:t>
            </a:r>
          </a:p>
          <a:p>
            <a:r>
              <a:rPr lang="hu-HU" altLang="hu-HU"/>
              <a:t>Idegengyűlölő rasszizmusuk a faji, vallási, földrajzi, nyelvi és kulturális különbségeken alapult, céljuk volt „a fehér faj megőrzése az Egyesült Államokban, valamint az életszínvonal védelme”. </a:t>
            </a:r>
          </a:p>
        </p:txBody>
      </p:sp>
    </p:spTree>
    <p:extLst>
      <p:ext uri="{BB962C8B-B14F-4D97-AF65-F5344CB8AC3E}">
        <p14:creationId xmlns:p14="http://schemas.microsoft.com/office/powerpoint/2010/main" val="1566123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1992313" y="476250"/>
            <a:ext cx="8229600" cy="6008688"/>
          </a:xfrm>
        </p:spPr>
        <p:txBody>
          <a:bodyPr/>
          <a:lstStyle/>
          <a:p>
            <a:pPr>
              <a:lnSpc>
                <a:spcPct val="90000"/>
              </a:lnSpc>
            </a:pPr>
            <a:r>
              <a:rPr lang="hu-HU" altLang="hu-HU"/>
              <a:t>Az amerikai eugenicisták nem késlekedtek annak kijelentésével, hogy a gyengeelméjűség a rasszhoz kapcsolódik. </a:t>
            </a:r>
          </a:p>
          <a:p>
            <a:pPr>
              <a:lnSpc>
                <a:spcPct val="90000"/>
              </a:lnSpc>
            </a:pPr>
            <a:r>
              <a:rPr lang="hu-HU" altLang="hu-HU"/>
              <a:t>A bevándorlókat a gyors iparosodás és városiasodás negatív következményeivel, valamint az etnikai gettók szaporodásával vádolták. </a:t>
            </a:r>
          </a:p>
          <a:p>
            <a:pPr>
              <a:lnSpc>
                <a:spcPct val="90000"/>
              </a:lnSpc>
            </a:pPr>
            <a:r>
              <a:rPr lang="hu-HU" altLang="hu-HU" b="1">
                <a:solidFill>
                  <a:srgbClr val="FFFF00"/>
                </a:solidFill>
              </a:rPr>
              <a:t>Mivel nem tudtak gyorsan asszimilálódni, még további vádakkal illették őket. </a:t>
            </a:r>
          </a:p>
          <a:p>
            <a:pPr>
              <a:lnSpc>
                <a:spcPct val="90000"/>
              </a:lnSpc>
            </a:pPr>
            <a:r>
              <a:rPr lang="hu-HU" altLang="hu-HU" b="1">
                <a:solidFill>
                  <a:srgbClr val="FFFF00"/>
                </a:solidFill>
              </a:rPr>
              <a:t>1900-ra egyre növekvő érzés alakult ki az emberekben, hogy a bevándorlók beáramlása fenyegeti a nemzeti intézmények stabilitását és a faji tisztaságot. </a:t>
            </a:r>
          </a:p>
          <a:p>
            <a:pPr>
              <a:lnSpc>
                <a:spcPct val="90000"/>
              </a:lnSpc>
            </a:pPr>
            <a:r>
              <a:rPr lang="hu-HU" altLang="hu-HU"/>
              <a:t>Sok immigráns csoport vélt alacsonyabb-rendűségét az IQ-tesztek is alátámasztották. </a:t>
            </a:r>
          </a:p>
        </p:txBody>
      </p:sp>
    </p:spTree>
    <p:extLst>
      <p:ext uri="{BB962C8B-B14F-4D97-AF65-F5344CB8AC3E}">
        <p14:creationId xmlns:p14="http://schemas.microsoft.com/office/powerpoint/2010/main" val="1549704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a:xfrm>
            <a:off x="1981200" y="476251"/>
            <a:ext cx="8229600" cy="5649913"/>
          </a:xfrm>
        </p:spPr>
        <p:txBody>
          <a:bodyPr/>
          <a:lstStyle/>
          <a:p>
            <a:pPr>
              <a:lnSpc>
                <a:spcPct val="90000"/>
              </a:lnSpc>
            </a:pPr>
            <a:r>
              <a:rPr lang="hu-HU" altLang="hu-HU"/>
              <a:t>Goddard, Madison, Bell és mások figyelmeztették az embereket az Amerikát önpusztítással fenyegető jelenségre. </a:t>
            </a:r>
          </a:p>
          <a:p>
            <a:pPr>
              <a:lnSpc>
                <a:spcPct val="90000"/>
              </a:lnSpc>
            </a:pPr>
            <a:r>
              <a:rPr lang="hu-HU" altLang="hu-HU"/>
              <a:t>„A született amerikait” – figyelmeztetett Bell – „termékeny bevándorló fajok veszik körül, amelyek készek kiszorítani őt a helyéről”, és ezek „komoly veszélyt” jelentenek, és bennszülött fajt helyettesíti a bevándorlóké. </a:t>
            </a:r>
          </a:p>
          <a:p>
            <a:pPr>
              <a:lnSpc>
                <a:spcPct val="90000"/>
              </a:lnSpc>
            </a:pPr>
            <a:r>
              <a:rPr lang="hu-HU" altLang="hu-HU"/>
              <a:t>Bell nem militáns idegengyűlölő, elfogadta azt a vélekedést, hogy az etnikai csoportok vérmérsékletben és intelligenciában különböztek. </a:t>
            </a:r>
          </a:p>
        </p:txBody>
      </p:sp>
    </p:spTree>
    <p:extLst>
      <p:ext uri="{BB962C8B-B14F-4D97-AF65-F5344CB8AC3E}">
        <p14:creationId xmlns:p14="http://schemas.microsoft.com/office/powerpoint/2010/main" val="389223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a:xfrm>
            <a:off x="1981200" y="549275"/>
            <a:ext cx="8229600" cy="5576888"/>
          </a:xfrm>
        </p:spPr>
        <p:txBody>
          <a:bodyPr/>
          <a:lstStyle/>
          <a:p>
            <a:r>
              <a:rPr lang="hu-HU" altLang="hu-HU"/>
              <a:t>Viszolyogva nézte a született amerikai emberek csökkenő születési rátáját, és az új bevándorlók áradatát. </a:t>
            </a:r>
          </a:p>
          <a:p>
            <a:r>
              <a:rPr lang="hu-HU" altLang="hu-HU"/>
              <a:t>Mikor Bell feltette magának a kérdést: „lehetséges-e faji öngyilkosság?”, arra a következtetésre jutott, hogy az igazi amerikai rassz számára az egyetlen remény a bevándorlás korlátozása. </a:t>
            </a:r>
          </a:p>
          <a:p>
            <a:r>
              <a:rPr lang="hu-HU" altLang="hu-HU"/>
              <a:t>Mielőtt a bevándorlási korlátozások életbe léptek, Bell javasolt egy „etnikai felmérést” annak megállapítására, hogy a külföldiek közül kik a jótékonyak és az ártalmasak Amerikára nézve. </a:t>
            </a:r>
          </a:p>
          <a:p>
            <a:endParaRPr lang="hu-HU" altLang="hu-HU"/>
          </a:p>
        </p:txBody>
      </p:sp>
    </p:spTree>
    <p:extLst>
      <p:ext uri="{BB962C8B-B14F-4D97-AF65-F5344CB8AC3E}">
        <p14:creationId xmlns:p14="http://schemas.microsoft.com/office/powerpoint/2010/main" val="359102684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idx="1"/>
          </p:nvPr>
        </p:nvSpPr>
        <p:spPr>
          <a:xfrm>
            <a:off x="1981200" y="620713"/>
            <a:ext cx="8229600" cy="5505450"/>
          </a:xfrm>
        </p:spPr>
        <p:txBody>
          <a:bodyPr/>
          <a:lstStyle/>
          <a:p>
            <a:r>
              <a:rPr lang="hu-HU" altLang="hu-HU"/>
              <a:t>1910-ben a Bevándorlási Bizottság azt javasolta, hogy olvasási tesztet adjanak minden bevándorlónak. </a:t>
            </a:r>
          </a:p>
          <a:p>
            <a:r>
              <a:rPr lang="hu-HU" altLang="hu-HU"/>
              <a:t>1912-ben, majd 1913-ban Henry Goddard reprezentatív felmérést végzett a bevándorlók körében az Ellis Island-en a lehetséges bevándorlók alaposabb szűrésére. </a:t>
            </a:r>
          </a:p>
          <a:p>
            <a:r>
              <a:rPr lang="hu-HU" altLang="hu-HU"/>
              <a:t>E tesztek eredményeit és a hadsereg „alfabéta tesztjeit” használták az új bevándorlók értelmi alacsonyabb-rendűségének a bizonyítására. </a:t>
            </a:r>
          </a:p>
        </p:txBody>
      </p:sp>
    </p:spTree>
    <p:extLst>
      <p:ext uri="{BB962C8B-B14F-4D97-AF65-F5344CB8AC3E}">
        <p14:creationId xmlns:p14="http://schemas.microsoft.com/office/powerpoint/2010/main" val="6975086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a:xfrm>
            <a:off x="1981200" y="549275"/>
            <a:ext cx="8229600" cy="5576888"/>
          </a:xfrm>
        </p:spPr>
        <p:txBody>
          <a:bodyPr/>
          <a:lstStyle/>
          <a:p>
            <a:r>
              <a:rPr lang="hu-HU" altLang="hu-HU"/>
              <a:t>Ezek a tesztek szándékosan azt bizonyították, hogy az európai emigránsokat hogyan lehet osztályozni eredeti országuk alapján. </a:t>
            </a:r>
          </a:p>
          <a:p>
            <a:r>
              <a:rPr lang="hu-HU" altLang="hu-HU"/>
              <a:t>Az adatok további elemzése azt mutatta, hogy a kelet- és dél- európaiak alig értek el magasabb pont-eredményt, mint az amerikai feketék. </a:t>
            </a:r>
          </a:p>
          <a:p>
            <a:r>
              <a:rPr lang="hu-HU" altLang="hu-HU"/>
              <a:t>A kanadai bevándorlás korlátozói azzal érveltek, hogy az elmebetegek és a gyengeelméjűek 50%-a más országokból jött. </a:t>
            </a:r>
          </a:p>
        </p:txBody>
      </p:sp>
    </p:spTree>
    <p:extLst>
      <p:ext uri="{BB962C8B-B14F-4D97-AF65-F5344CB8AC3E}">
        <p14:creationId xmlns:p14="http://schemas.microsoft.com/office/powerpoint/2010/main" val="35452230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a:xfrm>
            <a:off x="2076994" y="1071153"/>
            <a:ext cx="8133806" cy="5055009"/>
          </a:xfrm>
        </p:spPr>
        <p:txBody>
          <a:bodyPr>
            <a:normAutofit lnSpcReduction="10000"/>
          </a:bodyPr>
          <a:lstStyle/>
          <a:p>
            <a:r>
              <a:rPr lang="hu-HU" altLang="hu-HU" dirty="0"/>
              <a:t>A bevándorlás korlátozásának támogatottsága növekedett az I. világháború után, mivel az amerikaiak rettegtek a romba dőlt európai országokból bevándorló emberek özönétől. </a:t>
            </a:r>
          </a:p>
          <a:p>
            <a:r>
              <a:rPr lang="hu-HU" altLang="hu-HU" dirty="0"/>
              <a:t>A </a:t>
            </a:r>
            <a:r>
              <a:rPr lang="hu-HU" altLang="hu-HU" dirty="0" err="1"/>
              <a:t>Harding</a:t>
            </a:r>
            <a:r>
              <a:rPr lang="hu-HU" altLang="hu-HU" dirty="0"/>
              <a:t>-kormányzás alatt egy ideiglenes bevándorlási törvényt bocsátottak ki, 5%-</a:t>
            </a:r>
            <a:r>
              <a:rPr lang="hu-HU" altLang="hu-HU" dirty="0" err="1"/>
              <a:t>ra</a:t>
            </a:r>
            <a:r>
              <a:rPr lang="hu-HU" altLang="hu-HU" dirty="0"/>
              <a:t> limitálták a külföldiek arányát minden nemzetből. </a:t>
            </a:r>
          </a:p>
          <a:p>
            <a:r>
              <a:rPr lang="hu-HU" altLang="hu-HU" dirty="0"/>
              <a:t>A 20. század második évtizedében a gazdasági körülmények tovább ösztönözték a külföldi-ellenes érzéseket. </a:t>
            </a:r>
            <a:endParaRPr lang="hu-HU" altLang="hu-HU" dirty="0" smtClean="0"/>
          </a:p>
          <a:p>
            <a:r>
              <a:rPr lang="hu-HU" altLang="hu-HU" dirty="0"/>
              <a:t>Az amerikaiak többsége szükségesnek tartotta a Dél- és Közép-Európából érkező bevándorlók érkezésének szabályozását. </a:t>
            </a:r>
          </a:p>
          <a:p>
            <a:endParaRPr lang="hu-HU" altLang="hu-HU" dirty="0"/>
          </a:p>
        </p:txBody>
      </p:sp>
    </p:spTree>
    <p:extLst>
      <p:ext uri="{BB962C8B-B14F-4D97-AF65-F5344CB8AC3E}">
        <p14:creationId xmlns:p14="http://schemas.microsoft.com/office/powerpoint/2010/main" val="70655570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p:nvPr>
        </p:nvSpPr>
        <p:spPr/>
        <p:txBody>
          <a:bodyPr/>
          <a:lstStyle/>
          <a:p>
            <a:r>
              <a:rPr lang="hu-HU" altLang="hu-HU">
                <a:solidFill>
                  <a:srgbClr val="FFFF00"/>
                </a:solidFill>
              </a:rPr>
              <a:t>Az eugenika ellenzői</a:t>
            </a:r>
          </a:p>
        </p:txBody>
      </p:sp>
      <p:sp>
        <p:nvSpPr>
          <p:cNvPr id="119811" name="Rectangle 3"/>
          <p:cNvSpPr>
            <a:spLocks noGrp="1" noChangeArrowheads="1"/>
          </p:cNvSpPr>
          <p:nvPr>
            <p:ph idx="1"/>
          </p:nvPr>
        </p:nvSpPr>
        <p:spPr/>
        <p:txBody>
          <a:bodyPr/>
          <a:lstStyle/>
          <a:p>
            <a:r>
              <a:rPr lang="hu-HU" altLang="hu-HU" dirty="0"/>
              <a:t>A nagyarányú IQ-tesztek és a genealógiai tanulmányok akkoriban ellentmondást nem tűrő tekintélynek örvendtek, és tudományosnak tűntek. </a:t>
            </a:r>
          </a:p>
          <a:p>
            <a:r>
              <a:rPr lang="hu-HU" altLang="hu-HU" dirty="0"/>
              <a:t>Mint ilyenek, tovább éltették a mítoszokat a genetikai öröklődésről, és megerősítették a gyengeelméjűekkel és bevándorlókkal szemben táplált félelmeket. </a:t>
            </a:r>
            <a:endParaRPr lang="hu-HU" altLang="hu-HU" dirty="0" smtClean="0"/>
          </a:p>
          <a:p>
            <a:r>
              <a:rPr lang="hu-HU" altLang="hu-HU" dirty="0" smtClean="0"/>
              <a:t>A </a:t>
            </a:r>
            <a:r>
              <a:rPr lang="hu-HU" altLang="hu-HU" dirty="0"/>
              <a:t>ma már köztudottan </a:t>
            </a:r>
            <a:r>
              <a:rPr lang="hu-HU" altLang="hu-HU" dirty="0" smtClean="0"/>
              <a:t>szerzett tulajdonságok </a:t>
            </a:r>
            <a:r>
              <a:rPr lang="hu-HU" altLang="hu-HU" dirty="0"/>
              <a:t>örökletes átvitelét hirdető eszmék uralkodtak akkoriban. </a:t>
            </a:r>
          </a:p>
        </p:txBody>
      </p:sp>
    </p:spTree>
    <p:extLst>
      <p:ext uri="{BB962C8B-B14F-4D97-AF65-F5344CB8AC3E}">
        <p14:creationId xmlns:p14="http://schemas.microsoft.com/office/powerpoint/2010/main" val="166250332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1985554" y="1071153"/>
            <a:ext cx="8225246" cy="5055009"/>
          </a:xfrm>
        </p:spPr>
        <p:txBody>
          <a:bodyPr/>
          <a:lstStyle/>
          <a:p>
            <a:r>
              <a:rPr lang="hu-HU" altLang="hu-HU" dirty="0"/>
              <a:t>A környezeti </a:t>
            </a:r>
            <a:r>
              <a:rPr lang="hu-HU" altLang="hu-HU" dirty="0" err="1"/>
              <a:t>etiológiákat</a:t>
            </a:r>
            <a:r>
              <a:rPr lang="hu-HU" altLang="hu-HU" dirty="0"/>
              <a:t> alig vették figyelembe. </a:t>
            </a:r>
          </a:p>
          <a:p>
            <a:r>
              <a:rPr lang="hu-HU" altLang="hu-HU" dirty="0"/>
              <a:t>A tudósok, orvosok, pszichológusok és a közvélemény egyre inkább elfogadta a bűnözés, szegénység, alkoholizmus és egy sor más emberi állapot örökletes jellegét. </a:t>
            </a:r>
          </a:p>
          <a:p>
            <a:r>
              <a:rPr lang="hu-HU" altLang="hu-HU" dirty="0"/>
              <a:t>Az első világháború végére újra fellángolt az öröklődés-környezet vita, biológusok, szociológusok, pszichológusok léptek az arénába, mind magukkal hozták tudományuk fegyvereit. </a:t>
            </a:r>
          </a:p>
        </p:txBody>
      </p:sp>
    </p:spTree>
    <p:extLst>
      <p:ext uri="{BB962C8B-B14F-4D97-AF65-F5344CB8AC3E}">
        <p14:creationId xmlns:p14="http://schemas.microsoft.com/office/powerpoint/2010/main" val="37059012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981200" y="692151"/>
            <a:ext cx="8229600" cy="5434013"/>
          </a:xfrm>
        </p:spPr>
        <p:txBody>
          <a:bodyPr/>
          <a:lstStyle/>
          <a:p>
            <a:pPr>
              <a:lnSpc>
                <a:spcPct val="90000"/>
              </a:lnSpc>
            </a:pPr>
            <a:r>
              <a:rPr lang="hu-HU" altLang="hu-HU"/>
              <a:t>Az 1920-as évek végének változó hangulata a konfliktusok mérséklődésének az időszaka lett, és jobban támaszkodtak az emberi intelligenciára vonatkozó kutatások eredményeire. </a:t>
            </a:r>
          </a:p>
          <a:p>
            <a:pPr>
              <a:lnSpc>
                <a:spcPct val="90000"/>
              </a:lnSpc>
            </a:pPr>
            <a:r>
              <a:rPr lang="hu-HU" altLang="hu-HU"/>
              <a:t>Tudományos front alakult ki, hogy megkérdőjelezzék a keményvonalas eugenisták állításait. Extravagáns kijelentések előzték meg a kritikai kirohanásokat és új kutatásokat. </a:t>
            </a:r>
          </a:p>
          <a:p>
            <a:pPr>
              <a:lnSpc>
                <a:spcPct val="90000"/>
              </a:lnSpc>
            </a:pPr>
            <a:r>
              <a:rPr lang="hu-HU" altLang="hu-HU" b="1">
                <a:solidFill>
                  <a:srgbClr val="FFFF00"/>
                </a:solidFill>
              </a:rPr>
              <a:t>A kritikusok  hangoztatták, hogy a genetika, az IQ-tesztek, a családtanulmányok eredményei nem átfogóak, és hogy a tökéletesített faji állomány elérése nemcsak hatástalan, hanem tudományosan is megalapozatlan. </a:t>
            </a:r>
          </a:p>
        </p:txBody>
      </p:sp>
    </p:spTree>
    <p:extLst>
      <p:ext uri="{BB962C8B-B14F-4D97-AF65-F5344CB8AC3E}">
        <p14:creationId xmlns:p14="http://schemas.microsoft.com/office/powerpoint/2010/main" val="30746837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idx="1"/>
          </p:nvPr>
        </p:nvSpPr>
        <p:spPr>
          <a:xfrm>
            <a:off x="1981200" y="549275"/>
            <a:ext cx="8229600" cy="5576888"/>
          </a:xfrm>
        </p:spPr>
        <p:txBody>
          <a:bodyPr/>
          <a:lstStyle/>
          <a:p>
            <a:r>
              <a:rPr lang="hu-HU" altLang="hu-HU"/>
              <a:t>A tudósok sikere abban hogy meggyőzték a közvéleményt az eugenika és a szociáldarwinizmus igazáról, inkább a társadalmi-politikai kontextusnak volt köszönhető, nem pedig érveik meggyőző erejének. </a:t>
            </a:r>
          </a:p>
          <a:p>
            <a:r>
              <a:rPr lang="hu-HU" altLang="hu-HU"/>
              <a:t>Az első világháborút követő eufória idején, amikor az első évtized társadalmi problémái már csökkentek, akkor megerősödtek az eugenika ellenzői a közgondolkodás, a tudomány és a nevelés terén. </a:t>
            </a:r>
          </a:p>
          <a:p>
            <a:r>
              <a:rPr lang="hu-HU" altLang="hu-HU"/>
              <a:t>A húszas évek közepére az eugenika hívei a genetikusok, nevelők és pszichológusok erőteljes intellektuális ellenzékével találták magukat szemben. </a:t>
            </a:r>
          </a:p>
        </p:txBody>
      </p:sp>
    </p:spTree>
    <p:extLst>
      <p:ext uri="{BB962C8B-B14F-4D97-AF65-F5344CB8AC3E}">
        <p14:creationId xmlns:p14="http://schemas.microsoft.com/office/powerpoint/2010/main" val="7210965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1981200" y="692151"/>
            <a:ext cx="8229600" cy="5434013"/>
          </a:xfrm>
        </p:spPr>
        <p:txBody>
          <a:bodyPr/>
          <a:lstStyle/>
          <a:p>
            <a:pPr>
              <a:lnSpc>
                <a:spcPct val="90000"/>
              </a:lnSpc>
            </a:pPr>
            <a:r>
              <a:rPr lang="hu-HU" altLang="hu-HU"/>
              <a:t>Az eugenika tudományos bírálata olyan tudósoktól származott, mint például a szociológus </a:t>
            </a:r>
            <a:r>
              <a:rPr lang="hu-HU" altLang="hu-HU">
                <a:solidFill>
                  <a:srgbClr val="FFFF00"/>
                </a:solidFill>
              </a:rPr>
              <a:t>Franz Boas (1858-1942).</a:t>
            </a:r>
            <a:r>
              <a:rPr lang="hu-HU" altLang="hu-HU"/>
              <a:t> </a:t>
            </a:r>
          </a:p>
          <a:p>
            <a:pPr>
              <a:lnSpc>
                <a:spcPct val="90000"/>
              </a:lnSpc>
            </a:pPr>
            <a:r>
              <a:rPr lang="hu-HU" altLang="hu-HU"/>
              <a:t>Ő azzal érvelt, hogy az emberi viselkedést nem lehet a biológia változatlan törvényeivel magyarázni. </a:t>
            </a:r>
          </a:p>
          <a:p>
            <a:pPr>
              <a:lnSpc>
                <a:spcPct val="90000"/>
              </a:lnSpc>
            </a:pPr>
            <a:r>
              <a:rPr lang="hu-HU" altLang="hu-HU"/>
              <a:t>Az eugenikát azzal bírálták, hogy nem tudomány, hanem propaganda, amely faji előítéletekre épül. A támogatóit azzal vádolták, hogy politikai véleményeket fogadnak el, nem pedig tudományos érveket. </a:t>
            </a:r>
          </a:p>
        </p:txBody>
      </p:sp>
    </p:spTree>
    <p:extLst>
      <p:ext uri="{BB962C8B-B14F-4D97-AF65-F5344CB8AC3E}">
        <p14:creationId xmlns:p14="http://schemas.microsoft.com/office/powerpoint/2010/main" val="17923586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a:xfrm>
            <a:off x="1981200" y="333375"/>
            <a:ext cx="8229600" cy="6191250"/>
          </a:xfrm>
        </p:spPr>
        <p:txBody>
          <a:bodyPr/>
          <a:lstStyle/>
          <a:p>
            <a:pPr>
              <a:lnSpc>
                <a:spcPct val="90000"/>
              </a:lnSpc>
            </a:pPr>
            <a:r>
              <a:rPr lang="hu-HU" altLang="hu-HU"/>
              <a:t>A kritika a szegényes vagy éppen nem létező tudományos módszerekre összpontosult, arra, hogy az eugenisták megkérdőjelezhető teszteket használtak kétes körülmények között, és ezeket megkérdőjelezhető statisztikai analízisnek és értelmezésnek vetették alá. </a:t>
            </a:r>
          </a:p>
          <a:p>
            <a:pPr>
              <a:lnSpc>
                <a:spcPct val="90000"/>
              </a:lnSpc>
            </a:pPr>
            <a:r>
              <a:rPr lang="hu-HU" altLang="hu-HU"/>
              <a:t>A kutatók elvetették a gyengeelméjűséggel kapcsolatos konklúziókat. </a:t>
            </a:r>
          </a:p>
          <a:p>
            <a:pPr>
              <a:lnSpc>
                <a:spcPct val="90000"/>
              </a:lnSpc>
            </a:pPr>
            <a:r>
              <a:rPr lang="hu-HU" altLang="hu-HU"/>
              <a:t>Megkérdőjelezték a korai IQ-tesztek által levont következtetéseket, több  kutatást szorgalmaztak, a szociális kompetencia alapján akarták a gyengeelméjűséget megfogalmazni és tanulmányozni.</a:t>
            </a:r>
          </a:p>
        </p:txBody>
      </p:sp>
    </p:spTree>
    <p:extLst>
      <p:ext uri="{BB962C8B-B14F-4D97-AF65-F5344CB8AC3E}">
        <p14:creationId xmlns:p14="http://schemas.microsoft.com/office/powerpoint/2010/main" val="26293093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idx="1"/>
          </p:nvPr>
        </p:nvSpPr>
        <p:spPr>
          <a:xfrm>
            <a:off x="1981200" y="333375"/>
            <a:ext cx="8229600" cy="5792788"/>
          </a:xfrm>
        </p:spPr>
        <p:txBody>
          <a:bodyPr>
            <a:normAutofit/>
          </a:bodyPr>
          <a:lstStyle/>
          <a:p>
            <a:pPr>
              <a:lnSpc>
                <a:spcPct val="90000"/>
              </a:lnSpc>
            </a:pPr>
            <a:r>
              <a:rPr lang="hu-HU" altLang="hu-HU" dirty="0"/>
              <a:t>Minél többet tudtak meg a genetikusok a recesszív örökletes tulajdonságok fontosságáról, annál szkeptikusabbak lettek az </a:t>
            </a:r>
            <a:r>
              <a:rPr lang="hu-HU" altLang="hu-HU" dirty="0" err="1"/>
              <a:t>eugenisták</a:t>
            </a:r>
            <a:r>
              <a:rPr lang="hu-HU" altLang="hu-HU" dirty="0"/>
              <a:t> durva, elnagyolt társadalom-felfogásával szemben.       </a:t>
            </a:r>
          </a:p>
          <a:p>
            <a:pPr>
              <a:lnSpc>
                <a:spcPct val="90000"/>
              </a:lnSpc>
            </a:pPr>
            <a:r>
              <a:rPr lang="hu-HU" altLang="hu-HU" dirty="0"/>
              <a:t>Charles </a:t>
            </a:r>
            <a:r>
              <a:rPr lang="hu-HU" altLang="hu-HU" dirty="0" err="1"/>
              <a:t>Davenport</a:t>
            </a:r>
            <a:r>
              <a:rPr lang="hu-HU" altLang="hu-HU" dirty="0"/>
              <a:t> azt feltételezte, hogy a retardáció az valamely meghatározott egyszerű tényező hiányának az eredménye, tehát két </a:t>
            </a:r>
            <a:r>
              <a:rPr lang="hu-HU" altLang="hu-HU" dirty="0" err="1"/>
              <a:t>imbecill</a:t>
            </a:r>
            <a:r>
              <a:rPr lang="hu-HU" altLang="hu-HU" dirty="0"/>
              <a:t> szülő biztosan </a:t>
            </a:r>
            <a:r>
              <a:rPr lang="hu-HU" altLang="hu-HU" dirty="0" err="1"/>
              <a:t>imbecill</a:t>
            </a:r>
            <a:r>
              <a:rPr lang="hu-HU" altLang="hu-HU" dirty="0"/>
              <a:t> utódot hoz világra. </a:t>
            </a:r>
          </a:p>
          <a:p>
            <a:pPr>
              <a:lnSpc>
                <a:spcPct val="90000"/>
              </a:lnSpc>
            </a:pPr>
            <a:r>
              <a:rPr lang="hu-HU" altLang="hu-HU" b="1" dirty="0">
                <a:solidFill>
                  <a:srgbClr val="FFFF00"/>
                </a:solidFill>
              </a:rPr>
              <a:t>Az újabb genetikai kutatások azt mutatták, hogy </a:t>
            </a:r>
            <a:r>
              <a:rPr lang="hu-HU" altLang="hu-HU" b="1" dirty="0" smtClean="0">
                <a:solidFill>
                  <a:srgbClr val="FFFF00"/>
                </a:solidFill>
              </a:rPr>
              <a:t>az értelmi fogyatékosságot </a:t>
            </a:r>
            <a:r>
              <a:rPr lang="hu-HU" altLang="hu-HU" b="1" dirty="0">
                <a:solidFill>
                  <a:srgbClr val="FFFF00"/>
                </a:solidFill>
              </a:rPr>
              <a:t>nemcsak egy recesszív gén okozza, hanem egy ritka recesszív gén. Klinikai vizsgálatok </a:t>
            </a:r>
            <a:r>
              <a:rPr lang="hu-HU" altLang="hu-HU" b="1" dirty="0" smtClean="0">
                <a:solidFill>
                  <a:srgbClr val="FFFF00"/>
                </a:solidFill>
              </a:rPr>
              <a:t>bizonyították </a:t>
            </a:r>
            <a:r>
              <a:rPr lang="hu-HU" altLang="hu-HU" b="1" dirty="0">
                <a:solidFill>
                  <a:srgbClr val="FFFF00"/>
                </a:solidFill>
              </a:rPr>
              <a:t>a </a:t>
            </a:r>
            <a:r>
              <a:rPr lang="hu-HU" altLang="hu-HU" b="1" dirty="0" smtClean="0">
                <a:solidFill>
                  <a:srgbClr val="FFFF00"/>
                </a:solidFill>
              </a:rPr>
              <a:t>„mentális retardáció” más </a:t>
            </a:r>
            <a:r>
              <a:rPr lang="hu-HU" altLang="hu-HU" b="1" dirty="0">
                <a:solidFill>
                  <a:srgbClr val="FFFF00"/>
                </a:solidFill>
              </a:rPr>
              <a:t>forrásainak fontosságát is: fertőzés, trauma, endokrin rendellenesség. </a:t>
            </a:r>
          </a:p>
        </p:txBody>
      </p:sp>
    </p:spTree>
    <p:extLst>
      <p:ext uri="{BB962C8B-B14F-4D97-AF65-F5344CB8AC3E}">
        <p14:creationId xmlns:p14="http://schemas.microsoft.com/office/powerpoint/2010/main" val="5678346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idx="1"/>
          </p:nvPr>
        </p:nvSpPr>
        <p:spPr>
          <a:xfrm>
            <a:off x="1981200" y="476251"/>
            <a:ext cx="8229600" cy="5649913"/>
          </a:xfrm>
        </p:spPr>
        <p:txBody>
          <a:bodyPr/>
          <a:lstStyle/>
          <a:p>
            <a:r>
              <a:rPr lang="hu-HU" altLang="hu-HU"/>
              <a:t>A pszichológusok elvetették azt az elképzelést, hogy lehetséges pontos számokat mondani arról, hogy milyen arányban járul hozzá az öröklődés és a környezet az ember kialakulásához, és ehelyett azt indítványozták, hogy mindegyik szerepet játszik a fejlődés során. </a:t>
            </a:r>
          </a:p>
          <a:p>
            <a:r>
              <a:rPr lang="hu-HU" altLang="hu-HU"/>
              <a:t>De a szélsőségeket nem könnyű felszámolni, és 1940-ben újra felszínre került a vita. </a:t>
            </a:r>
          </a:p>
          <a:p>
            <a:r>
              <a:rPr lang="hu-HU" altLang="hu-HU"/>
              <a:t>Ekkor azonban a értelmi fejlődéssel foglalkozó pszichológusok jelentős győzelmet arattak. </a:t>
            </a:r>
          </a:p>
        </p:txBody>
      </p:sp>
    </p:spTree>
    <p:extLst>
      <p:ext uri="{BB962C8B-B14F-4D97-AF65-F5344CB8AC3E}">
        <p14:creationId xmlns:p14="http://schemas.microsoft.com/office/powerpoint/2010/main" val="112258080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1981200" y="549276"/>
            <a:ext cx="8229600" cy="5903913"/>
          </a:xfrm>
        </p:spPr>
        <p:txBody>
          <a:bodyPr/>
          <a:lstStyle/>
          <a:p>
            <a:pPr>
              <a:lnSpc>
                <a:spcPct val="90000"/>
              </a:lnSpc>
            </a:pPr>
            <a:r>
              <a:rPr lang="hu-HU" altLang="hu-HU"/>
              <a:t>Radikális elmozdulás következett be a korábbi felfogáshoz képest, amely fixált intelligenciáról és predeterminált fejlődésről beszélt. </a:t>
            </a:r>
          </a:p>
          <a:p>
            <a:pPr>
              <a:lnSpc>
                <a:spcPct val="90000"/>
              </a:lnSpc>
            </a:pPr>
            <a:r>
              <a:rPr lang="hu-HU" altLang="hu-HU"/>
              <a:t>Az újabban a kutatók kezdte egyetérteni abban, hogy a gének is és a környezet is hozzájárul az intelligencia kialakulásához. </a:t>
            </a:r>
          </a:p>
          <a:p>
            <a:pPr>
              <a:lnSpc>
                <a:spcPct val="90000"/>
              </a:lnSpc>
            </a:pPr>
            <a:r>
              <a:rPr lang="hu-HU" altLang="hu-HU"/>
              <a:t>Elvetették azt a nézetet, hogy lehetséges pontosan meghatározni a környezet és az öröklődés arányát. </a:t>
            </a:r>
          </a:p>
          <a:p>
            <a:pPr>
              <a:lnSpc>
                <a:spcPct val="90000"/>
              </a:lnSpc>
            </a:pPr>
            <a:r>
              <a:rPr lang="hu-HU" altLang="hu-HU" b="1">
                <a:solidFill>
                  <a:srgbClr val="FFFF00"/>
                </a:solidFill>
              </a:rPr>
              <a:t>Ehelyett azt állították, hogy mindkettő szerepet játszik az intelligencia alakulásában. </a:t>
            </a:r>
          </a:p>
        </p:txBody>
      </p:sp>
    </p:spTree>
    <p:extLst>
      <p:ext uri="{BB962C8B-B14F-4D97-AF65-F5344CB8AC3E}">
        <p14:creationId xmlns:p14="http://schemas.microsoft.com/office/powerpoint/2010/main" val="177329185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idx="1"/>
          </p:nvPr>
        </p:nvSpPr>
        <p:spPr>
          <a:xfrm>
            <a:off x="1981200" y="549275"/>
            <a:ext cx="8229600" cy="5576888"/>
          </a:xfrm>
        </p:spPr>
        <p:txBody>
          <a:bodyPr/>
          <a:lstStyle/>
          <a:p>
            <a:pPr>
              <a:lnSpc>
                <a:spcPct val="90000"/>
              </a:lnSpc>
            </a:pPr>
            <a:r>
              <a:rPr lang="hu-HU" altLang="hu-HU"/>
              <a:t>A harmincas évek végére a köztudatban is elhalványult a gyengeelméjűség fenyegetésének a rémképe. </a:t>
            </a:r>
          </a:p>
          <a:p>
            <a:pPr>
              <a:lnSpc>
                <a:spcPct val="90000"/>
              </a:lnSpc>
            </a:pPr>
            <a:r>
              <a:rPr lang="hu-HU" altLang="hu-HU"/>
              <a:t>Bár elszigetelt hangok folyamatosan igényelték a sterilizációs törvényeket az 1930-as évek végéig, kevesen helyeselték a német eljárást, és az eugenikus célú sterilizáció alól kicsúszott a talaj. </a:t>
            </a:r>
          </a:p>
          <a:p>
            <a:pPr>
              <a:lnSpc>
                <a:spcPct val="90000"/>
              </a:lnSpc>
            </a:pPr>
            <a:r>
              <a:rPr lang="hu-HU" altLang="hu-HU"/>
              <a:t>Végül arra a következtetrésre jutottak, hogy az egyének válogatása szegregációval vagy sterilizációval a faj tökéletesítése érdekében nemcsak hatástalan, hanem tudománytalan is. </a:t>
            </a:r>
          </a:p>
        </p:txBody>
      </p:sp>
    </p:spTree>
    <p:extLst>
      <p:ext uri="{BB962C8B-B14F-4D97-AF65-F5344CB8AC3E}">
        <p14:creationId xmlns:p14="http://schemas.microsoft.com/office/powerpoint/2010/main" val="313272245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hu-HU" altLang="hu-HU" sz="3600">
                <a:solidFill>
                  <a:srgbClr val="FFFF00"/>
                </a:solidFill>
              </a:rPr>
              <a:t>Reformpedagógia és gyógypedagógia</a:t>
            </a:r>
          </a:p>
        </p:txBody>
      </p:sp>
      <p:sp>
        <p:nvSpPr>
          <p:cNvPr id="41987" name="Rectangle 3"/>
          <p:cNvSpPr>
            <a:spLocks noGrp="1" noChangeArrowheads="1"/>
          </p:cNvSpPr>
          <p:nvPr>
            <p:ph idx="1"/>
          </p:nvPr>
        </p:nvSpPr>
        <p:spPr>
          <a:xfrm>
            <a:off x="1981200" y="1600201"/>
            <a:ext cx="8229600" cy="4924425"/>
          </a:xfrm>
        </p:spPr>
        <p:txBody>
          <a:bodyPr/>
          <a:lstStyle/>
          <a:p>
            <a:r>
              <a:rPr lang="hu-HU" altLang="hu-HU"/>
              <a:t>A 20. század első fele Európában és Amerikában egyaránt számos reformpedagógiai irányzat kibontakozásának volt tanúja. </a:t>
            </a:r>
          </a:p>
          <a:p>
            <a:r>
              <a:rPr lang="hu-HU" altLang="hu-HU"/>
              <a:t>A reformpedagógiai törekvések korabeli elnevezése az Egyesült Államokban Progresszív nevelés volt.</a:t>
            </a:r>
          </a:p>
          <a:p>
            <a:r>
              <a:rPr lang="hu-HU" altLang="hu-HU"/>
              <a:t>A 20. század első felében a Progresszív Nevelés mozgalmának keretei között két fő téma jelent meg:</a:t>
            </a:r>
          </a:p>
          <a:p>
            <a:pPr lvl="1"/>
            <a:r>
              <a:rPr lang="hu-HU" altLang="hu-HU" b="1">
                <a:solidFill>
                  <a:srgbClr val="FFFF00"/>
                </a:solidFill>
              </a:rPr>
              <a:t>John Dewey</a:t>
            </a:r>
            <a:r>
              <a:rPr lang="hu-HU" altLang="hu-HU"/>
              <a:t> fejlesztés-centrikus mozgalma és </a:t>
            </a:r>
          </a:p>
          <a:p>
            <a:pPr lvl="1"/>
            <a:r>
              <a:rPr lang="hu-HU" altLang="hu-HU" b="1">
                <a:solidFill>
                  <a:srgbClr val="FFFF00"/>
                </a:solidFill>
              </a:rPr>
              <a:t>Edward Lee Thorndike</a:t>
            </a:r>
            <a:r>
              <a:rPr lang="hu-HU" altLang="hu-HU"/>
              <a:t> tudományos pedagógiai mozgalma.</a:t>
            </a:r>
          </a:p>
        </p:txBody>
      </p:sp>
    </p:spTree>
    <p:extLst>
      <p:ext uri="{BB962C8B-B14F-4D97-AF65-F5344CB8AC3E}">
        <p14:creationId xmlns:p14="http://schemas.microsoft.com/office/powerpoint/2010/main" val="25280794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981200" y="549275"/>
            <a:ext cx="8229600" cy="5576888"/>
          </a:xfrm>
        </p:spPr>
        <p:txBody>
          <a:bodyPr/>
          <a:lstStyle/>
          <a:p>
            <a:r>
              <a:rPr lang="hu-HU" altLang="hu-HU"/>
              <a:t>Thorndike és Dewey mindketten progresszív idiómákban beszéltek, mégis jelentős paradigmatikus különbségek voltak közöttük. </a:t>
            </a:r>
          </a:p>
          <a:p>
            <a:r>
              <a:rPr lang="hu-HU" altLang="hu-HU"/>
              <a:t>A Progresszív Nevelés célja az volt, hogy kapcsolatot teremtsen az iskolai tanterv és a felnőtt élet követelményei között, hogy a társadalomnak megadja a szükséges lehetőségeket minden szinten, hogy megoldja a 20. század városi, ipari életének a problémáit egy olyan tudományosan megalapozott neveléssel, amely az egyén adottságait is figyelembe veszi. </a:t>
            </a:r>
          </a:p>
        </p:txBody>
      </p:sp>
    </p:spTree>
    <p:extLst>
      <p:ext uri="{BB962C8B-B14F-4D97-AF65-F5344CB8AC3E}">
        <p14:creationId xmlns:p14="http://schemas.microsoft.com/office/powerpoint/2010/main" val="130547092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981200" y="476250"/>
            <a:ext cx="8229600" cy="6121400"/>
          </a:xfrm>
        </p:spPr>
        <p:txBody>
          <a:bodyPr>
            <a:normAutofit lnSpcReduction="10000"/>
          </a:bodyPr>
          <a:lstStyle/>
          <a:p>
            <a:pPr marL="609600" indent="-609600"/>
            <a:r>
              <a:rPr lang="hu-HU" altLang="hu-HU" b="1">
                <a:solidFill>
                  <a:srgbClr val="FFFF00"/>
                </a:solidFill>
              </a:rPr>
              <a:t>Dewey legfontosabb pedagógiai alapelvei az alábbiakban foglalhatók össze (Németh András és Ehrenhard Skiera alapján):</a:t>
            </a:r>
          </a:p>
          <a:p>
            <a:pPr marL="990600" lvl="1" indent="-533400"/>
            <a:r>
              <a:rPr lang="hu-HU" altLang="hu-HU"/>
              <a:t>Ahhoz, hogy az iskola valóban fel tudja készíteni a gyermeket </a:t>
            </a:r>
            <a:r>
              <a:rPr lang="hu-HU" altLang="hu-HU" i="1"/>
              <a:t>az életre, az iskolának</a:t>
            </a:r>
            <a:r>
              <a:rPr lang="hu-HU" altLang="hu-HU"/>
              <a:t> a valóságos élet részévé kell válnia, azokra  a tapasztalatokra kell alapozódnia, amelyekkel a gyermek otthoni környezetében, a játszótéren találkozik. Ehhez az iskolának </a:t>
            </a:r>
            <a:r>
              <a:rPr lang="hu-HU" altLang="hu-HU">
                <a:solidFill>
                  <a:srgbClr val="FFFF00"/>
                </a:solidFill>
              </a:rPr>
              <a:t>olyan leegyszerűsített társadalmi környezetté kell válnia, amely a családi életből és a gyermek által már megismert cselekvésformákra épül. </a:t>
            </a:r>
          </a:p>
          <a:p>
            <a:pPr marL="990600" lvl="1" indent="-533400"/>
            <a:r>
              <a:rPr lang="hu-HU" altLang="hu-HU"/>
              <a:t>Az iskola új formája csak a Herbart-féle “könyviskolá”-val történő </a:t>
            </a:r>
            <a:r>
              <a:rPr lang="hu-HU" altLang="hu-HU">
                <a:solidFill>
                  <a:srgbClr val="FFFF00"/>
                </a:solidFill>
              </a:rPr>
              <a:t>gyökeres szakítás</a:t>
            </a:r>
            <a:r>
              <a:rPr lang="hu-HU" altLang="hu-HU"/>
              <a:t> árán hozható létre. Az iskola hagyományos formái ugyanis nem alkalmasak a cselekvő ember nevelésére.</a:t>
            </a:r>
          </a:p>
          <a:p>
            <a:pPr marL="990600" lvl="1" indent="-533400"/>
            <a:r>
              <a:rPr lang="hu-HU" altLang="hu-HU">
                <a:solidFill>
                  <a:srgbClr val="FFFF00"/>
                </a:solidFill>
              </a:rPr>
              <a:t>Az igazi tudás nem lehet passzív befogadás</a:t>
            </a:r>
            <a:r>
              <a:rPr lang="hu-HU" altLang="hu-HU"/>
              <a:t>; nem úgy jön létre, mint a tiszta lapra írt betűk, a viaszba nyomott pecsét, vagy a fényképezőgép lemezére felvett kép. </a:t>
            </a:r>
          </a:p>
        </p:txBody>
      </p:sp>
    </p:spTree>
    <p:extLst>
      <p:ext uri="{BB962C8B-B14F-4D97-AF65-F5344CB8AC3E}">
        <p14:creationId xmlns:p14="http://schemas.microsoft.com/office/powerpoint/2010/main" val="38740019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981200" y="476251"/>
            <a:ext cx="8229600" cy="6048375"/>
          </a:xfrm>
        </p:spPr>
        <p:txBody>
          <a:bodyPr/>
          <a:lstStyle/>
          <a:p>
            <a:pPr marL="990600" lvl="1" indent="-533400"/>
            <a:r>
              <a:rPr lang="hu-HU" altLang="hu-HU"/>
              <a:t>Ezek az elképzelések azt az illúziót keltik, mintha a tanuló tudata “tiszta lap” volna, amelyre a tanár írja rá az új ismereteket, a növendék csupán ismereteket szerez, de nem tanulja meg a legfontosabbat, magát az ismeretszerzést, hiszen az iskolában készen kap mindent. A gyermekek nem kényszerülnek arra, hogy </a:t>
            </a:r>
            <a:r>
              <a:rPr lang="hu-HU" altLang="hu-HU" i="1">
                <a:solidFill>
                  <a:srgbClr val="FFFF00"/>
                </a:solidFill>
              </a:rPr>
              <a:t>önálló erőfeszítéseket</a:t>
            </a:r>
            <a:r>
              <a:rPr lang="hu-HU" altLang="hu-HU"/>
              <a:t> tegyenek az új ismeretek megszerzésére. </a:t>
            </a:r>
          </a:p>
          <a:p>
            <a:pPr marL="990600" lvl="1" indent="-533400"/>
            <a:r>
              <a:rPr lang="hu-HU" altLang="hu-HU"/>
              <a:t>Miután az</a:t>
            </a:r>
            <a:r>
              <a:rPr lang="hu-HU" altLang="hu-HU" i="1"/>
              <a:t> életben azonban nincsenek kész ismeretek,</a:t>
            </a:r>
            <a:r>
              <a:rPr lang="hu-HU" altLang="hu-HU"/>
              <a:t> az embernek magának kell a számára hasznosítható tudást megszereznie; </a:t>
            </a:r>
            <a:r>
              <a:rPr lang="hu-HU" altLang="hu-HU">
                <a:solidFill>
                  <a:srgbClr val="FFFF00"/>
                </a:solidFill>
              </a:rPr>
              <a:t>az </a:t>
            </a:r>
            <a:r>
              <a:rPr lang="hu-HU" altLang="hu-HU" i="1">
                <a:solidFill>
                  <a:srgbClr val="FFFF00"/>
                </a:solidFill>
              </a:rPr>
              <a:t>ismeretszerzés készségének megtanítása</a:t>
            </a:r>
            <a:r>
              <a:rPr lang="hu-HU" altLang="hu-HU">
                <a:solidFill>
                  <a:srgbClr val="FFFF00"/>
                </a:solidFill>
              </a:rPr>
              <a:t> a korszerű iskola alapvető feladata. </a:t>
            </a:r>
          </a:p>
          <a:p>
            <a:pPr marL="990600" lvl="1" indent="-533400"/>
            <a:endParaRPr lang="hu-HU" altLang="hu-HU">
              <a:solidFill>
                <a:srgbClr val="FFFF00"/>
              </a:solidFill>
            </a:endParaRPr>
          </a:p>
        </p:txBody>
      </p:sp>
    </p:spTree>
    <p:extLst>
      <p:ext uri="{BB962C8B-B14F-4D97-AF65-F5344CB8AC3E}">
        <p14:creationId xmlns:p14="http://schemas.microsoft.com/office/powerpoint/2010/main" val="157657317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981200" y="333375"/>
            <a:ext cx="8229600" cy="5792788"/>
          </a:xfrm>
        </p:spPr>
        <p:txBody>
          <a:bodyPr>
            <a:normAutofit lnSpcReduction="10000"/>
          </a:bodyPr>
          <a:lstStyle/>
          <a:p>
            <a:pPr marL="990600" lvl="1" indent="-533400"/>
            <a:r>
              <a:rPr lang="hu-HU" altLang="hu-HU"/>
              <a:t>A tanulók csakis konkrét, cselekvésekre épülő feladatok megoldása során találkozhatnak valódi </a:t>
            </a:r>
            <a:r>
              <a:rPr lang="hu-HU" altLang="hu-HU" i="1">
                <a:solidFill>
                  <a:srgbClr val="FFFF00"/>
                </a:solidFill>
              </a:rPr>
              <a:t>problémahelyzetekkel</a:t>
            </a:r>
            <a:r>
              <a:rPr lang="hu-HU" altLang="hu-HU">
                <a:solidFill>
                  <a:srgbClr val="FFFF00"/>
                </a:solidFill>
              </a:rPr>
              <a:t>,</a:t>
            </a:r>
            <a:r>
              <a:rPr lang="hu-HU" altLang="hu-HU"/>
              <a:t> és válnak képessé a különböző problémák egyéni megoldására. Ennek során mindenkinek képesnek kell lennie hipotézisek felállítására, majd meg kell tanulnia ezek gyakorlatban történő kipróbálását, és a helyes megoldáshoz történő eljutást. </a:t>
            </a:r>
          </a:p>
          <a:p>
            <a:pPr marL="990600" lvl="1" indent="-533400"/>
            <a:r>
              <a:rPr lang="hu-HU" altLang="hu-HU"/>
              <a:t>Az ilyen típusú ismeretszerzés során nem csupán új ismeretet szerez, hanem olyan </a:t>
            </a:r>
            <a:r>
              <a:rPr lang="hu-HU" altLang="hu-HU">
                <a:solidFill>
                  <a:srgbClr val="FFFF00"/>
                </a:solidFill>
              </a:rPr>
              <a:t>gyakorlatias, életszerű tudásra tesz szert, amelynek segítségével </a:t>
            </a:r>
            <a:r>
              <a:rPr lang="hu-HU" altLang="hu-HU" i="1">
                <a:solidFill>
                  <a:srgbClr val="FFFF00"/>
                </a:solidFill>
              </a:rPr>
              <a:t>problémamegoldó képessége</a:t>
            </a:r>
            <a:r>
              <a:rPr lang="hu-HU" altLang="hu-HU">
                <a:solidFill>
                  <a:srgbClr val="FFFF00"/>
                </a:solidFill>
              </a:rPr>
              <a:t> is fejlődik</a:t>
            </a:r>
            <a:r>
              <a:rPr lang="hu-HU" altLang="hu-HU"/>
              <a:t>. Nem a sok, egymástól elszigetelt elméleti ismeret a fontos, hanem annak a készségnek a kialakítása, hogy a tanuló képes legyen problémákat, feladatokat önállóan megoldani, </a:t>
            </a:r>
            <a:r>
              <a:rPr lang="hu-HU" altLang="hu-HU" i="1"/>
              <a:t>akadályokat legyőzni</a:t>
            </a:r>
            <a:r>
              <a:rPr lang="hu-HU" altLang="hu-HU"/>
              <a:t>. </a:t>
            </a:r>
          </a:p>
          <a:p>
            <a:pPr marL="990600" lvl="1" indent="-533400"/>
            <a:r>
              <a:rPr lang="hu-HU" altLang="hu-HU"/>
              <a:t>Erre a képességre lesz szüksége felnőttkorában is, csak így válhat belőle </a:t>
            </a:r>
            <a:r>
              <a:rPr lang="hu-HU" altLang="hu-HU" i="1">
                <a:solidFill>
                  <a:srgbClr val="FFFF00"/>
                </a:solidFill>
              </a:rPr>
              <a:t>cselekedni tudó, cselekedni képes felnőtt</a:t>
            </a:r>
            <a:r>
              <a:rPr lang="hu-HU" altLang="hu-HU">
                <a:solidFill>
                  <a:srgbClr val="FFFF00"/>
                </a:solidFill>
              </a:rPr>
              <a:t>. </a:t>
            </a:r>
          </a:p>
        </p:txBody>
      </p:sp>
    </p:spTree>
    <p:extLst>
      <p:ext uri="{BB962C8B-B14F-4D97-AF65-F5344CB8AC3E}">
        <p14:creationId xmlns:p14="http://schemas.microsoft.com/office/powerpoint/2010/main" val="36640018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1981200" y="404813"/>
            <a:ext cx="8229600" cy="5721350"/>
          </a:xfrm>
        </p:spPr>
        <p:txBody>
          <a:bodyPr/>
          <a:lstStyle/>
          <a:p>
            <a:r>
              <a:rPr lang="hu-HU" altLang="hu-HU"/>
              <a:t>Dewey </a:t>
            </a:r>
            <a:r>
              <a:rPr lang="hu-HU" altLang="hu-HU" i="1"/>
              <a:t>olyan iskolát kívánt létrehozni, amely lehetőséget teremt a gyermekek sokszínű, saját tapasztalataikban gyökerező cselekvésére, és szoros kapcsolatban áll környezetével.</a:t>
            </a:r>
            <a:r>
              <a:rPr lang="hu-HU" altLang="hu-HU"/>
              <a:t> </a:t>
            </a:r>
          </a:p>
          <a:p>
            <a:r>
              <a:rPr lang="hu-HU" altLang="hu-HU"/>
              <a:t>Elképzelésének gyakorlati megvalósítására 1896-ban Chicagóban létrehozta első ún. </a:t>
            </a:r>
            <a:r>
              <a:rPr lang="hu-HU" altLang="hu-HU" i="1"/>
              <a:t>laboratóriumi iskolájá</a:t>
            </a:r>
            <a:r>
              <a:rPr lang="hu-HU" altLang="hu-HU"/>
              <a:t>t, az </a:t>
            </a:r>
            <a:r>
              <a:rPr lang="hu-HU" altLang="hu-HU" i="1"/>
              <a:t>Egyetemi Elemi Iskolá</a:t>
            </a:r>
            <a:r>
              <a:rPr lang="hu-HU" altLang="hu-HU"/>
              <a:t>t. </a:t>
            </a:r>
          </a:p>
          <a:p>
            <a:r>
              <a:rPr lang="hu-HU" altLang="hu-HU"/>
              <a:t>Laboratóriumi iskolájában szerzett gyakorlati tapasztalatait “Az iskola és a társadalom” című munkájában összegezte. </a:t>
            </a:r>
          </a:p>
        </p:txBody>
      </p:sp>
    </p:spTree>
    <p:extLst>
      <p:ext uri="{BB962C8B-B14F-4D97-AF65-F5344CB8AC3E}">
        <p14:creationId xmlns:p14="http://schemas.microsoft.com/office/powerpoint/2010/main" val="192654033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1981200" y="476251"/>
            <a:ext cx="8229600" cy="5649913"/>
          </a:xfrm>
        </p:spPr>
        <p:txBody>
          <a:bodyPr/>
          <a:lstStyle/>
          <a:p>
            <a:r>
              <a:rPr lang="hu-HU" altLang="hu-HU"/>
              <a:t>A könyvben felvázolt modell az iskola és az élet kívánatosnak tartott viszonyát, élő kapcsolatát valósítja meg. Az általa elképzelt iskola kölcsönhatásban áll: </a:t>
            </a:r>
          </a:p>
          <a:p>
            <a:r>
              <a:rPr lang="hu-HU" altLang="hu-HU" i="1"/>
              <a:t>a) a gyermek otthoni környezetével, b) a természeti környezettel, amelybe beletartozik az iskola közvetlen és távolabbi környezete, c) az üzleti élettel és a termeléssel, d) a tudománnyal (kutatással) és az arra előkészítő egyetemmel. </a:t>
            </a:r>
            <a:endParaRPr lang="hu-HU" altLang="hu-HU"/>
          </a:p>
        </p:txBody>
      </p:sp>
    </p:spTree>
    <p:extLst>
      <p:ext uri="{BB962C8B-B14F-4D97-AF65-F5344CB8AC3E}">
        <p14:creationId xmlns:p14="http://schemas.microsoft.com/office/powerpoint/2010/main" val="191909989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150" y="2060576"/>
            <a:ext cx="5532438"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23945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1981200" y="549275"/>
            <a:ext cx="8229600" cy="5576888"/>
          </a:xfrm>
        </p:spPr>
        <p:txBody>
          <a:bodyPr>
            <a:normAutofit lnSpcReduction="10000"/>
          </a:bodyPr>
          <a:lstStyle/>
          <a:p>
            <a:pPr>
              <a:lnSpc>
                <a:spcPct val="80000"/>
              </a:lnSpc>
            </a:pPr>
            <a:r>
              <a:rPr lang="hu-HU" altLang="hu-HU" i="1"/>
              <a:t>Az általa kialakított</a:t>
            </a:r>
            <a:r>
              <a:rPr lang="hu-HU" altLang="hu-HU"/>
              <a:t> “jövő iskolájának” “földszintjén” az otthon és az üzleti élet (termelés) kapcsolatai valósulnak meg. </a:t>
            </a:r>
          </a:p>
          <a:p>
            <a:pPr>
              <a:lnSpc>
                <a:spcPct val="80000"/>
              </a:lnSpc>
            </a:pPr>
            <a:r>
              <a:rPr lang="hu-HU" altLang="hu-HU"/>
              <a:t>Az ehhez kapcsolódó gyakorlati tevékenységek színtere a konyha, az ebédlő, a műhelyek (fa-, fémmegmunkálás, textilkészítés: szövöde-fonoda), ezekhez kapcsolódik a könyvtár, mindazoknak az értelmi és szellemi forrásoknak a gyűjtőhelye, amelyek megvilágítják a gyakorlati tevékenységet, amelyek ennek a munkának értelmet és általános értéket kölcsönöznek”. </a:t>
            </a:r>
          </a:p>
          <a:p>
            <a:pPr>
              <a:lnSpc>
                <a:spcPct val="80000"/>
              </a:lnSpc>
            </a:pPr>
            <a:r>
              <a:rPr lang="hu-HU" altLang="hu-HU"/>
              <a:t>Az iskola “emeletén” a “földszinten” folyó gyakorlati munkához kapcsolódó laboratóriumi vizsgálatok (fizikai, kémiai, biológiai), művészeti tevékenységek (zene, rajz) folynának, a középpontban pedig a múzeum kapna helyet </a:t>
            </a:r>
          </a:p>
          <a:p>
            <a:pPr>
              <a:lnSpc>
                <a:spcPct val="80000"/>
              </a:lnSpc>
            </a:pPr>
            <a:endParaRPr lang="hu-HU" altLang="hu-HU"/>
          </a:p>
        </p:txBody>
      </p:sp>
    </p:spTree>
    <p:extLst>
      <p:ext uri="{BB962C8B-B14F-4D97-AF65-F5344CB8AC3E}">
        <p14:creationId xmlns:p14="http://schemas.microsoft.com/office/powerpoint/2010/main" val="379919715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1981200" y="620713"/>
            <a:ext cx="8229600" cy="5505450"/>
          </a:xfrm>
        </p:spPr>
        <p:txBody>
          <a:bodyPr/>
          <a:lstStyle/>
          <a:p>
            <a:r>
              <a:rPr lang="hu-HU" altLang="hu-HU"/>
              <a:t>Dewey és Thorndike egyaránt dominanciáért versengtek a gyógypedagógiai osztályokban. </a:t>
            </a:r>
          </a:p>
          <a:p>
            <a:r>
              <a:rPr lang="hu-HU" altLang="hu-HU"/>
              <a:t>Dewey fejlesztési pszichológiai nézeteivel szemben Thorndike nagy hangsúlyt fektetett az alapkészségek gyakorlására (3 R), és a nevelésminden területén ragaszkodott a méréshez. </a:t>
            </a:r>
          </a:p>
          <a:p>
            <a:r>
              <a:rPr lang="hu-HU" altLang="hu-HU"/>
              <a:t>Az IQ-tesztek mindenhatóságába vetett hit ezt a törekvést támogatta. </a:t>
            </a:r>
          </a:p>
        </p:txBody>
      </p:sp>
    </p:spTree>
    <p:extLst>
      <p:ext uri="{BB962C8B-B14F-4D97-AF65-F5344CB8AC3E}">
        <p14:creationId xmlns:p14="http://schemas.microsoft.com/office/powerpoint/2010/main" val="45916385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1981200" y="404814"/>
            <a:ext cx="8229600" cy="6048375"/>
          </a:xfrm>
        </p:spPr>
        <p:txBody>
          <a:bodyPr/>
          <a:lstStyle/>
          <a:p>
            <a:pPr>
              <a:lnSpc>
                <a:spcPct val="80000"/>
              </a:lnSpc>
            </a:pPr>
            <a:r>
              <a:rPr lang="hu-HU" altLang="hu-HU"/>
              <a:t>A gyógypedagógiának mint az amerikai progresszivizmus pozitív kiterjesztésének, nagy vonzereje volt; </a:t>
            </a:r>
            <a:r>
              <a:rPr lang="hu-HU" altLang="hu-HU" b="1">
                <a:solidFill>
                  <a:srgbClr val="FFFF00"/>
                </a:solidFill>
              </a:rPr>
              <a:t>tulajdonképpen mindaz ami a progresszivizmus újítása volt az már létezett a speciális iskolákban. </a:t>
            </a:r>
          </a:p>
          <a:p>
            <a:pPr>
              <a:lnSpc>
                <a:spcPct val="80000"/>
              </a:lnSpc>
            </a:pPr>
            <a:r>
              <a:rPr lang="hu-HU" altLang="hu-HU"/>
              <a:t>A progresszivizmus krédója legtisztábban Dewey műveiben fogalmazódott meg. </a:t>
            </a:r>
          </a:p>
          <a:p>
            <a:pPr>
              <a:lnSpc>
                <a:spcPct val="80000"/>
              </a:lnSpc>
            </a:pPr>
            <a:r>
              <a:rPr lang="hu-HU" altLang="hu-HU"/>
              <a:t>Elvei elterjedtek és integrálódtak a gyakorlati gyógypedagógia módszereibe. </a:t>
            </a:r>
          </a:p>
          <a:p>
            <a:pPr>
              <a:lnSpc>
                <a:spcPct val="80000"/>
              </a:lnSpc>
            </a:pPr>
            <a:r>
              <a:rPr lang="hu-HU" altLang="hu-HU"/>
              <a:t>A progresszivizmus tanításait a speciális osztályok készséggel fogadták, mivel a formálisabb elméleti jellegű programokat inadekvátnak tartották. </a:t>
            </a:r>
          </a:p>
          <a:p>
            <a:pPr>
              <a:lnSpc>
                <a:spcPct val="80000"/>
              </a:lnSpc>
            </a:pPr>
            <a:r>
              <a:rPr lang="hu-HU" altLang="hu-HU"/>
              <a:t>A nevelők ráeszméltek, hogy a normál  osztályok hagyományos struktúrái nem megfelelőek a fogyatékos tanulók számára. </a:t>
            </a:r>
          </a:p>
        </p:txBody>
      </p:sp>
    </p:spTree>
    <p:extLst>
      <p:ext uri="{BB962C8B-B14F-4D97-AF65-F5344CB8AC3E}">
        <p14:creationId xmlns:p14="http://schemas.microsoft.com/office/powerpoint/2010/main" val="34607798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hu-HU" altLang="hu-HU">
                <a:solidFill>
                  <a:srgbClr val="FFFF00"/>
                </a:solidFill>
              </a:rPr>
              <a:t>Háború utáni fejlemények</a:t>
            </a:r>
          </a:p>
        </p:txBody>
      </p:sp>
      <p:sp>
        <p:nvSpPr>
          <p:cNvPr id="59395" name="Rectangle 3"/>
          <p:cNvSpPr>
            <a:spLocks noGrp="1" noChangeArrowheads="1"/>
          </p:cNvSpPr>
          <p:nvPr>
            <p:ph idx="1"/>
          </p:nvPr>
        </p:nvSpPr>
        <p:spPr>
          <a:xfrm>
            <a:off x="1981200" y="1600200"/>
            <a:ext cx="8229600" cy="4852988"/>
          </a:xfrm>
        </p:spPr>
        <p:txBody>
          <a:bodyPr/>
          <a:lstStyle/>
          <a:p>
            <a:r>
              <a:rPr lang="hu-HU" altLang="hu-HU"/>
              <a:t>Az 1940-es évek mérföldkő évtizednek tekinthető a gyógypedagógiában és a fogyatékosság-történetében. </a:t>
            </a:r>
          </a:p>
          <a:p>
            <a:r>
              <a:rPr lang="hu-HU" altLang="hu-HU"/>
              <a:t>A harmincas évek pangása feledésbe merült, mert a szakemberek és a társadalmi csoportok újult érdeklődéssel fordultak e terület felé. </a:t>
            </a:r>
          </a:p>
          <a:p>
            <a:r>
              <a:rPr lang="hu-HU" altLang="hu-HU"/>
              <a:t>A háború és a háború utáni időszak ígéretes változásnak volt szemtanúja a fogyatékos tanulók iránti elkötelezettség terén. </a:t>
            </a:r>
          </a:p>
        </p:txBody>
      </p:sp>
    </p:spTree>
    <p:extLst>
      <p:ext uri="{BB962C8B-B14F-4D97-AF65-F5344CB8AC3E}">
        <p14:creationId xmlns:p14="http://schemas.microsoft.com/office/powerpoint/2010/main" val="279707278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981200" y="836613"/>
            <a:ext cx="8229600" cy="5289550"/>
          </a:xfrm>
        </p:spPr>
        <p:txBody>
          <a:bodyPr/>
          <a:lstStyle/>
          <a:p>
            <a:r>
              <a:rPr lang="hu-HU" altLang="hu-HU"/>
              <a:t>Ennek eredményeképpen javultak a fogyatékos személyek életkörülményei, a fogyatékos egyének, tanáraik és szüleik körülményei. </a:t>
            </a:r>
          </a:p>
          <a:p>
            <a:r>
              <a:rPr lang="hu-HU" altLang="hu-HU"/>
              <a:t>Kanada és az USA nemcsak annak érezte szükségét, hogy gyógyítsa a háború okozta sebeket és segítse a világ menekültjeit, úgy tűnt, hogy humanitárius filozófia motiválja őket.</a:t>
            </a:r>
          </a:p>
          <a:p>
            <a:r>
              <a:rPr lang="hu-HU" altLang="hu-HU"/>
              <a:t>Ezáltal egy megújult elkötelezettséggel fordultak a fizikailag és mentálisan fogyatékosok felé. </a:t>
            </a:r>
          </a:p>
          <a:p>
            <a:endParaRPr lang="hu-HU" altLang="hu-HU"/>
          </a:p>
        </p:txBody>
      </p:sp>
    </p:spTree>
    <p:extLst>
      <p:ext uri="{BB962C8B-B14F-4D97-AF65-F5344CB8AC3E}">
        <p14:creationId xmlns:p14="http://schemas.microsoft.com/office/powerpoint/2010/main" val="379985919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1981200" y="765176"/>
            <a:ext cx="8229600" cy="5616575"/>
          </a:xfrm>
        </p:spPr>
        <p:txBody>
          <a:bodyPr/>
          <a:lstStyle/>
          <a:p>
            <a:r>
              <a:rPr lang="hu-HU" altLang="hu-HU"/>
              <a:t>Sok terület kiemelkedő képviselői járultak hozzá ahhoz, hogy a fogyatékos gyerekek jobb nevelésben részesüljenek. </a:t>
            </a:r>
          </a:p>
          <a:p>
            <a:r>
              <a:rPr lang="hu-HU" altLang="hu-HU"/>
              <a:t>A gyógypedagógia szakmai ismeretanyaga gyorsan növekedett, ehhez hozzájárult az orvostudomány és a pszichológia fejlődése is. </a:t>
            </a:r>
          </a:p>
          <a:p>
            <a:r>
              <a:rPr lang="hu-HU" altLang="hu-HU"/>
              <a:t>Megint a speciális napközis osztályokat támogatták lelkesen, mert a gyermekeiknek speciális ellátást követelő szülők ezt erőteljesen követelték. </a:t>
            </a:r>
          </a:p>
          <a:p>
            <a:r>
              <a:rPr lang="hu-HU" altLang="hu-HU"/>
              <a:t>Ezzel párhuzamosan gyermekközpontok, szociális szolgáltatások, koordináló tanácsok és szolgáltató irodák működtek egyre nagyobb számban. </a:t>
            </a:r>
          </a:p>
        </p:txBody>
      </p:sp>
    </p:spTree>
    <p:extLst>
      <p:ext uri="{BB962C8B-B14F-4D97-AF65-F5344CB8AC3E}">
        <p14:creationId xmlns:p14="http://schemas.microsoft.com/office/powerpoint/2010/main" val="14518735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1981200" y="476251"/>
            <a:ext cx="8229600" cy="5649913"/>
          </a:xfrm>
        </p:spPr>
        <p:txBody>
          <a:bodyPr/>
          <a:lstStyle/>
          <a:p>
            <a:r>
              <a:rPr lang="hu-HU" altLang="hu-HU"/>
              <a:t>A közfelfogás részben megváltozott, részben a társadalomban élő fogyatékos személyek fokozódó „láthatósága” (visibility) miatt. </a:t>
            </a:r>
          </a:p>
        </p:txBody>
      </p:sp>
      <p:pic>
        <p:nvPicPr>
          <p:cNvPr id="624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275" y="2565400"/>
            <a:ext cx="5100638"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69" name="Text Box 5"/>
          <p:cNvSpPr txBox="1">
            <a:spLocks noChangeArrowheads="1"/>
          </p:cNvSpPr>
          <p:nvPr/>
        </p:nvSpPr>
        <p:spPr bwMode="auto">
          <a:xfrm>
            <a:off x="1919289" y="4149726"/>
            <a:ext cx="324008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1948-ban jelent meg  Albert Deutsch „Az Államok szégyene” című fotósorozata  a New York-i Letchworth Village intézetről</a:t>
            </a:r>
          </a:p>
        </p:txBody>
      </p:sp>
    </p:spTree>
    <p:extLst>
      <p:ext uri="{BB962C8B-B14F-4D97-AF65-F5344CB8AC3E}">
        <p14:creationId xmlns:p14="http://schemas.microsoft.com/office/powerpoint/2010/main" val="18347741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1981200" y="1052513"/>
            <a:ext cx="8229600" cy="5073650"/>
          </a:xfrm>
        </p:spPr>
        <p:txBody>
          <a:bodyPr/>
          <a:lstStyle/>
          <a:p>
            <a:r>
              <a:rPr lang="hu-HU" altLang="hu-HU"/>
              <a:t>A háborús erőfeszítések során sok kivételes személy került a főáramba, hogy bekerüljön a munkaerőpiacra. </a:t>
            </a:r>
          </a:p>
          <a:p>
            <a:r>
              <a:rPr lang="hu-HU" altLang="hu-HU"/>
              <a:t>1942 októberében hozzávetőleg 3 millió fogyatékos férfi és nő dolgozott a hadiiparban országszerte. </a:t>
            </a:r>
          </a:p>
          <a:p>
            <a:r>
              <a:rPr lang="hu-HU" altLang="hu-HU"/>
              <a:t>A fogyatékos személyek puszta látványa úgy tűnt, hogy pozitív hatással van a közfelfogásra. </a:t>
            </a:r>
          </a:p>
          <a:p>
            <a:endParaRPr lang="hu-HU" altLang="hu-HU"/>
          </a:p>
        </p:txBody>
      </p:sp>
    </p:spTree>
    <p:extLst>
      <p:ext uri="{BB962C8B-B14F-4D97-AF65-F5344CB8AC3E}">
        <p14:creationId xmlns:p14="http://schemas.microsoft.com/office/powerpoint/2010/main" val="324020100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1981200" y="1125539"/>
            <a:ext cx="8229600" cy="5000625"/>
          </a:xfrm>
        </p:spPr>
        <p:txBody>
          <a:bodyPr/>
          <a:lstStyle/>
          <a:p>
            <a:r>
              <a:rPr lang="hu-HU" altLang="hu-HU"/>
              <a:t>Sőt a háborús erőfeszítések azt bizonyították, hogy sok mentálisan retardált személy el tudja magát látni az iskolaéveket követően. </a:t>
            </a:r>
          </a:p>
          <a:p>
            <a:r>
              <a:rPr lang="hu-HU" altLang="hu-HU"/>
              <a:t>A következő évtizedben tanulmányok születtek a mentálisan mérsékelten retardált fiatalokról, akiknek az IQ-ja 40 és 55 között mozog, és kimutatták, hogy ezek a fiatalok egyre kevésbé kerülnek be az intézetekbe. </a:t>
            </a:r>
          </a:p>
          <a:p>
            <a:endParaRPr lang="hu-HU" altLang="hu-HU"/>
          </a:p>
        </p:txBody>
      </p:sp>
    </p:spTree>
    <p:extLst>
      <p:ext uri="{BB962C8B-B14F-4D97-AF65-F5344CB8AC3E}">
        <p14:creationId xmlns:p14="http://schemas.microsoft.com/office/powerpoint/2010/main" val="15673931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1981200" y="692151"/>
            <a:ext cx="8229600" cy="5434013"/>
          </a:xfrm>
        </p:spPr>
        <p:txBody>
          <a:bodyPr/>
          <a:lstStyle/>
          <a:p>
            <a:r>
              <a:rPr lang="hu-HU" altLang="hu-HU"/>
              <a:t>A munkát kereső fogyatékos személyek képességeinek pozitív megítélése a köztudatban egyenletesen javult az első világháborút követően napoktól kezdve, amikor a testi fogyatékossággal rendelkező veteránok ezrei igényeltek segítséget a munkaerőpiacra való visszatéréshez. </a:t>
            </a:r>
          </a:p>
          <a:p>
            <a:endParaRPr lang="hu-HU" altLang="hu-HU"/>
          </a:p>
        </p:txBody>
      </p:sp>
    </p:spTree>
    <p:extLst>
      <p:ext uri="{BB962C8B-B14F-4D97-AF65-F5344CB8AC3E}">
        <p14:creationId xmlns:p14="http://schemas.microsoft.com/office/powerpoint/2010/main" val="420594014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1981200" y="692151"/>
            <a:ext cx="8229600" cy="5434013"/>
          </a:xfrm>
        </p:spPr>
        <p:txBody>
          <a:bodyPr/>
          <a:lstStyle/>
          <a:p>
            <a:r>
              <a:rPr lang="hu-HU" altLang="hu-HU"/>
              <a:t>A szakmai képzést 1917 óta törvény szabályozta, de ebben nem volt szó a fogyatékos fiatalokról és felnőttekről. </a:t>
            </a:r>
          </a:p>
          <a:p>
            <a:r>
              <a:rPr lang="hu-HU" altLang="hu-HU"/>
              <a:t>1918-ban a Kongresszus becikkelyezte az első szakmai rehabilitációs törvényt a veteránok érdekében, amely fordítási szolgáltatásokat is kezdeményezett vak emberek számára. </a:t>
            </a:r>
          </a:p>
          <a:p>
            <a:r>
              <a:rPr lang="hu-HU" altLang="hu-HU"/>
              <a:t>További szövetségi alapítványt hoztak létre, amikor Woodrow Wilson aláírta a szövetségi civil rehabilitációs törvényt 1920. április 8-án. Ez a törvény képzésre jogosította a fogyatékkal élő polgárokat gazdasági függetlenségül előmozdítása céljából. </a:t>
            </a:r>
          </a:p>
        </p:txBody>
      </p:sp>
    </p:spTree>
    <p:extLst>
      <p:ext uri="{BB962C8B-B14F-4D97-AF65-F5344CB8AC3E}">
        <p14:creationId xmlns:p14="http://schemas.microsoft.com/office/powerpoint/2010/main" val="84859358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1981200" y="908051"/>
            <a:ext cx="8229600" cy="5218113"/>
          </a:xfrm>
        </p:spPr>
        <p:txBody>
          <a:bodyPr/>
          <a:lstStyle/>
          <a:p>
            <a:r>
              <a:rPr lang="hu-HU" altLang="hu-HU"/>
              <a:t>Második világháborút követő években az orvostudomány és a technika gyors fejlődése a köztudatban felfokozott várakozást idézett elő a fogyatékkal élők helyzetének javítását illetően.</a:t>
            </a:r>
          </a:p>
          <a:p>
            <a:r>
              <a:rPr lang="hu-HU" altLang="hu-HU"/>
              <a:t>Orvosi tanulmányok születtek az agy betegségeiről, az anya-gyermek vértípus összeférhetetlenségről, rubeoláról, anoxiáról, endokrinológiáról mint a kretenizmus okáról, valamint a csecsemő  táplálásának a gyermek fejlődésére tett hatásairól. </a:t>
            </a:r>
          </a:p>
        </p:txBody>
      </p:sp>
    </p:spTree>
    <p:extLst>
      <p:ext uri="{BB962C8B-B14F-4D97-AF65-F5344CB8AC3E}">
        <p14:creationId xmlns:p14="http://schemas.microsoft.com/office/powerpoint/2010/main" val="140974964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1981200" y="765175"/>
            <a:ext cx="8229600" cy="5360988"/>
          </a:xfrm>
        </p:spPr>
        <p:txBody>
          <a:bodyPr/>
          <a:lstStyle/>
          <a:p>
            <a:r>
              <a:rPr lang="hu-HU" altLang="hu-HU"/>
              <a:t>Az epilepszia kontrollálására kifejlesztették a Dilantin nevű szert az 1940-es években, és megjelent az EEG-technológia. </a:t>
            </a:r>
          </a:p>
          <a:p>
            <a:r>
              <a:rPr lang="hu-HU" altLang="hu-HU"/>
              <a:t>Az antibiotikumok hatásosan véget vetettek az olyan gyermekbetegségeknek, mint a szamárköhögés és a diftéria. Különböző fogyatékosságra hajlamosító körülmények etiológiáját (mint például a korai retinopathia és a rubeola) is a negyvenes években fedezték fel. </a:t>
            </a:r>
          </a:p>
        </p:txBody>
      </p:sp>
    </p:spTree>
    <p:extLst>
      <p:ext uri="{BB962C8B-B14F-4D97-AF65-F5344CB8AC3E}">
        <p14:creationId xmlns:p14="http://schemas.microsoft.com/office/powerpoint/2010/main" val="59985353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a:xfrm>
            <a:off x="1981200" y="765175"/>
            <a:ext cx="8229600" cy="5360988"/>
          </a:xfrm>
        </p:spPr>
        <p:txBody>
          <a:bodyPr>
            <a:normAutofit lnSpcReduction="10000"/>
          </a:bodyPr>
          <a:lstStyle/>
          <a:p>
            <a:r>
              <a:rPr lang="hu-HU" altLang="hu-HU"/>
              <a:t>A negyvenes években az újszülötteket átlátszó inkubátorokba kezdték helyezni. </a:t>
            </a:r>
          </a:p>
          <a:p>
            <a:r>
              <a:rPr lang="hu-HU" altLang="hu-HU"/>
              <a:t>A hallókészülékek kisebbek és kifinomultabbak lettek. Az első világháború után a vakvezető kutyák képzése (amit az ősi Kínából vettek át) új ösztönzést kapott. </a:t>
            </a:r>
          </a:p>
          <a:p>
            <a:r>
              <a:rPr lang="hu-HU" altLang="hu-HU"/>
              <a:t>Dr. Richard Hoover a második világháború után dolgozta ki a hosszú fehér bot (nádpálca) használatának hatékonyabb technikáját. </a:t>
            </a:r>
          </a:p>
          <a:p>
            <a:r>
              <a:rPr lang="hu-HU" altLang="hu-HU"/>
              <a:t>A javított hallókészüléket és a mobilitást segítő eszközök a fogyatékkal élük tanítására is jelentős hatást gyakoroltak főleg a látás és a hallás fogyatékai terén. </a:t>
            </a:r>
          </a:p>
        </p:txBody>
      </p:sp>
    </p:spTree>
    <p:extLst>
      <p:ext uri="{BB962C8B-B14F-4D97-AF65-F5344CB8AC3E}">
        <p14:creationId xmlns:p14="http://schemas.microsoft.com/office/powerpoint/2010/main" val="130956438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p:txBody>
          <a:bodyPr/>
          <a:lstStyle/>
          <a:p>
            <a:r>
              <a:rPr lang="hu-HU" altLang="hu-HU"/>
              <a:t>Megint az 1920-as évek lelkesedésével támogatták a speciális szegregált osztályokat. </a:t>
            </a:r>
          </a:p>
          <a:p>
            <a:r>
              <a:rPr lang="hu-HU" altLang="hu-HU"/>
              <a:t>Bár a második világháború átmeneti szünetet jelentett az iskolákban, mert a fiatalok megnövekedett munkába állása miatt kevesebb tanuló iratkozott be, a háború után a tanulók száma gyorsan növekedett. </a:t>
            </a:r>
          </a:p>
        </p:txBody>
      </p:sp>
    </p:spTree>
    <p:extLst>
      <p:ext uri="{BB962C8B-B14F-4D97-AF65-F5344CB8AC3E}">
        <p14:creationId xmlns:p14="http://schemas.microsoft.com/office/powerpoint/2010/main" val="289064026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1981200" y="620713"/>
            <a:ext cx="8229600" cy="5505450"/>
          </a:xfrm>
        </p:spPr>
        <p:txBody>
          <a:bodyPr/>
          <a:lstStyle/>
          <a:p>
            <a:pPr>
              <a:lnSpc>
                <a:spcPct val="90000"/>
              </a:lnSpc>
            </a:pPr>
            <a:r>
              <a:rPr lang="hu-HU" altLang="hu-HU"/>
              <a:t>A szülők most már nyíltabban vállalták fogyatékos gyermekeik létét és szükségleteit. </a:t>
            </a:r>
          </a:p>
          <a:p>
            <a:pPr>
              <a:lnSpc>
                <a:spcPct val="90000"/>
              </a:lnSpc>
            </a:pPr>
            <a:r>
              <a:rPr lang="hu-HU" altLang="hu-HU"/>
              <a:t>Az 1930-as évek elején néhány szülői csoport formálódott az országban. </a:t>
            </a:r>
          </a:p>
          <a:p>
            <a:pPr>
              <a:lnSpc>
                <a:spcPct val="90000"/>
              </a:lnSpc>
            </a:pPr>
            <a:r>
              <a:rPr lang="hu-HU" altLang="hu-HU"/>
              <a:t>Az 1940-es években a szülők szinte spontán módon kezdtek erős helyi, állami és országos szervezetekbe tömörülni. </a:t>
            </a:r>
          </a:p>
          <a:p>
            <a:pPr>
              <a:lnSpc>
                <a:spcPct val="90000"/>
              </a:lnSpc>
            </a:pPr>
            <a:r>
              <a:rPr lang="hu-HU" altLang="hu-HU"/>
              <a:t>A fogyatékos egyéneket szolgáló szakemberek egyesíteni kezdték erőfeszítéseiket a tudományos és politikai szférában, és ezt erősítették a szülők követelései is. </a:t>
            </a:r>
          </a:p>
        </p:txBody>
      </p:sp>
    </p:spTree>
    <p:extLst>
      <p:ext uri="{BB962C8B-B14F-4D97-AF65-F5344CB8AC3E}">
        <p14:creationId xmlns:p14="http://schemas.microsoft.com/office/powerpoint/2010/main" val="358322241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hu-HU" dirty="0">
                <a:solidFill>
                  <a:srgbClr val="FFFF00"/>
                </a:solidFill>
              </a:rPr>
              <a:t>Szülői mozgalmak</a:t>
            </a:r>
          </a:p>
        </p:txBody>
      </p:sp>
      <p:sp>
        <p:nvSpPr>
          <p:cNvPr id="13315" name="Rectangle 3"/>
          <p:cNvSpPr>
            <a:spLocks noGrp="1" noChangeArrowheads="1"/>
          </p:cNvSpPr>
          <p:nvPr>
            <p:ph idx="1"/>
          </p:nvPr>
        </p:nvSpPr>
        <p:spPr/>
        <p:txBody>
          <a:bodyPr/>
          <a:lstStyle/>
          <a:p>
            <a:r>
              <a:rPr lang="hu-HU" dirty="0"/>
              <a:t>A harmincas években újabb fejlemény következett be. </a:t>
            </a:r>
            <a:endParaRPr lang="hu-HU" dirty="0" smtClean="0"/>
          </a:p>
          <a:p>
            <a:r>
              <a:rPr lang="hu-HU" dirty="0" smtClean="0"/>
              <a:t>Az </a:t>
            </a:r>
            <a:r>
              <a:rPr lang="hu-HU" dirty="0"/>
              <a:t>értelmileg akadályozott kisgyermekek szülei kiléptek a közélet nyilvánossága elé, és civil mozgalmakat hoztak létre. </a:t>
            </a:r>
            <a:endParaRPr lang="hu-HU" dirty="0" smtClean="0"/>
          </a:p>
          <a:p>
            <a:r>
              <a:rPr lang="hu-HU" dirty="0" smtClean="0"/>
              <a:t>Gyermekeik </a:t>
            </a:r>
            <a:r>
              <a:rPr lang="hu-HU" dirty="0"/>
              <a:t>optimális, minél fiatalabb életkorban elkezdendő fejlesztése érdekében intézményes segítségnyújtást követeltek az illetékesektől. </a:t>
            </a:r>
          </a:p>
        </p:txBody>
      </p:sp>
    </p:spTree>
    <p:extLst>
      <p:ext uri="{BB962C8B-B14F-4D97-AF65-F5344CB8AC3E}">
        <p14:creationId xmlns:p14="http://schemas.microsoft.com/office/powerpoint/2010/main" val="29270890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836613"/>
            <a:ext cx="4287838"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ext Box 3"/>
          <p:cNvSpPr txBox="1">
            <a:spLocks noChangeArrowheads="1"/>
          </p:cNvSpPr>
          <p:nvPr/>
        </p:nvSpPr>
        <p:spPr bwMode="auto">
          <a:xfrm>
            <a:off x="1847850" y="3500439"/>
            <a:ext cx="381635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sz="2000" b="1"/>
              <a:t>Elizabeth Boggs volt az egyik vezetője a fogyatékkal élő gyerekek jogaiért harcoló korai szülői mozgalmaknak. Az ő nevéhez kötődik a "developmental disabilities„ (fejlődési rendellenesség) fogalmának megalkotása. </a:t>
            </a:r>
          </a:p>
        </p:txBody>
      </p:sp>
    </p:spTree>
    <p:extLst>
      <p:ext uri="{BB962C8B-B14F-4D97-AF65-F5344CB8AC3E}">
        <p14:creationId xmlns:p14="http://schemas.microsoft.com/office/powerpoint/2010/main" val="122786504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888275" y="561703"/>
            <a:ext cx="10398034" cy="5962924"/>
          </a:xfrm>
        </p:spPr>
        <p:txBody>
          <a:bodyPr>
            <a:normAutofit fontScale="92500" lnSpcReduction="10000"/>
          </a:bodyPr>
          <a:lstStyle/>
          <a:p>
            <a:r>
              <a:rPr lang="hu-HU" dirty="0"/>
              <a:t>A fogyatékkal élő gyerekek jogaiért harcoló szülői mozgalmak egyikének vezetője </a:t>
            </a:r>
            <a:r>
              <a:rPr lang="hu-HU" i="1" dirty="0" err="1"/>
              <a:t>Elizabeth</a:t>
            </a:r>
            <a:r>
              <a:rPr lang="hu-HU" i="1" dirty="0"/>
              <a:t> Monroe </a:t>
            </a:r>
            <a:r>
              <a:rPr lang="hu-HU" i="1" dirty="0" err="1"/>
              <a:t>Boggs</a:t>
            </a:r>
            <a:r>
              <a:rPr lang="hu-HU" dirty="0"/>
              <a:t> (1913-1996) természettudós volt. Matematika szakot végzett, majd kémiából szerzett doktori fokozatot 1941-ben. </a:t>
            </a:r>
          </a:p>
          <a:p>
            <a:r>
              <a:rPr lang="hu-HU" dirty="0"/>
              <a:t>Fia, David kisgyermekkori betegsége agykárosodással járt, amelynek következménye a gyermek értelmi fejlődésének sérülése lett. </a:t>
            </a:r>
            <a:endParaRPr lang="hu-HU" dirty="0" smtClean="0"/>
          </a:p>
          <a:p>
            <a:r>
              <a:rPr lang="hu-HU" dirty="0"/>
              <a:t>Ezt követően fordult </a:t>
            </a:r>
            <a:r>
              <a:rPr lang="hu-HU" dirty="0" err="1"/>
              <a:t>Elizabeth</a:t>
            </a:r>
            <a:r>
              <a:rPr lang="hu-HU" dirty="0"/>
              <a:t> </a:t>
            </a:r>
            <a:r>
              <a:rPr lang="hu-HU" dirty="0" err="1"/>
              <a:t>Boggs</a:t>
            </a:r>
            <a:r>
              <a:rPr lang="hu-HU" dirty="0"/>
              <a:t> érdeklődése az értelmi fogyatékos emberek segítése, jogaik képviselete felé</a:t>
            </a:r>
            <a:r>
              <a:rPr lang="hu-HU" dirty="0" smtClean="0"/>
              <a:t>.</a:t>
            </a:r>
          </a:p>
          <a:p>
            <a:r>
              <a:rPr lang="hu-HU" dirty="0" smtClean="0"/>
              <a:t> </a:t>
            </a:r>
            <a:r>
              <a:rPr lang="hu-HU" dirty="0"/>
              <a:t>1950-ben társaival létrehozta a Nemzeti Szövetség az Értelmi Fogyatékos Gyermekekért (National </a:t>
            </a:r>
            <a:r>
              <a:rPr lang="hu-HU" dirty="0" err="1"/>
              <a:t>Assotiation</a:t>
            </a:r>
            <a:r>
              <a:rPr lang="hu-HU" dirty="0"/>
              <a:t> </a:t>
            </a:r>
            <a:r>
              <a:rPr lang="hu-HU" dirty="0" err="1"/>
              <a:t>for</a:t>
            </a:r>
            <a:r>
              <a:rPr lang="hu-HU" dirty="0"/>
              <a:t> </a:t>
            </a:r>
            <a:r>
              <a:rPr lang="hu-HU" dirty="0" err="1"/>
              <a:t>Retarded</a:t>
            </a:r>
            <a:r>
              <a:rPr lang="hu-HU" dirty="0"/>
              <a:t> </a:t>
            </a:r>
            <a:r>
              <a:rPr lang="hu-HU" dirty="0" err="1"/>
              <a:t>Children</a:t>
            </a:r>
            <a:r>
              <a:rPr lang="hu-HU" dirty="0"/>
              <a:t>) elnevezésű szervezetet, amelynek betöltötte elnöki tisztségét. </a:t>
            </a:r>
            <a:endParaRPr lang="hu-HU" dirty="0" smtClean="0"/>
          </a:p>
          <a:p>
            <a:r>
              <a:rPr lang="hu-HU" dirty="0" smtClean="0"/>
              <a:t>Ettől </a:t>
            </a:r>
            <a:r>
              <a:rPr lang="hu-HU" dirty="0"/>
              <a:t>kezdve polgárjogi aktivistaként dolgozott, tevékenységnek középpontjába az értelmi fogyatékosok helyzetét segítő törvények előkészítésének szorgalmazása került. </a:t>
            </a:r>
            <a:endParaRPr lang="hu-HU" dirty="0" smtClean="0"/>
          </a:p>
          <a:p>
            <a:r>
              <a:rPr lang="hu-HU" dirty="0" smtClean="0"/>
              <a:t>Az </a:t>
            </a:r>
            <a:r>
              <a:rPr lang="hu-HU" dirty="0"/>
              <a:t>ő nevéhez kötődik a „fejlődési akadályozottság” (</a:t>
            </a:r>
            <a:r>
              <a:rPr lang="hu-HU" dirty="0" err="1"/>
              <a:t>developmental</a:t>
            </a:r>
            <a:r>
              <a:rPr lang="hu-HU" dirty="0"/>
              <a:t> </a:t>
            </a:r>
            <a:r>
              <a:rPr lang="hu-HU" dirty="0" err="1"/>
              <a:t>disabilities</a:t>
            </a:r>
            <a:r>
              <a:rPr lang="hu-HU" dirty="0"/>
              <a:t>”) fogalmának a bevezetése.  </a:t>
            </a:r>
          </a:p>
          <a:p>
            <a:endParaRPr lang="hu-HU" dirty="0"/>
          </a:p>
        </p:txBody>
      </p:sp>
    </p:spTree>
    <p:extLst>
      <p:ext uri="{BB962C8B-B14F-4D97-AF65-F5344CB8AC3E}">
        <p14:creationId xmlns:p14="http://schemas.microsoft.com/office/powerpoint/2010/main" val="226002419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744583" y="744583"/>
            <a:ext cx="10609217" cy="5432380"/>
          </a:xfrm>
        </p:spPr>
        <p:txBody>
          <a:bodyPr>
            <a:normAutofit lnSpcReduction="10000"/>
          </a:bodyPr>
          <a:lstStyle/>
          <a:p>
            <a:r>
              <a:rPr lang="hu-HU" dirty="0"/>
              <a:t>Az ötvenes évek elején évente 120 ezer házaspár szembesült azzal a helyzettel, hogy újszülött gyermekül értelme sohasem fog úgy fejlődni, mint a többi gyermeké. </a:t>
            </a:r>
            <a:endParaRPr lang="hu-HU" dirty="0" smtClean="0"/>
          </a:p>
          <a:p>
            <a:r>
              <a:rPr lang="hu-HU" dirty="0" smtClean="0"/>
              <a:t>„</a:t>
            </a:r>
            <a:r>
              <a:rPr lang="hu-HU" dirty="0"/>
              <a:t>Lehetnek ők </a:t>
            </a:r>
            <a:r>
              <a:rPr lang="hu-HU" dirty="0" err="1"/>
              <a:t>boldogak</a:t>
            </a:r>
            <a:r>
              <a:rPr lang="hu-HU" dirty="0"/>
              <a:t> vagy boldogtalanok, </a:t>
            </a:r>
            <a:r>
              <a:rPr lang="hu-HU" dirty="0" err="1"/>
              <a:t>kiegyensúlyozottak</a:t>
            </a:r>
            <a:r>
              <a:rPr lang="hu-HU" dirty="0"/>
              <a:t> vagy lobbanékonyak, szeretetre méltóak és szeretetre képesek, mint minden más emberi lény. Fizikai tekintetben is lehetnek egészségesek és érettek. De többségük felnőtt korára is »gyermek« marad.” (</a:t>
            </a:r>
            <a:r>
              <a:rPr lang="hu-HU" dirty="0" err="1"/>
              <a:t>Capa</a:t>
            </a:r>
            <a:r>
              <a:rPr lang="hu-HU" dirty="0"/>
              <a:t> és </a:t>
            </a:r>
            <a:r>
              <a:rPr lang="hu-HU" dirty="0" err="1"/>
              <a:t>Pines</a:t>
            </a:r>
            <a:r>
              <a:rPr lang="hu-HU" dirty="0"/>
              <a:t>, 1957, 7. o.). </a:t>
            </a:r>
            <a:endParaRPr lang="hu-HU" dirty="0" smtClean="0"/>
          </a:p>
          <a:p>
            <a:r>
              <a:rPr lang="hu-HU" dirty="0" smtClean="0"/>
              <a:t>Soha </a:t>
            </a:r>
            <a:r>
              <a:rPr lang="hu-HU" dirty="0"/>
              <a:t>nem volt még ilyen széles körben elterjedt akadályozottság. Az Egyesült Államok lakosságának három százalékát érintette</a:t>
            </a:r>
            <a:r>
              <a:rPr lang="hu-HU" dirty="0" smtClean="0"/>
              <a:t>.</a:t>
            </a:r>
          </a:p>
          <a:p>
            <a:r>
              <a:rPr lang="hu-HU" dirty="0" smtClean="0"/>
              <a:t> </a:t>
            </a:r>
            <a:r>
              <a:rPr lang="hu-HU" dirty="0"/>
              <a:t>Ezekben az évtizedekben összesen négymillió amerikai családban élt értelmileg fogyatékos („</a:t>
            </a:r>
            <a:r>
              <a:rPr lang="hu-HU" dirty="0" err="1"/>
              <a:t>mentally</a:t>
            </a:r>
            <a:r>
              <a:rPr lang="hu-HU" dirty="0"/>
              <a:t> </a:t>
            </a:r>
            <a:r>
              <a:rPr lang="hu-HU" dirty="0" err="1"/>
              <a:t>retarded</a:t>
            </a:r>
            <a:r>
              <a:rPr lang="hu-HU" dirty="0"/>
              <a:t>”) gyermek (</a:t>
            </a:r>
            <a:r>
              <a:rPr lang="hu-HU" dirty="0" err="1"/>
              <a:t>Capa</a:t>
            </a:r>
            <a:r>
              <a:rPr lang="hu-HU" dirty="0"/>
              <a:t> és </a:t>
            </a:r>
            <a:r>
              <a:rPr lang="hu-HU" dirty="0" err="1"/>
              <a:t>Pines</a:t>
            </a:r>
            <a:r>
              <a:rPr lang="hu-HU" dirty="0"/>
              <a:t>, 1957, 8. o.). </a:t>
            </a:r>
          </a:p>
          <a:p>
            <a:endParaRPr lang="hu-HU" dirty="0"/>
          </a:p>
        </p:txBody>
      </p:sp>
    </p:spTree>
    <p:extLst>
      <p:ext uri="{BB962C8B-B14F-4D97-AF65-F5344CB8AC3E}">
        <p14:creationId xmlns:p14="http://schemas.microsoft.com/office/powerpoint/2010/main" val="112984869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hu-HU" sz="4000" dirty="0">
                <a:solidFill>
                  <a:srgbClr val="FFFF00"/>
                </a:solidFill>
              </a:rPr>
              <a:t>Emblematikus könyvek, publikációk</a:t>
            </a:r>
          </a:p>
        </p:txBody>
      </p:sp>
      <p:sp>
        <p:nvSpPr>
          <p:cNvPr id="27651" name="Rectangle 3"/>
          <p:cNvSpPr>
            <a:spLocks noGrp="1" noChangeArrowheads="1"/>
          </p:cNvSpPr>
          <p:nvPr>
            <p:ph idx="1"/>
          </p:nvPr>
        </p:nvSpPr>
        <p:spPr/>
        <p:txBody>
          <a:bodyPr/>
          <a:lstStyle/>
          <a:p>
            <a:r>
              <a:rPr lang="hu-HU" dirty="0"/>
              <a:t>Egyre több publikáció jelent meg róluk. Társadalmi helyzetük, nevelésük mind gyakrabban lett a szakmai és politikai diskurzusok témája. </a:t>
            </a:r>
          </a:p>
          <a:p>
            <a:r>
              <a:rPr lang="hu-HU" dirty="0"/>
              <a:t>Fokozatosan oldódtak a társadalmi gátlások és tabuk: a kíváncsi szemek elől korábban még otthon vagy speciális intézetekben rejtegetett fogyatékos gyerekek kezdtek egyre nagyobb számban „láthatóvá válni” a társadalom szövetében. </a:t>
            </a:r>
          </a:p>
          <a:p>
            <a:endParaRPr lang="hu-HU" dirty="0"/>
          </a:p>
        </p:txBody>
      </p:sp>
    </p:spTree>
    <p:extLst>
      <p:ext uri="{BB962C8B-B14F-4D97-AF65-F5344CB8AC3E}">
        <p14:creationId xmlns:p14="http://schemas.microsoft.com/office/powerpoint/2010/main" val="77487651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903514" y="303212"/>
            <a:ext cx="10515600" cy="1325563"/>
          </a:xfrm>
        </p:spPr>
        <p:txBody>
          <a:bodyPr/>
          <a:lstStyle/>
          <a:p>
            <a:r>
              <a:rPr lang="hu-HU" sz="4000" dirty="0">
                <a:solidFill>
                  <a:srgbClr val="FFFF00"/>
                </a:solidFill>
              </a:rPr>
              <a:t>„</a:t>
            </a:r>
            <a:r>
              <a:rPr lang="hu-HU" sz="4000" dirty="0" err="1">
                <a:solidFill>
                  <a:srgbClr val="FFFF00"/>
                </a:solidFill>
              </a:rPr>
              <a:t>Retarded</a:t>
            </a:r>
            <a:r>
              <a:rPr lang="hu-HU" sz="4000" dirty="0">
                <a:solidFill>
                  <a:srgbClr val="FFFF00"/>
                </a:solidFill>
              </a:rPr>
              <a:t> </a:t>
            </a:r>
            <a:r>
              <a:rPr lang="hu-HU" sz="4000" dirty="0" err="1">
                <a:solidFill>
                  <a:srgbClr val="FFFF00"/>
                </a:solidFill>
              </a:rPr>
              <a:t>children</a:t>
            </a:r>
            <a:r>
              <a:rPr lang="hu-HU" sz="4000" dirty="0">
                <a:solidFill>
                  <a:srgbClr val="FFFF00"/>
                </a:solidFill>
              </a:rPr>
              <a:t> </a:t>
            </a:r>
            <a:r>
              <a:rPr lang="hu-HU" sz="4000" dirty="0" err="1">
                <a:solidFill>
                  <a:srgbClr val="FFFF00"/>
                </a:solidFill>
              </a:rPr>
              <a:t>can</a:t>
            </a:r>
            <a:r>
              <a:rPr lang="hu-HU" sz="4000" dirty="0">
                <a:solidFill>
                  <a:srgbClr val="FFFF00"/>
                </a:solidFill>
              </a:rPr>
              <a:t> be </a:t>
            </a:r>
            <a:r>
              <a:rPr lang="hu-HU" sz="4000" dirty="0" err="1">
                <a:solidFill>
                  <a:srgbClr val="FFFF00"/>
                </a:solidFill>
              </a:rPr>
              <a:t>helped</a:t>
            </a:r>
            <a:r>
              <a:rPr lang="hu-HU" sz="4000" dirty="0">
                <a:solidFill>
                  <a:srgbClr val="FFFF00"/>
                </a:solidFill>
              </a:rPr>
              <a:t>”, 1949</a:t>
            </a:r>
          </a:p>
        </p:txBody>
      </p:sp>
      <p:sp>
        <p:nvSpPr>
          <p:cNvPr id="18435" name="Rectangle 3"/>
          <p:cNvSpPr>
            <a:spLocks noGrp="1" noChangeArrowheads="1"/>
          </p:cNvSpPr>
          <p:nvPr>
            <p:ph idx="1"/>
          </p:nvPr>
        </p:nvSpPr>
        <p:spPr>
          <a:xfrm>
            <a:off x="1992313" y="1628775"/>
            <a:ext cx="8229600" cy="4895850"/>
          </a:xfrm>
        </p:spPr>
        <p:txBody>
          <a:bodyPr/>
          <a:lstStyle/>
          <a:p>
            <a:pPr>
              <a:lnSpc>
                <a:spcPct val="90000"/>
              </a:lnSpc>
            </a:pPr>
            <a:r>
              <a:rPr lang="hu-HU"/>
              <a:t>A szülői önszerveződés tipikusan amerikai folyamatát érzékletesen mutatja be </a:t>
            </a:r>
            <a:r>
              <a:rPr lang="hu-HU" i="1"/>
              <a:t>Cornell Capa</a:t>
            </a:r>
            <a:r>
              <a:rPr lang="hu-HU"/>
              <a:t> és </a:t>
            </a:r>
            <a:r>
              <a:rPr lang="hu-HU" i="1"/>
              <a:t>Maya Pines</a:t>
            </a:r>
            <a:r>
              <a:rPr lang="hu-HU"/>
              <a:t>: „Az értelmi fogyatékos gyermekeken lehet segíteni” (Retarded children can be helped) című könyve. A szerzők egy újsághirdetés szövegének felidézésével kezdik művüket, amely 1949-ben jelent meg New Yorkban. </a:t>
            </a:r>
          </a:p>
          <a:p>
            <a:pPr>
              <a:lnSpc>
                <a:spcPct val="90000"/>
              </a:lnSpc>
            </a:pPr>
            <a:r>
              <a:rPr lang="hu-HU"/>
              <a:t>Szövege így szólt: „Édesanyja vagyok egy szelíd és szeretetre méltó gyermeknek, akit az orvosok a »reménytelenül gyengeelméjű« kategóriába soroltak. Fiamnak nincsen játszópajtása, és nem részesül semmiféle intézményes oktatásban. </a:t>
            </a:r>
          </a:p>
        </p:txBody>
      </p:sp>
    </p:spTree>
    <p:extLst>
      <p:ext uri="{BB962C8B-B14F-4D97-AF65-F5344CB8AC3E}">
        <p14:creationId xmlns:p14="http://schemas.microsoft.com/office/powerpoint/2010/main" val="202799350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981201" y="836613"/>
            <a:ext cx="5267325" cy="5289550"/>
          </a:xfrm>
        </p:spPr>
        <p:txBody>
          <a:bodyPr/>
          <a:lstStyle/>
          <a:p>
            <a:r>
              <a:rPr lang="hu-HU"/>
              <a:t>Biztosan vannak más szülők is az enyémhez hasonló helyzetben. Hol vagytok? Fogjunk össze, és tegyünk valamit a gyermekeinkért!” A hirdetésre csak egy tucat szülő jelentkezett, de az újság egy riportert küldött az első találkozójukra, amelyről cikk jelent meg. Ennek következtében a következő szülői összejövetelen már több mint kétszázan voltak… (Capa és Pines, 1957) </a:t>
            </a:r>
          </a:p>
          <a:p>
            <a:endParaRPr lang="hu-HU"/>
          </a:p>
        </p:txBody>
      </p:sp>
      <p:pic>
        <p:nvPicPr>
          <p:cNvPr id="19461" name="Picture 5" descr="Els&amp;odblac; borít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325" y="981075"/>
            <a:ext cx="2279650" cy="338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22120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hu-HU" sz="4000" dirty="0">
                <a:solidFill>
                  <a:srgbClr val="FFFF00"/>
                </a:solidFill>
              </a:rPr>
              <a:t>„The </a:t>
            </a:r>
            <a:r>
              <a:rPr lang="hu-HU" sz="4000" dirty="0" err="1">
                <a:solidFill>
                  <a:srgbClr val="FFFF00"/>
                </a:solidFill>
              </a:rPr>
              <a:t>Child</a:t>
            </a:r>
            <a:r>
              <a:rPr lang="hu-HU" sz="4000" dirty="0">
                <a:solidFill>
                  <a:srgbClr val="FFFF00"/>
                </a:solidFill>
              </a:rPr>
              <a:t>, </a:t>
            </a:r>
            <a:r>
              <a:rPr lang="hu-HU" sz="4000" dirty="0" err="1">
                <a:solidFill>
                  <a:srgbClr val="FFFF00"/>
                </a:solidFill>
              </a:rPr>
              <a:t>Who</a:t>
            </a:r>
            <a:r>
              <a:rPr lang="hu-HU" sz="4000" dirty="0">
                <a:solidFill>
                  <a:srgbClr val="FFFF00"/>
                </a:solidFill>
              </a:rPr>
              <a:t> </a:t>
            </a:r>
            <a:r>
              <a:rPr lang="hu-HU" sz="4000" dirty="0" err="1">
                <a:solidFill>
                  <a:srgbClr val="FFFF00"/>
                </a:solidFill>
              </a:rPr>
              <a:t>Newer</a:t>
            </a:r>
            <a:r>
              <a:rPr lang="hu-HU" sz="4000" dirty="0">
                <a:solidFill>
                  <a:srgbClr val="FFFF00"/>
                </a:solidFill>
              </a:rPr>
              <a:t> </a:t>
            </a:r>
            <a:r>
              <a:rPr lang="hu-HU" sz="4000" dirty="0" err="1">
                <a:solidFill>
                  <a:srgbClr val="FFFF00"/>
                </a:solidFill>
              </a:rPr>
              <a:t>Grew</a:t>
            </a:r>
            <a:r>
              <a:rPr lang="hu-HU" sz="4000" dirty="0">
                <a:solidFill>
                  <a:srgbClr val="FFFF00"/>
                </a:solidFill>
              </a:rPr>
              <a:t>”, 1950</a:t>
            </a:r>
          </a:p>
        </p:txBody>
      </p:sp>
      <p:sp>
        <p:nvSpPr>
          <p:cNvPr id="20483" name="Rectangle 3"/>
          <p:cNvSpPr>
            <a:spLocks noGrp="1" noChangeArrowheads="1"/>
          </p:cNvSpPr>
          <p:nvPr>
            <p:ph idx="1"/>
          </p:nvPr>
        </p:nvSpPr>
        <p:spPr>
          <a:xfrm>
            <a:off x="1981200" y="1600201"/>
            <a:ext cx="5194300" cy="4525963"/>
          </a:xfrm>
        </p:spPr>
        <p:txBody>
          <a:bodyPr/>
          <a:lstStyle/>
          <a:p>
            <a:r>
              <a:rPr lang="hu-HU"/>
              <a:t>A fogyatékos gyerekek „láthatóvá válását”, a nyilvánosság figyelmének rájuk irányulását nagymértékben elősegítették azok a könyvek is, amelyeket maguk az érintett szülők írtak. Ezekben a művekben saját fogyatékos gyermekük élettörténetét és egyéni küzdelmeiket tárták a nagyközönség elé. </a:t>
            </a:r>
          </a:p>
        </p:txBody>
      </p:sp>
      <p:pic>
        <p:nvPicPr>
          <p:cNvPr id="20484" name="Picture 191" descr="Pearl B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326" y="1773238"/>
            <a:ext cx="2562225"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11365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1981200" y="692151"/>
            <a:ext cx="8229600" cy="5434013"/>
          </a:xfrm>
        </p:spPr>
        <p:txBody>
          <a:bodyPr>
            <a:normAutofit lnSpcReduction="10000"/>
          </a:bodyPr>
          <a:lstStyle/>
          <a:p>
            <a:pPr>
              <a:lnSpc>
                <a:spcPct val="90000"/>
              </a:lnSpc>
            </a:pPr>
            <a:r>
              <a:rPr lang="hu-HU"/>
              <a:t>Az első emblematikus könyv ebben a sorozatban </a:t>
            </a:r>
            <a:r>
              <a:rPr lang="hu-HU" i="1"/>
              <a:t>Pearl S. Buck</a:t>
            </a:r>
            <a:r>
              <a:rPr lang="hu-HU"/>
              <a:t> (1892-1973) „A soha fel nem növő gyermek” (The Child, Who Newer Grew, 1950) című kötete volt. </a:t>
            </a:r>
          </a:p>
          <a:p>
            <a:pPr>
              <a:lnSpc>
                <a:spcPct val="90000"/>
              </a:lnSpc>
            </a:pPr>
            <a:r>
              <a:rPr lang="hu-HU"/>
              <a:t>A szerző volt az első Nobel-díjas amerikai írónő. Anyagcserezavar (fenilketonuria) miatt értelmileg fogyatékos leánya, Caroline Grace Buck 1920 májusában született. </a:t>
            </a:r>
          </a:p>
          <a:p>
            <a:pPr>
              <a:lnSpc>
                <a:spcPct val="90000"/>
              </a:lnSpc>
            </a:pPr>
            <a:r>
              <a:rPr lang="hu-HU"/>
              <a:t>A gyermeket édesanyja kezdetben még rejtegette a nyilvánosság elől. „Két kis leányunk van – nyilatkozta egyszer – az egyik iskolában, a másik otthon, velünk.” (Buck sorait idézi: Conn, 1996, 111-112.) </a:t>
            </a:r>
          </a:p>
          <a:p>
            <a:pPr>
              <a:lnSpc>
                <a:spcPct val="90000"/>
              </a:lnSpc>
            </a:pPr>
            <a:r>
              <a:rPr lang="hu-HU"/>
              <a:t>Később Pearl Buck még három gyermeket fogadott örökbe, köztük színes bőrűeket is. </a:t>
            </a:r>
          </a:p>
        </p:txBody>
      </p:sp>
    </p:spTree>
    <p:extLst>
      <p:ext uri="{BB962C8B-B14F-4D97-AF65-F5344CB8AC3E}">
        <p14:creationId xmlns:p14="http://schemas.microsoft.com/office/powerpoint/2010/main" val="1862451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981200" y="765175"/>
            <a:ext cx="8229600" cy="5360988"/>
          </a:xfrm>
        </p:spPr>
        <p:txBody>
          <a:bodyPr/>
          <a:lstStyle/>
          <a:p>
            <a:pPr>
              <a:lnSpc>
                <a:spcPct val="90000"/>
              </a:lnSpc>
            </a:pPr>
            <a:r>
              <a:rPr lang="hu-HU"/>
              <a:t>Az ötvenes években saját, örökbefogadást segítő intézetet alapított azért, hogy megkönnyítse a színes bőrű gyermekek adoptálását. </a:t>
            </a:r>
          </a:p>
          <a:p>
            <a:pPr>
              <a:lnSpc>
                <a:spcPct val="90000"/>
              </a:lnSpc>
            </a:pPr>
            <a:r>
              <a:rPr lang="hu-HU"/>
              <a:t>1929-ben Carol a fogyatékos gyermekek nevelésével foglalkozó híres Vineland Intézetbe (Vineland Training School) került, ahol haláláig élt. </a:t>
            </a:r>
          </a:p>
          <a:p>
            <a:pPr>
              <a:lnSpc>
                <a:spcPct val="90000"/>
              </a:lnSpc>
            </a:pPr>
            <a:r>
              <a:rPr lang="hu-HU"/>
              <a:t>„A soha fel nem növő gyermek” című életrajzi regény nagy sikert aratott, és ezzel jelentős mértékben hozzájárult a fogyatékosokra irányuló figyelem felkeltéséhez. </a:t>
            </a:r>
          </a:p>
        </p:txBody>
      </p:sp>
    </p:spTree>
    <p:extLst>
      <p:ext uri="{BB962C8B-B14F-4D97-AF65-F5344CB8AC3E}">
        <p14:creationId xmlns:p14="http://schemas.microsoft.com/office/powerpoint/2010/main" val="19476296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hu-HU" dirty="0" smtClean="0">
                <a:solidFill>
                  <a:srgbClr val="FFFF00"/>
                </a:solidFill>
              </a:rPr>
              <a:t>„</a:t>
            </a:r>
            <a:r>
              <a:rPr lang="hu-HU" dirty="0" err="1" smtClean="0">
                <a:solidFill>
                  <a:srgbClr val="FFFF00"/>
                </a:solidFill>
              </a:rPr>
              <a:t>Angel</a:t>
            </a:r>
            <a:r>
              <a:rPr lang="hu-HU" dirty="0" smtClean="0">
                <a:solidFill>
                  <a:srgbClr val="FFFF00"/>
                </a:solidFill>
              </a:rPr>
              <a:t> </a:t>
            </a:r>
            <a:r>
              <a:rPr lang="hu-HU" dirty="0" err="1" smtClean="0">
                <a:solidFill>
                  <a:srgbClr val="FFFF00"/>
                </a:solidFill>
              </a:rPr>
              <a:t>Unaware</a:t>
            </a:r>
            <a:r>
              <a:rPr lang="hu-HU" dirty="0" smtClean="0">
                <a:solidFill>
                  <a:srgbClr val="FFFF00"/>
                </a:solidFill>
              </a:rPr>
              <a:t>”, </a:t>
            </a:r>
            <a:r>
              <a:rPr lang="hu-HU" dirty="0">
                <a:solidFill>
                  <a:srgbClr val="FFFF00"/>
                </a:solidFill>
              </a:rPr>
              <a:t>1953 </a:t>
            </a:r>
          </a:p>
        </p:txBody>
      </p:sp>
      <p:sp>
        <p:nvSpPr>
          <p:cNvPr id="23555" name="Rectangle 3"/>
          <p:cNvSpPr>
            <a:spLocks noGrp="1" noChangeArrowheads="1"/>
          </p:cNvSpPr>
          <p:nvPr>
            <p:ph idx="1"/>
          </p:nvPr>
        </p:nvSpPr>
        <p:spPr>
          <a:xfrm>
            <a:off x="1981200" y="1600201"/>
            <a:ext cx="4114800" cy="4525963"/>
          </a:xfrm>
        </p:spPr>
        <p:txBody>
          <a:bodyPr/>
          <a:lstStyle/>
          <a:p>
            <a:pPr>
              <a:lnSpc>
                <a:spcPct val="90000"/>
              </a:lnSpc>
            </a:pPr>
            <a:r>
              <a:rPr lang="hu-HU" sz="2400" dirty="0"/>
              <a:t>A korszak másik híres amerikai bestsellere </a:t>
            </a:r>
            <a:r>
              <a:rPr lang="hu-HU" sz="2400" i="1" dirty="0"/>
              <a:t>Dale Evans-Rogers</a:t>
            </a:r>
            <a:r>
              <a:rPr lang="hu-HU" sz="2400" dirty="0"/>
              <a:t> (eredeti nevén </a:t>
            </a:r>
            <a:r>
              <a:rPr lang="hu-HU" sz="2400" dirty="0" err="1"/>
              <a:t>Lucille</a:t>
            </a:r>
            <a:r>
              <a:rPr lang="hu-HU" sz="2400" dirty="0"/>
              <a:t> Wood Smith, 1912-2001) „Angyali tudatlanság” (</a:t>
            </a:r>
            <a:r>
              <a:rPr lang="hu-HU" sz="2400" dirty="0" err="1"/>
              <a:t>Angel</a:t>
            </a:r>
            <a:r>
              <a:rPr lang="hu-HU" sz="2400" dirty="0"/>
              <a:t> </a:t>
            </a:r>
            <a:r>
              <a:rPr lang="hu-HU" sz="2400" dirty="0" err="1"/>
              <a:t>unaware</a:t>
            </a:r>
            <a:r>
              <a:rPr lang="hu-HU" sz="2400" dirty="0"/>
              <a:t>, 1953) című könyve volt.</a:t>
            </a:r>
            <a:r>
              <a:rPr lang="hu-HU" sz="2400" i="1" dirty="0"/>
              <a:t> </a:t>
            </a:r>
          </a:p>
          <a:p>
            <a:pPr>
              <a:lnSpc>
                <a:spcPct val="90000"/>
              </a:lnSpc>
            </a:pPr>
            <a:r>
              <a:rPr lang="hu-HU" sz="2400" dirty="0"/>
              <a:t>A szerző közismert amerikai színésznő és </a:t>
            </a:r>
            <a:r>
              <a:rPr lang="hu-HU" sz="2400" dirty="0" smtClean="0"/>
              <a:t>énekesnő, férje szintén színészként </a:t>
            </a:r>
            <a:r>
              <a:rPr lang="hu-HU" sz="2400" dirty="0"/>
              <a:t>lett közismert. </a:t>
            </a: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626" y="1628776"/>
            <a:ext cx="2868613" cy="432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7784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1981200" y="549275"/>
            <a:ext cx="8229600" cy="5576888"/>
          </a:xfrm>
        </p:spPr>
        <p:txBody>
          <a:bodyPr>
            <a:normAutofit/>
          </a:bodyPr>
          <a:lstStyle/>
          <a:p>
            <a:pPr>
              <a:lnSpc>
                <a:spcPct val="90000"/>
              </a:lnSpc>
            </a:pPr>
            <a:r>
              <a:rPr lang="hu-HU" dirty="0"/>
              <a:t>Közös karrierjük az ötvenes évek elején kezdődött és a nyolcvanas évekig tartott.) </a:t>
            </a:r>
          </a:p>
          <a:p>
            <a:pPr>
              <a:lnSpc>
                <a:spcPct val="90000"/>
              </a:lnSpc>
            </a:pPr>
            <a:r>
              <a:rPr lang="hu-HU" dirty="0"/>
              <a:t>Az Evans-Rogers házaspár Down-szindrómás leánya, Robin </a:t>
            </a:r>
            <a:r>
              <a:rPr lang="hu-HU" dirty="0" err="1"/>
              <a:t>Elisabeth</a:t>
            </a:r>
            <a:r>
              <a:rPr lang="hu-HU" dirty="0"/>
              <a:t> 1950 augusztusában született. Édesanyja úgy írta meg róla szóló könyvét, mintha maga a gyermek mesélné el élete történetét születés pillanatától kezdve. </a:t>
            </a:r>
          </a:p>
          <a:p>
            <a:pPr>
              <a:lnSpc>
                <a:spcPct val="90000"/>
              </a:lnSpc>
            </a:pPr>
            <a:r>
              <a:rPr lang="hu-HU" dirty="0"/>
              <a:t>Ez a könyv volt az Egyesült Államokban a Down-szindrómás gyermekek sorsának első irodalmi megjelenítése. Robin kis könyvének megjelenéséig – írja a szerző –, a Down-szindrómás gyermekek ritkán vagy egyáltalán nem jelentek meg a nyilvánosság kíváncsi szemei előtt</a:t>
            </a:r>
            <a:r>
              <a:rPr lang="hu-HU" dirty="0" smtClean="0"/>
              <a:t>.”</a:t>
            </a:r>
            <a:endParaRPr lang="hu-HU" dirty="0"/>
          </a:p>
        </p:txBody>
      </p:sp>
    </p:spTree>
    <p:extLst>
      <p:ext uri="{BB962C8B-B14F-4D97-AF65-F5344CB8AC3E}">
        <p14:creationId xmlns:p14="http://schemas.microsoft.com/office/powerpoint/2010/main" val="46130423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8" y="620714"/>
            <a:ext cx="53324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1919289" y="620714"/>
            <a:ext cx="2663825"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hu-HU" sz="2000">
                <a:latin typeface="Times New Roman" panose="02020603050405020304" pitchFamily="18" charset="0"/>
                <a:cs typeface="Times New Roman" panose="02020603050405020304" pitchFamily="18" charset="0"/>
              </a:rPr>
              <a:t>Fivére kívánságára Eunice Kennedy Shriver cikket írt a Saturday Evening Post című lapba arról, hogyan élnek együtt mentálisan retardált lánytestvérükkel, Rose-zal. </a:t>
            </a:r>
          </a:p>
          <a:p>
            <a:pPr>
              <a:spcBef>
                <a:spcPct val="50000"/>
              </a:spcBef>
            </a:pPr>
            <a:r>
              <a:rPr lang="hu-HU" sz="2000">
                <a:latin typeface="Times New Roman" panose="02020603050405020304" pitchFamily="18" charset="0"/>
                <a:cs typeface="Times New Roman" panose="02020603050405020304" pitchFamily="18" charset="0"/>
              </a:rPr>
              <a:t>A cikk, amelyet milliók olvastak, jelentősen hozzájárult ahhoz, hogy az értelmileg fogyatékos gyermekek szülei ne érezzék magukat bűnösnek és ne szégyelljék gyermeküket. (1962)</a:t>
            </a:r>
          </a:p>
        </p:txBody>
      </p:sp>
    </p:spTree>
    <p:extLst>
      <p:ext uri="{BB962C8B-B14F-4D97-AF65-F5344CB8AC3E}">
        <p14:creationId xmlns:p14="http://schemas.microsoft.com/office/powerpoint/2010/main" val="260992821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981200" y="836613"/>
            <a:ext cx="8229600" cy="5289550"/>
          </a:xfrm>
        </p:spPr>
        <p:txBody>
          <a:bodyPr/>
          <a:lstStyle/>
          <a:p>
            <a:endParaRPr lang="hu-HU" dirty="0"/>
          </a:p>
          <a:p>
            <a:r>
              <a:rPr lang="hu-HU" dirty="0" smtClean="0"/>
              <a:t>Az amerikai </a:t>
            </a:r>
            <a:r>
              <a:rPr lang="hu-HU" dirty="0"/>
              <a:t>közgondolkodásban </a:t>
            </a:r>
            <a:r>
              <a:rPr lang="hu-HU" dirty="0" smtClean="0"/>
              <a:t>fokozatosan felerősödött „a </a:t>
            </a:r>
            <a:r>
              <a:rPr lang="hu-HU" dirty="0"/>
              <a:t>soha fel nem </a:t>
            </a:r>
            <a:r>
              <a:rPr lang="hu-HU" dirty="0" smtClean="0"/>
              <a:t>növő”, </a:t>
            </a:r>
            <a:r>
              <a:rPr lang="hu-HU" dirty="0"/>
              <a:t>örökké angyali ártatlanságban élő értelmi fogyatékos gyermek képe, </a:t>
            </a:r>
            <a:r>
              <a:rPr lang="hu-HU" dirty="0" smtClean="0"/>
              <a:t>aki </a:t>
            </a:r>
            <a:r>
              <a:rPr lang="hu-HU" dirty="0"/>
              <a:t>„a legközelebb </a:t>
            </a:r>
            <a:r>
              <a:rPr lang="hu-HU" dirty="0" smtClean="0"/>
              <a:t>van </a:t>
            </a:r>
            <a:r>
              <a:rPr lang="hu-HU" dirty="0"/>
              <a:t>Isten szívéhez” (Dale Evans-Rogers</a:t>
            </a:r>
            <a:r>
              <a:rPr lang="hu-HU" dirty="0" smtClean="0"/>
              <a:t>).</a:t>
            </a:r>
          </a:p>
          <a:p>
            <a:endParaRPr lang="hu-HU" dirty="0"/>
          </a:p>
          <a:p>
            <a:pPr marL="0" indent="0" algn="ctr">
              <a:buNone/>
            </a:pPr>
            <a:r>
              <a:rPr lang="hu-HU" dirty="0" smtClean="0"/>
              <a:t>* * *</a:t>
            </a:r>
            <a:endParaRPr lang="hu-HU" dirty="0"/>
          </a:p>
        </p:txBody>
      </p:sp>
    </p:spTree>
    <p:extLst>
      <p:ext uri="{BB962C8B-B14F-4D97-AF65-F5344CB8AC3E}">
        <p14:creationId xmlns:p14="http://schemas.microsoft.com/office/powerpoint/2010/main" val="3129226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Mélység">
  <a:themeElements>
    <a:clrScheme name="Mélység">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Mélység">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lység">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TM04033923[[fn=Mélység]]</Template>
  <TotalTime>3493</TotalTime>
  <Words>8057</Words>
  <Application>Microsoft Office PowerPoint</Application>
  <PresentationFormat>Szélesvásznú</PresentationFormat>
  <Paragraphs>364</Paragraphs>
  <Slides>126</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126</vt:i4>
      </vt:variant>
    </vt:vector>
  </HeadingPairs>
  <TitlesOfParts>
    <vt:vector size="130" baseType="lpstr">
      <vt:lpstr>Arial</vt:lpstr>
      <vt:lpstr>Corbel</vt:lpstr>
      <vt:lpstr>Times New Roman</vt:lpstr>
      <vt:lpstr>Mélység</vt:lpstr>
      <vt:lpstr>Fogyatékosság és gyógypedagógia  az Amerikai Egyesült Államokban 2. </vt:lpstr>
      <vt:lpstr>Illúzióvesztés és konszolidáció</vt:lpstr>
      <vt:lpstr>Forrás:</vt:lpstr>
      <vt:lpstr>Félelem a fogyatékosok „támadó hordáitól” „Threat of the feeble minded”)</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Az értelmi fogyatékosság („mentális retardáció”) tanulmányozása a genealógia segítségével</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Intelligencia és bűnözés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 fogyatékos populáció kontrollálása Nevelés és törvényhozás</vt:lpstr>
      <vt:lpstr>PowerPoint-bemutató</vt:lpstr>
      <vt:lpstr>PowerPoint-bemutató</vt:lpstr>
      <vt:lpstr>PowerPoint-bemutató</vt:lpstr>
      <vt:lpstr>Szegregáció</vt:lpstr>
      <vt:lpstr>PowerPoint-bemutató</vt:lpstr>
      <vt:lpstr>PowerPoint-bemutató</vt:lpstr>
      <vt:lpstr>PowerPoint-bemutató</vt:lpstr>
      <vt:lpstr>PowerPoint-bemutató</vt:lpstr>
      <vt:lpstr>Sterilizáció</vt:lpstr>
      <vt:lpstr>PowerPoint-bemutató</vt:lpstr>
      <vt:lpstr>PowerPoint-bemutató</vt:lpstr>
      <vt:lpstr>PowerPoint-bemutató</vt:lpstr>
      <vt:lpstr>PowerPoint-bemutató</vt:lpstr>
      <vt:lpstr>PowerPoint-bemutató</vt:lpstr>
      <vt:lpstr>PowerPoint-bemutató</vt:lpstr>
      <vt:lpstr>Eugenika és a bevándorlók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Az eugenika ellenzői</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Reformpedagógia és gyógypedagógia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Háború utáni fejlemények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Szülői mozgalmak</vt:lpstr>
      <vt:lpstr>PowerPoint-bemutató</vt:lpstr>
      <vt:lpstr>PowerPoint-bemutató</vt:lpstr>
      <vt:lpstr>PowerPoint-bemutató</vt:lpstr>
      <vt:lpstr>Emblematikus könyvek, publikációk</vt:lpstr>
      <vt:lpstr>„Retarded children can be helped”, 1949</vt:lpstr>
      <vt:lpstr>PowerPoint-bemutató</vt:lpstr>
      <vt:lpstr>„The Child, Who Newer Grew”, 1950</vt:lpstr>
      <vt:lpstr>PowerPoint-bemutató</vt:lpstr>
      <vt:lpstr>PowerPoint-bemutató</vt:lpstr>
      <vt:lpstr>„Angel Unaware”, 1953 </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Gyermekkép-változatok  a 19-20. században</dc:title>
  <dc:creator>Pukánszky Béla</dc:creator>
  <cp:lastModifiedBy>NOTEBOOK</cp:lastModifiedBy>
  <cp:revision>72</cp:revision>
  <dcterms:created xsi:type="dcterms:W3CDTF">2017-02-16T22:15:01Z</dcterms:created>
  <dcterms:modified xsi:type="dcterms:W3CDTF">2021-04-13T19:35:47Z</dcterms:modified>
</cp:coreProperties>
</file>