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7"/>
  </p:notesMasterIdLst>
  <p:sldIdLst>
    <p:sldId id="351" r:id="rId2"/>
    <p:sldId id="329" r:id="rId3"/>
    <p:sldId id="330" r:id="rId4"/>
    <p:sldId id="301" r:id="rId5"/>
    <p:sldId id="307" r:id="rId6"/>
    <p:sldId id="309" r:id="rId7"/>
    <p:sldId id="303" r:id="rId8"/>
    <p:sldId id="296" r:id="rId9"/>
    <p:sldId id="297" r:id="rId10"/>
    <p:sldId id="353" r:id="rId11"/>
    <p:sldId id="354" r:id="rId12"/>
    <p:sldId id="271" r:id="rId13"/>
    <p:sldId id="311" r:id="rId14"/>
    <p:sldId id="273" r:id="rId15"/>
    <p:sldId id="272" r:id="rId16"/>
    <p:sldId id="342" r:id="rId17"/>
    <p:sldId id="343" r:id="rId18"/>
    <p:sldId id="344" r:id="rId19"/>
    <p:sldId id="346" r:id="rId20"/>
    <p:sldId id="345" r:id="rId21"/>
    <p:sldId id="331" r:id="rId22"/>
    <p:sldId id="332" r:id="rId23"/>
    <p:sldId id="333" r:id="rId24"/>
    <p:sldId id="341" r:id="rId25"/>
    <p:sldId id="261" r:id="rId26"/>
    <p:sldId id="267" r:id="rId27"/>
    <p:sldId id="323" r:id="rId28"/>
    <p:sldId id="262" r:id="rId29"/>
    <p:sldId id="336" r:id="rId30"/>
    <p:sldId id="337" r:id="rId31"/>
    <p:sldId id="328" r:id="rId32"/>
    <p:sldId id="348" r:id="rId33"/>
    <p:sldId id="355" r:id="rId34"/>
    <p:sldId id="352" r:id="rId35"/>
    <p:sldId id="350" r:id="rId36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72003F-16FF-4616-9CB3-782BE8C9D01F}" type="datetimeFigureOut">
              <a:rPr lang="hu-HU" smtClean="0"/>
              <a:pPr/>
              <a:t>2019. 01. 15.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4D045F-5C5F-4196-8639-332CBB7A69B8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C1EE-0CCD-4047-A4CE-8693D1860EE1}" type="datetime1">
              <a:rPr lang="hu-HU" smtClean="0"/>
              <a:pPr/>
              <a:t>2019. 01. 15.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239B5-6B59-4207-A465-EDDC9D1D1EE8}" type="datetime1">
              <a:rPr lang="hu-HU" smtClean="0"/>
              <a:pPr/>
              <a:t>2019. 01. 15.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2B16A-52D7-406F-9E10-CBE7EE756160}" type="datetime1">
              <a:rPr lang="hu-HU" smtClean="0"/>
              <a:pPr/>
              <a:t>2019. 01. 15.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DD6AF-5BCF-4E86-9305-2214D2D38929}" type="datetime1">
              <a:rPr lang="hu-HU" smtClean="0"/>
              <a:pPr/>
              <a:t>2019. 01. 15.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42C7A-F244-42F5-B8F2-9B53C6F6D211}" type="datetime1">
              <a:rPr lang="hu-HU" smtClean="0"/>
              <a:pPr/>
              <a:t>2019. 01. 15.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B965A-64BD-41AA-AFA5-3F31DFD33C0C}" type="datetime1">
              <a:rPr lang="hu-HU" smtClean="0"/>
              <a:pPr/>
              <a:t>2019. 01. 15.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9936-89BA-466E-A641-9F562236F716}" type="datetime1">
              <a:rPr lang="hu-HU" smtClean="0"/>
              <a:pPr/>
              <a:t>2019. 01. 15.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936F9-F891-4422-9F61-8E95766ECEBF}" type="datetime1">
              <a:rPr lang="hu-HU" smtClean="0"/>
              <a:pPr/>
              <a:t>2019. 01. 15.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19C5-6533-4731-A48C-2D19FA2EF594}" type="datetime1">
              <a:rPr lang="hu-HU" smtClean="0"/>
              <a:pPr/>
              <a:t>2019. 01. 15.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74DD3-B903-4A7E-B197-A67503E17695}" type="datetime1">
              <a:rPr lang="hu-HU" smtClean="0"/>
              <a:pPr/>
              <a:t>2019. 01. 15.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74EA6-A738-4E29-9756-40CD25C29E0D}" type="datetime1">
              <a:rPr lang="hu-HU" smtClean="0"/>
              <a:pPr/>
              <a:t>2019. 01. 15.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0225CF-75A6-486F-B962-7693788810D7}" type="datetime1">
              <a:rPr lang="hu-HU" smtClean="0"/>
              <a:pPr/>
              <a:t>2019. 01. 15.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4AD20-5339-49FB-9292-97B3A7EE3835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54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1</a:t>
            </a:fld>
            <a:endParaRPr lang="hu-HU" dirty="0"/>
          </a:p>
        </p:txBody>
      </p:sp>
      <p:pic>
        <p:nvPicPr>
          <p:cNvPr id="2050" name="Picture 2" descr="C:\Users\user\Documents\gyerekszobához\1901 mackintosh elektromos lámpák fa formába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500042"/>
            <a:ext cx="8405240" cy="5500726"/>
          </a:xfrm>
          <a:prstGeom prst="rect">
            <a:avLst/>
          </a:prstGeom>
          <a:noFill/>
        </p:spPr>
      </p:pic>
      <p:sp>
        <p:nvSpPr>
          <p:cNvPr id="6" name="Téglalap 5"/>
          <p:cNvSpPr/>
          <p:nvPr/>
        </p:nvSpPr>
        <p:spPr>
          <a:xfrm>
            <a:off x="4786314" y="642918"/>
            <a:ext cx="392909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3600" dirty="0">
                <a:solidFill>
                  <a:schemeClr val="bg1"/>
                </a:solidFill>
              </a:rPr>
              <a:t>Életreform elemek a gyermekszoba tervezésben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571472" y="3500438"/>
            <a:ext cx="434747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>
                <a:solidFill>
                  <a:schemeClr val="bg1"/>
                </a:solidFill>
              </a:rPr>
              <a:t>Life-reform </a:t>
            </a:r>
            <a:r>
              <a:rPr lang="hu-HU" sz="3200" dirty="0" err="1">
                <a:solidFill>
                  <a:schemeClr val="bg1"/>
                </a:solidFill>
              </a:rPr>
              <a:t>elements</a:t>
            </a:r>
            <a:r>
              <a:rPr lang="hu-HU" sz="3200" dirty="0">
                <a:solidFill>
                  <a:schemeClr val="bg1"/>
                </a:solidFill>
              </a:rPr>
              <a:t> </a:t>
            </a:r>
          </a:p>
          <a:p>
            <a:r>
              <a:rPr lang="hu-HU" sz="3200" dirty="0" err="1">
                <a:solidFill>
                  <a:schemeClr val="bg1"/>
                </a:solidFill>
              </a:rPr>
              <a:t>in</a:t>
            </a:r>
            <a:r>
              <a:rPr lang="hu-HU" sz="3200" dirty="0">
                <a:solidFill>
                  <a:schemeClr val="bg1"/>
                </a:solidFill>
              </a:rPr>
              <a:t> </a:t>
            </a:r>
            <a:r>
              <a:rPr lang="hu-HU" sz="3200" dirty="0" err="1">
                <a:solidFill>
                  <a:schemeClr val="bg1"/>
                </a:solidFill>
              </a:rPr>
              <a:t>children’s</a:t>
            </a:r>
            <a:r>
              <a:rPr lang="hu-HU" sz="3200" dirty="0">
                <a:solidFill>
                  <a:schemeClr val="bg1"/>
                </a:solidFill>
              </a:rPr>
              <a:t> </a:t>
            </a:r>
            <a:r>
              <a:rPr lang="hu-HU" sz="3200" dirty="0" err="1">
                <a:solidFill>
                  <a:schemeClr val="bg1"/>
                </a:solidFill>
              </a:rPr>
              <a:t>room</a:t>
            </a:r>
            <a:r>
              <a:rPr lang="hu-HU" sz="3200" dirty="0">
                <a:solidFill>
                  <a:schemeClr val="bg1"/>
                </a:solidFill>
              </a:rPr>
              <a:t> design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2769775" y="4643446"/>
            <a:ext cx="513211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hu-HU" sz="2400" dirty="0" err="1">
                <a:solidFill>
                  <a:schemeClr val="bg1"/>
                </a:solidFill>
              </a:rPr>
              <a:t>Tészabó</a:t>
            </a:r>
            <a:r>
              <a:rPr lang="hu-HU" sz="2400" dirty="0">
                <a:solidFill>
                  <a:schemeClr val="bg1"/>
                </a:solidFill>
              </a:rPr>
              <a:t> Júlia PhD</a:t>
            </a:r>
          </a:p>
          <a:p>
            <a:pPr algn="r"/>
            <a:r>
              <a:rPr lang="hu-HU" sz="2400" dirty="0">
                <a:solidFill>
                  <a:schemeClr val="bg1"/>
                </a:solidFill>
              </a:rPr>
              <a:t>ELTE PPK</a:t>
            </a:r>
          </a:p>
          <a:p>
            <a:pPr algn="r"/>
            <a:r>
              <a:rPr lang="hu-HU" sz="2400" dirty="0">
                <a:solidFill>
                  <a:schemeClr val="bg1"/>
                </a:solidFill>
              </a:rPr>
              <a:t>Rejtett történetek/</a:t>
            </a:r>
            <a:r>
              <a:rPr lang="hu-HU" sz="2400" dirty="0" err="1">
                <a:solidFill>
                  <a:schemeClr val="bg1"/>
                </a:solidFill>
              </a:rPr>
              <a:t>Hidden</a:t>
            </a:r>
            <a:r>
              <a:rPr lang="hu-HU" sz="2400" dirty="0">
                <a:solidFill>
                  <a:schemeClr val="bg1"/>
                </a:solidFill>
              </a:rPr>
              <a:t> </a:t>
            </a:r>
            <a:r>
              <a:rPr lang="hu-HU" sz="2400" dirty="0" err="1">
                <a:solidFill>
                  <a:schemeClr val="bg1"/>
                </a:solidFill>
              </a:rPr>
              <a:t>Stoires</a:t>
            </a:r>
            <a:r>
              <a:rPr lang="hu-HU" sz="2400" dirty="0">
                <a:solidFill>
                  <a:schemeClr val="bg1"/>
                </a:solidFill>
              </a:rPr>
              <a:t>, 2019</a:t>
            </a:r>
          </a:p>
          <a:p>
            <a:pPr algn="r"/>
            <a:endParaRPr lang="hu-H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ocuments\gyerekszobához\Mammas_och_småflickornas_rum_av_Carl_Larsson_189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571480"/>
            <a:ext cx="7644459" cy="5072098"/>
          </a:xfrm>
          <a:prstGeom prst="rect">
            <a:avLst/>
          </a:prstGeom>
          <a:noFill/>
        </p:spPr>
      </p:pic>
      <p:sp>
        <p:nvSpPr>
          <p:cNvPr id="5" name="Szövegdoboz 4"/>
          <p:cNvSpPr txBox="1"/>
          <p:nvPr/>
        </p:nvSpPr>
        <p:spPr>
          <a:xfrm>
            <a:off x="2000232" y="5929330"/>
            <a:ext cx="49902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Carl Larsson</a:t>
            </a:r>
            <a:r>
              <a:rPr lang="hu-HU" dirty="0"/>
              <a:t>: </a:t>
            </a:r>
            <a:r>
              <a:rPr lang="sv-SE" dirty="0"/>
              <a:t>Mammas och småflickornas rum 1897</a:t>
            </a:r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2</a:t>
            </a:fld>
            <a:endParaRPr lang="hu-H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cuments\gyerekszoba újabbak\antropozófiai gyerekbútor Erwin behr 1930 használták a Rudolf Steiner schoolban Sao Paoloba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714356"/>
            <a:ext cx="7790539" cy="4643470"/>
          </a:xfrm>
          <a:prstGeom prst="rect">
            <a:avLst/>
          </a:prstGeom>
          <a:noFill/>
        </p:spPr>
      </p:pic>
      <p:sp>
        <p:nvSpPr>
          <p:cNvPr id="5" name="Szövegdoboz 4"/>
          <p:cNvSpPr txBox="1"/>
          <p:nvPr/>
        </p:nvSpPr>
        <p:spPr>
          <a:xfrm>
            <a:off x="2000232" y="5715016"/>
            <a:ext cx="49934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dirty="0"/>
              <a:t>Erwin </a:t>
            </a:r>
            <a:r>
              <a:rPr lang="hu-HU" dirty="0" err="1"/>
              <a:t>Behr</a:t>
            </a:r>
            <a:r>
              <a:rPr lang="hu-HU" dirty="0"/>
              <a:t>: </a:t>
            </a:r>
            <a:r>
              <a:rPr lang="hu-HU" dirty="0" err="1"/>
              <a:t>Antropozófiai</a:t>
            </a:r>
            <a:r>
              <a:rPr lang="hu-HU" dirty="0"/>
              <a:t> gyerekbútor 1930</a:t>
            </a:r>
          </a:p>
          <a:p>
            <a:pPr algn="ctr"/>
            <a:r>
              <a:rPr lang="hu-HU" dirty="0"/>
              <a:t>A Sao </a:t>
            </a:r>
            <a:r>
              <a:rPr lang="hu-HU" dirty="0" err="1"/>
              <a:t>Paolo-i</a:t>
            </a:r>
            <a:r>
              <a:rPr lang="hu-HU" dirty="0"/>
              <a:t> Rudolf Steiner </a:t>
            </a:r>
            <a:r>
              <a:rPr lang="hu-HU" dirty="0" err="1"/>
              <a:t>school</a:t>
            </a:r>
            <a:r>
              <a:rPr lang="hu-HU" dirty="0"/>
              <a:t> berendezéséből</a:t>
            </a: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3</a:t>
            </a:fld>
            <a:endParaRPr lang="hu-H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85860"/>
            <a:ext cx="4451953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 l="2940" t="4391" r="2846" b="1195"/>
          <a:stretch>
            <a:fillRect/>
          </a:stretch>
        </p:blipFill>
        <p:spPr bwMode="auto">
          <a:xfrm>
            <a:off x="5000628" y="642918"/>
            <a:ext cx="3857652" cy="2591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/>
          <a:srcRect l="3267" t="3995" r="2391" b="2130"/>
          <a:stretch>
            <a:fillRect/>
          </a:stretch>
        </p:blipFill>
        <p:spPr bwMode="auto">
          <a:xfrm>
            <a:off x="4929190" y="3714752"/>
            <a:ext cx="4000496" cy="2648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zövegdoboz 5"/>
          <p:cNvSpPr txBox="1"/>
          <p:nvPr/>
        </p:nvSpPr>
        <p:spPr>
          <a:xfrm>
            <a:off x="1000100" y="5572140"/>
            <a:ext cx="3530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/>
              <a:t>The </a:t>
            </a:r>
            <a:r>
              <a:rPr lang="hu-HU" i="1" dirty="0" err="1"/>
              <a:t>Craftsman</a:t>
            </a:r>
            <a:r>
              <a:rPr lang="hu-HU" i="1" dirty="0"/>
              <a:t> </a:t>
            </a:r>
            <a:r>
              <a:rPr lang="hu-HU" dirty="0"/>
              <a:t>1903. A </a:t>
            </a:r>
            <a:r>
              <a:rPr lang="hu-HU" dirty="0" err="1"/>
              <a:t>Child’s</a:t>
            </a:r>
            <a:r>
              <a:rPr lang="hu-HU" dirty="0"/>
              <a:t> </a:t>
            </a:r>
            <a:r>
              <a:rPr lang="hu-HU" dirty="0" err="1"/>
              <a:t>room</a:t>
            </a:r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4</a:t>
            </a:fld>
            <a:endParaRPr lang="hu-H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C:\Users\user\Pictures\gyerekszoba\1901 mackintosh d399_0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928662" y="357166"/>
            <a:ext cx="7258575" cy="5500726"/>
          </a:xfrm>
          <a:prstGeom prst="rect">
            <a:avLst/>
          </a:prstGeom>
          <a:noFill/>
        </p:spPr>
      </p:pic>
      <p:sp>
        <p:nvSpPr>
          <p:cNvPr id="4" name="Szövegdoboz 3"/>
          <p:cNvSpPr txBox="1"/>
          <p:nvPr/>
        </p:nvSpPr>
        <p:spPr>
          <a:xfrm>
            <a:off x="1500166" y="6072206"/>
            <a:ext cx="6433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Charles </a:t>
            </a:r>
            <a:r>
              <a:rPr lang="hu-HU" dirty="0" err="1"/>
              <a:t>Rennie</a:t>
            </a:r>
            <a:r>
              <a:rPr lang="hu-HU" dirty="0"/>
              <a:t> </a:t>
            </a:r>
            <a:r>
              <a:rPr lang="hu-HU" dirty="0" err="1"/>
              <a:t>Mackintosh</a:t>
            </a:r>
            <a:r>
              <a:rPr lang="hu-HU" dirty="0"/>
              <a:t>: House of an Art </a:t>
            </a:r>
            <a:r>
              <a:rPr lang="hu-HU" dirty="0" err="1"/>
              <a:t>Lover</a:t>
            </a:r>
            <a:r>
              <a:rPr lang="hu-HU" dirty="0"/>
              <a:t>, 1901, </a:t>
            </a:r>
            <a:r>
              <a:rPr lang="hu-HU" dirty="0" err="1"/>
              <a:t>playroom</a:t>
            </a:r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5</a:t>
            </a:fld>
            <a:endParaRPr lang="hu-H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357166"/>
            <a:ext cx="6858048" cy="5424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zövegdoboz 4"/>
          <p:cNvSpPr txBox="1"/>
          <p:nvPr/>
        </p:nvSpPr>
        <p:spPr>
          <a:xfrm>
            <a:off x="2000232" y="6072206"/>
            <a:ext cx="543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Margaret </a:t>
            </a:r>
            <a:r>
              <a:rPr lang="hu-HU" dirty="0" err="1"/>
              <a:t>Macdonald</a:t>
            </a:r>
            <a:r>
              <a:rPr lang="hu-HU" dirty="0"/>
              <a:t>: Csipkerózsika felébresztése, 1901 </a:t>
            </a: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6</a:t>
            </a:fld>
            <a:endParaRPr lang="hu-H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hu-HU" sz="3600" dirty="0"/>
            </a:br>
            <a:endParaRPr lang="hu-HU" dirty="0"/>
          </a:p>
        </p:txBody>
      </p:sp>
      <p:pic>
        <p:nvPicPr>
          <p:cNvPr id="4" name="Picture 2" descr="C:\Users\user\Pictures\gyermekművészet és kiállítások\Galliera kiállításból\100_553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785794"/>
            <a:ext cx="7870035" cy="4697427"/>
          </a:xfrm>
          <a:prstGeom prst="rect">
            <a:avLst/>
          </a:prstGeom>
          <a:noFill/>
        </p:spPr>
      </p:pic>
      <p:sp>
        <p:nvSpPr>
          <p:cNvPr id="5" name="Szövegdoboz 4"/>
          <p:cNvSpPr txBox="1"/>
          <p:nvPr/>
        </p:nvSpPr>
        <p:spPr>
          <a:xfrm>
            <a:off x="1785918" y="5929330"/>
            <a:ext cx="5473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err="1"/>
              <a:t>Jessie</a:t>
            </a:r>
            <a:r>
              <a:rPr lang="hu-HU" dirty="0"/>
              <a:t> M. King: Gyermekszoba.  </a:t>
            </a:r>
            <a:r>
              <a:rPr lang="hu-HU" sz="1600" dirty="0" err="1"/>
              <a:t>Musée</a:t>
            </a:r>
            <a:r>
              <a:rPr lang="hu-HU" sz="1600" dirty="0"/>
              <a:t> </a:t>
            </a:r>
            <a:r>
              <a:rPr lang="hu-HU" sz="1600" dirty="0" err="1"/>
              <a:t>Galliera</a:t>
            </a:r>
            <a:r>
              <a:rPr lang="hu-HU" sz="1600" dirty="0"/>
              <a:t>, Párizs, 1913</a:t>
            </a:r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7</a:t>
            </a:fld>
            <a:endParaRPr lang="hu-H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user\Pictures\gyermekművészet és kiállítások\Galliera kiállításból\jessie marion king frog princ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876"/>
            <a:ext cx="6519760" cy="3071810"/>
          </a:xfrm>
          <a:prstGeom prst="rect">
            <a:avLst/>
          </a:prstGeom>
          <a:noFill/>
        </p:spPr>
      </p:pic>
      <p:pic>
        <p:nvPicPr>
          <p:cNvPr id="7" name="Picture 2" descr="C:\Users\user\Pictures\gyermekművészet és kiállítások\Galliera kiállításból\2012AA11305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28596" y="214290"/>
            <a:ext cx="5561598" cy="3250284"/>
          </a:xfrm>
          <a:prstGeom prst="rect">
            <a:avLst/>
          </a:prstGeom>
          <a:noFill/>
        </p:spPr>
      </p:pic>
      <p:pic>
        <p:nvPicPr>
          <p:cNvPr id="2052" name="Picture 4" descr="C:\Users\user\Pictures\gyermekművészet és kiállítások\Galliera kiállításból\Jessie M King Babaház Musée Galliera 1913as kiáll Bethnal Gree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6" y="1571612"/>
            <a:ext cx="2505075" cy="1771650"/>
          </a:xfrm>
          <a:prstGeom prst="rect">
            <a:avLst/>
          </a:prstGeom>
          <a:noFill/>
        </p:spPr>
      </p:pic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8</a:t>
            </a:fld>
            <a:endParaRPr lang="hu-H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hu-HU" dirty="0"/>
            </a:br>
            <a:endParaRPr lang="hu-HU" sz="3100" dirty="0"/>
          </a:p>
        </p:txBody>
      </p:sp>
      <p:pic>
        <p:nvPicPr>
          <p:cNvPr id="3074" name="Picture 2" descr="C:\Users\user\Pictures\gyermekművészet és kiállítások\Galliera kiállításból\hellé a gallierába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952" t="1471" r="1038" b="2941"/>
          <a:stretch>
            <a:fillRect/>
          </a:stretch>
        </p:blipFill>
        <p:spPr bwMode="auto">
          <a:xfrm>
            <a:off x="642910" y="714356"/>
            <a:ext cx="7924123" cy="5000660"/>
          </a:xfrm>
          <a:prstGeom prst="rect">
            <a:avLst/>
          </a:prstGeom>
          <a:noFill/>
        </p:spPr>
      </p:pic>
      <p:sp>
        <p:nvSpPr>
          <p:cNvPr id="4" name="Szövegdoboz 3"/>
          <p:cNvSpPr txBox="1"/>
          <p:nvPr/>
        </p:nvSpPr>
        <p:spPr>
          <a:xfrm>
            <a:off x="1643042" y="5929330"/>
            <a:ext cx="5517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André Hellé: Gyermekszoba. </a:t>
            </a:r>
            <a:r>
              <a:rPr lang="hu-HU" dirty="0" err="1"/>
              <a:t>Musée</a:t>
            </a:r>
            <a:r>
              <a:rPr lang="hu-HU" dirty="0"/>
              <a:t> </a:t>
            </a:r>
            <a:r>
              <a:rPr lang="hu-HU" dirty="0" err="1"/>
              <a:t>Galliera</a:t>
            </a:r>
            <a:r>
              <a:rPr lang="hu-HU" dirty="0"/>
              <a:t>, Párizs, 1913</a:t>
            </a: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9</a:t>
            </a:fld>
            <a:endParaRPr lang="hu-H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10</a:t>
            </a:fld>
            <a:endParaRPr lang="hu-HU"/>
          </a:p>
        </p:txBody>
      </p:sp>
      <p:pic>
        <p:nvPicPr>
          <p:cNvPr id="3073" name="Picture 1" descr="C:\Users\user\Desktop\nádai2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contrast="10000"/>
          </a:blip>
          <a:srcRect l="14920" t="17362" r="15071"/>
          <a:stretch>
            <a:fillRect/>
          </a:stretch>
        </p:blipFill>
        <p:spPr bwMode="auto">
          <a:xfrm>
            <a:off x="3929058" y="1571044"/>
            <a:ext cx="4857784" cy="41693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5" name="Picture 3" descr="C:\Users\user\Desktop\nádai3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357166"/>
            <a:ext cx="3959352" cy="6327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11</a:t>
            </a:fld>
            <a:endParaRPr lang="hu-H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contrast="40000"/>
          </a:blip>
          <a:srcRect/>
          <a:stretch>
            <a:fillRect/>
          </a:stretch>
        </p:blipFill>
        <p:spPr bwMode="auto">
          <a:xfrm>
            <a:off x="2357422" y="500042"/>
            <a:ext cx="4456377" cy="579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\Pictures\gyerekszoba\MAGYAR GYEREKSZOBÁK\1904 Toroczkai Wigand Nagy Sándor mintalap 190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85852" y="500042"/>
            <a:ext cx="6715172" cy="5285800"/>
          </a:xfrm>
          <a:prstGeom prst="rect">
            <a:avLst/>
          </a:prstGeom>
          <a:noFill/>
        </p:spPr>
      </p:pic>
      <p:sp>
        <p:nvSpPr>
          <p:cNvPr id="4" name="Szövegdoboz 3"/>
          <p:cNvSpPr txBox="1"/>
          <p:nvPr/>
        </p:nvSpPr>
        <p:spPr>
          <a:xfrm>
            <a:off x="1071538" y="6000768"/>
            <a:ext cx="7175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err="1"/>
              <a:t>Toroczkai</a:t>
            </a:r>
            <a:r>
              <a:rPr lang="hu-HU" dirty="0"/>
              <a:t> </a:t>
            </a:r>
            <a:r>
              <a:rPr lang="hu-HU" dirty="0" err="1"/>
              <a:t>Wigand</a:t>
            </a:r>
            <a:r>
              <a:rPr lang="hu-HU" dirty="0"/>
              <a:t> Ede - Nagy Sándor: Gyermekszoba terv. Mintalapok 1903</a:t>
            </a: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12</a:t>
            </a:fld>
            <a:endParaRPr lang="hu-H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ocuments\gyerekszobához\1901 Mackintosh játszósarok ablak alatt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571480"/>
            <a:ext cx="4846530" cy="4199367"/>
          </a:xfrm>
          <a:prstGeom prst="rect">
            <a:avLst/>
          </a:prstGeom>
          <a:noFill/>
        </p:spPr>
      </p:pic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2214554"/>
            <a:ext cx="3695708" cy="4233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13</a:t>
            </a:fld>
            <a:endParaRPr lang="hu-H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user\Pictures\gyerekszoba\MAGYAR GYEREKSZOBÁK\1903 Wigand Mocsai Ipm Társ karácsonyi kiállításán félköríves ablak mint a terven FLT_485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57290" y="500042"/>
            <a:ext cx="6643734" cy="49308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zövegdoboz 3"/>
          <p:cNvSpPr txBox="1"/>
          <p:nvPr/>
        </p:nvSpPr>
        <p:spPr>
          <a:xfrm>
            <a:off x="1500166" y="5857892"/>
            <a:ext cx="56512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dirty="0" err="1"/>
              <a:t>Toroczkai</a:t>
            </a:r>
            <a:r>
              <a:rPr lang="hu-HU" dirty="0"/>
              <a:t> </a:t>
            </a:r>
            <a:r>
              <a:rPr lang="hu-HU" dirty="0" err="1"/>
              <a:t>Wigand</a:t>
            </a:r>
            <a:r>
              <a:rPr lang="hu-HU" dirty="0"/>
              <a:t> Ede : Gyermekszoba.</a:t>
            </a:r>
          </a:p>
          <a:p>
            <a:pPr algn="ctr"/>
            <a:r>
              <a:rPr lang="hu-HU" dirty="0"/>
              <a:t>A Magyar Iparművészeti Társulat karácsonyi kiállítása,1903</a:t>
            </a: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14</a:t>
            </a:fld>
            <a:endParaRPr lang="hu-H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er\Pictures\gyerekszoba\MAGYAR GYEREKSZOBÁK\1903 Vigand Nagy Sándor Mintalap MLP_B_1903_3_00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1142976" y="642918"/>
            <a:ext cx="7033896" cy="5000660"/>
          </a:xfrm>
          <a:prstGeom prst="rect">
            <a:avLst/>
          </a:prstGeom>
          <a:noFill/>
        </p:spPr>
      </p:pic>
      <p:sp>
        <p:nvSpPr>
          <p:cNvPr id="4" name="Szövegdoboz 3"/>
          <p:cNvSpPr txBox="1"/>
          <p:nvPr/>
        </p:nvSpPr>
        <p:spPr>
          <a:xfrm>
            <a:off x="1071538" y="5857892"/>
            <a:ext cx="7228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err="1"/>
              <a:t>Toroczkai</a:t>
            </a:r>
            <a:r>
              <a:rPr lang="hu-HU" dirty="0"/>
              <a:t> </a:t>
            </a:r>
            <a:r>
              <a:rPr lang="hu-HU" dirty="0" err="1"/>
              <a:t>Wigand</a:t>
            </a:r>
            <a:r>
              <a:rPr lang="hu-HU" dirty="0"/>
              <a:t> Ede - Nagy Sándor: Gyermekszoba terv.  Mintalapok 1903</a:t>
            </a: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15</a:t>
            </a:fld>
            <a:endParaRPr lang="hu-H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hu-HU" sz="3200" dirty="0"/>
          </a:p>
        </p:txBody>
      </p:sp>
      <p:pic>
        <p:nvPicPr>
          <p:cNvPr id="70658" name="Picture 2" descr="C:\Users\user\Documents\gyerekszobához\cikkhez gyerekszoba\undi nagyméretű fakó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011" t="1338" r="1483" b="2348"/>
          <a:stretch>
            <a:fillRect/>
          </a:stretch>
        </p:blipFill>
        <p:spPr bwMode="auto">
          <a:xfrm>
            <a:off x="1214414" y="571480"/>
            <a:ext cx="6858048" cy="5143536"/>
          </a:xfrm>
          <a:prstGeom prst="rect">
            <a:avLst/>
          </a:prstGeom>
          <a:noFill/>
        </p:spPr>
      </p:pic>
      <p:sp>
        <p:nvSpPr>
          <p:cNvPr id="4" name="Szövegdoboz 3"/>
          <p:cNvSpPr txBox="1"/>
          <p:nvPr/>
        </p:nvSpPr>
        <p:spPr>
          <a:xfrm>
            <a:off x="2214546" y="5929330"/>
            <a:ext cx="5015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Undi Mariska: Gyermekszoba terv. Mintalapok 1903</a:t>
            </a: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16</a:t>
            </a:fld>
            <a:endParaRPr lang="hu-H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hu-HU" sz="3200" dirty="0"/>
            </a:br>
            <a:endParaRPr lang="hu-HU" sz="2800" dirty="0"/>
          </a:p>
        </p:txBody>
      </p:sp>
      <p:pic>
        <p:nvPicPr>
          <p:cNvPr id="4" name="Tartalom helye 3" descr="http://gyujtemeny.imm.hu/artwork-image/live/medium/FLT_4817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57290" y="714356"/>
            <a:ext cx="6429420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zövegdoboz 4"/>
          <p:cNvSpPr txBox="1"/>
          <p:nvPr/>
        </p:nvSpPr>
        <p:spPr>
          <a:xfrm>
            <a:off x="2000232" y="5786454"/>
            <a:ext cx="477720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/>
              <a:t>Undi Mariska: Gyermekszoba berendezése </a:t>
            </a:r>
            <a:br>
              <a:rPr lang="hu-HU" sz="2000" dirty="0"/>
            </a:br>
            <a:r>
              <a:rPr lang="hu-HU" dirty="0"/>
              <a:t>az Iparművészeti Társulat tavaszi kiállításán, 1903</a:t>
            </a: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17</a:t>
            </a:fld>
            <a:endParaRPr lang="hu-H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C:\Users\user\Pictures\gyerekszoba\MAGYAR GYEREKSZOBÁK\1903 Undi gyerekszoba kiállításfotó 1903 lakberendezési kiáll IPM adattár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57290" y="642918"/>
            <a:ext cx="6370266" cy="5000660"/>
          </a:xfrm>
          <a:prstGeom prst="rect">
            <a:avLst/>
          </a:prstGeom>
          <a:noFill/>
        </p:spPr>
      </p:pic>
      <p:sp>
        <p:nvSpPr>
          <p:cNvPr id="4" name="Szövegdoboz 3"/>
          <p:cNvSpPr txBox="1"/>
          <p:nvPr/>
        </p:nvSpPr>
        <p:spPr>
          <a:xfrm>
            <a:off x="2071670" y="5786454"/>
            <a:ext cx="477720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/>
              <a:t>Undi Mariska: Gyermekszoba berendezése </a:t>
            </a:r>
            <a:br>
              <a:rPr lang="hu-HU" sz="2000" dirty="0"/>
            </a:br>
            <a:r>
              <a:rPr lang="hu-HU" dirty="0"/>
              <a:t>az Iparművészeti Társulat tavaszi kiállításán, 1903</a:t>
            </a: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18</a:t>
            </a:fld>
            <a:endParaRPr lang="hu-H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C:\Users\user\Documents\gyerekszobához\cikkhez gyerekszoba\1903 undi íves kivágású játékos polc 190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b="8333"/>
          <a:stretch>
            <a:fillRect/>
          </a:stretch>
        </p:blipFill>
        <p:spPr bwMode="auto">
          <a:xfrm>
            <a:off x="1357290" y="428604"/>
            <a:ext cx="3131710" cy="3143272"/>
          </a:xfrm>
          <a:prstGeom prst="rect">
            <a:avLst/>
          </a:prstGeom>
          <a:noFill/>
        </p:spPr>
      </p:pic>
      <p:pic>
        <p:nvPicPr>
          <p:cNvPr id="5" name="Kép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357166"/>
            <a:ext cx="2143140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Tartalom helye 3"/>
          <p:cNvPicPr>
            <a:picLocks/>
          </p:cNvPicPr>
          <p:nvPr/>
        </p:nvPicPr>
        <p:blipFill>
          <a:blip r:embed="rId4"/>
          <a:srcRect t="13462" b="5769"/>
          <a:stretch>
            <a:fillRect/>
          </a:stretch>
        </p:blipFill>
        <p:spPr bwMode="auto">
          <a:xfrm>
            <a:off x="1428728" y="3643314"/>
            <a:ext cx="2428892" cy="3000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Kép 8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14810" y="4071942"/>
            <a:ext cx="4000528" cy="2400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Dia számának hely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19</a:t>
            </a:fld>
            <a:endParaRPr lang="hu-H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http://gyujtemeny.imm.hu/artwork-image/live/large/FLT_235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500042"/>
            <a:ext cx="7334250" cy="2047876"/>
          </a:xfrm>
          <a:prstGeom prst="rect">
            <a:avLst/>
          </a:prstGeom>
          <a:noFill/>
        </p:spPr>
      </p:pic>
      <p:pic>
        <p:nvPicPr>
          <p:cNvPr id="72708" name="Picture 4" descr="http://gyujtemeny.imm.hu/artwork-image/live/large/FLT_235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857496"/>
            <a:ext cx="7334250" cy="2590800"/>
          </a:xfrm>
          <a:prstGeom prst="rect">
            <a:avLst/>
          </a:prstGeom>
          <a:noFill/>
        </p:spPr>
      </p:pic>
      <p:sp>
        <p:nvSpPr>
          <p:cNvPr id="5" name="Szövegdoboz 4"/>
          <p:cNvSpPr txBox="1"/>
          <p:nvPr/>
        </p:nvSpPr>
        <p:spPr>
          <a:xfrm>
            <a:off x="2000232" y="5786454"/>
            <a:ext cx="51014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dirty="0"/>
              <a:t>Undi Mariska: Gyermekszoba részletek </a:t>
            </a:r>
            <a:br>
              <a:rPr lang="hu-HU" dirty="0"/>
            </a:br>
            <a:r>
              <a:rPr lang="hu-HU" dirty="0"/>
              <a:t>az Iparművészeti Társulat 1903. évi tavaszi kiállításán</a:t>
            </a: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20</a:t>
            </a:fld>
            <a:endParaRPr lang="hu-H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C:\Users\user\Pictures\gyerekszoba\MAGYAR GYEREKSZOBÁK\1906 Nagy Sándor művészember otthona 1gyereksarok látszik  FLT_478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500042"/>
            <a:ext cx="6512357" cy="5214974"/>
          </a:xfrm>
          <a:prstGeom prst="rect">
            <a:avLst/>
          </a:prstGeom>
          <a:noFill/>
        </p:spPr>
      </p:pic>
      <p:sp>
        <p:nvSpPr>
          <p:cNvPr id="4" name="Szövegdoboz 3"/>
          <p:cNvSpPr txBox="1"/>
          <p:nvPr/>
        </p:nvSpPr>
        <p:spPr>
          <a:xfrm>
            <a:off x="2071670" y="5929330"/>
            <a:ext cx="52238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2000" dirty="0"/>
              <a:t>Nagy Sándor - Medgyaszay István:</a:t>
            </a:r>
            <a:br>
              <a:rPr lang="hu-HU" sz="2000" dirty="0"/>
            </a:br>
            <a:r>
              <a:rPr lang="hu-HU" sz="2000" dirty="0"/>
              <a:t> </a:t>
            </a:r>
            <a:r>
              <a:rPr lang="hu-HU" dirty="0"/>
              <a:t>Művészember</a:t>
            </a:r>
            <a:r>
              <a:rPr lang="hu-HU" sz="2000" dirty="0"/>
              <a:t> </a:t>
            </a:r>
            <a:r>
              <a:rPr lang="hu-HU" dirty="0"/>
              <a:t>otthona az 1906 évi milánói kiállításon</a:t>
            </a: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21</a:t>
            </a:fld>
            <a:endParaRPr lang="hu-HU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500042"/>
            <a:ext cx="7445881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zövegdoboz 3"/>
          <p:cNvSpPr txBox="1"/>
          <p:nvPr/>
        </p:nvSpPr>
        <p:spPr>
          <a:xfrm>
            <a:off x="1928794" y="5786454"/>
            <a:ext cx="52238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2000" dirty="0"/>
              <a:t>Nagy Sándor - Medgyaszay István:</a:t>
            </a:r>
            <a:br>
              <a:rPr lang="hu-HU" sz="2000" dirty="0"/>
            </a:br>
            <a:r>
              <a:rPr lang="hu-HU" sz="2000" dirty="0"/>
              <a:t> </a:t>
            </a:r>
            <a:r>
              <a:rPr lang="hu-HU" dirty="0"/>
              <a:t>Művészember</a:t>
            </a:r>
            <a:r>
              <a:rPr lang="hu-HU" sz="2000" dirty="0"/>
              <a:t> </a:t>
            </a:r>
            <a:r>
              <a:rPr lang="hu-HU" dirty="0"/>
              <a:t>otthona az 1906 évi milánói kiállításon</a:t>
            </a: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22</a:t>
            </a:fld>
            <a:endParaRPr lang="hu-HU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3" name="Picture 3" descr="C:\Users\user\Pictures\veszely és tervezők magyar és mások játékai\Undi\Undi Péterk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7307854" cy="3500462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30619" y="3357562"/>
            <a:ext cx="3863835" cy="3167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6564" name="Picture 4" descr="C:\Users\user\Pictures\veszely és tervezők magyar és mások játékai\Undi\Undi péterke mnm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488" y="3929066"/>
            <a:ext cx="1755642" cy="2285992"/>
          </a:xfrm>
          <a:prstGeom prst="rect">
            <a:avLst/>
          </a:prstGeom>
          <a:noFill/>
        </p:spPr>
      </p:pic>
      <p:sp>
        <p:nvSpPr>
          <p:cNvPr id="6" name="Szövegdoboz 5"/>
          <p:cNvSpPr txBox="1"/>
          <p:nvPr/>
        </p:nvSpPr>
        <p:spPr>
          <a:xfrm>
            <a:off x="714348" y="4357694"/>
            <a:ext cx="15727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Undi Mariska:</a:t>
            </a:r>
          </a:p>
          <a:p>
            <a:r>
              <a:rPr lang="hu-HU" dirty="0"/>
              <a:t>Péterke királyfi</a:t>
            </a:r>
          </a:p>
          <a:p>
            <a:r>
              <a:rPr lang="hu-HU" dirty="0"/>
              <a:t>szekere</a:t>
            </a:r>
          </a:p>
          <a:p>
            <a:r>
              <a:rPr lang="hu-HU" dirty="0"/>
              <a:t>1904</a:t>
            </a:r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23</a:t>
            </a:fld>
            <a:endParaRPr lang="hu-HU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24</a:t>
            </a:fld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1357290" y="6215082"/>
            <a:ext cx="6016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Medgyaszay István: Nagy Sándor műteremháza, Gödöllő, 1906</a:t>
            </a:r>
          </a:p>
        </p:txBody>
      </p:sp>
      <p:pic>
        <p:nvPicPr>
          <p:cNvPr id="2052" name="Picture 4" descr="Képtalálat a következőre: „medgyaszay istván nagy sándor háza gödöllő &quot;alaprajz&quot;”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285728"/>
            <a:ext cx="4648200" cy="3362326"/>
          </a:xfrm>
          <a:prstGeom prst="rect">
            <a:avLst/>
          </a:prstGeom>
          <a:noFill/>
        </p:spPr>
      </p:pic>
      <p:pic>
        <p:nvPicPr>
          <p:cNvPr id="8" name="Picture 2" descr="Képtalálat a következőre: „medgyaszay istván nagy sándor háza gödöllő &quot;alaprajz&quot;”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071810"/>
            <a:ext cx="6175031" cy="2957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/>
          <p:cNvSpPr txBox="1"/>
          <p:nvPr/>
        </p:nvSpPr>
        <p:spPr>
          <a:xfrm>
            <a:off x="857224" y="5786454"/>
            <a:ext cx="788594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2000" dirty="0"/>
              <a:t>Wessely Vilmos: Gyermekszoba. </a:t>
            </a:r>
            <a:r>
              <a:rPr lang="hu-HU" dirty="0"/>
              <a:t>1906. Milánói Nemzetközi Művészeti Kiállítás</a:t>
            </a:r>
          </a:p>
          <a:p>
            <a:pPr algn="ctr"/>
            <a:r>
              <a:rPr lang="hu-HU" dirty="0"/>
              <a:t>Készítette a Kolozsvári Állami Fa- és Fémipari Szakiskola</a:t>
            </a:r>
          </a:p>
        </p:txBody>
      </p:sp>
      <p:pic>
        <p:nvPicPr>
          <p:cNvPr id="6" name="Picture 2" descr="C:\Users\user\Documents\gyerekszoba újabbak\wessely milánói gyerekszoba györgyi k cikkében mipm 1906  19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571480"/>
            <a:ext cx="6688774" cy="5072098"/>
          </a:xfrm>
          <a:prstGeom prst="rect">
            <a:avLst/>
          </a:prstGeom>
          <a:noFill/>
        </p:spPr>
      </p:pic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25</a:t>
            </a:fld>
            <a:endParaRPr lang="hu-HU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5008" y="642918"/>
            <a:ext cx="2938477" cy="4549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 descr="C:\Users\user\Pictures\gyerekszoba\MAGYAR GYEREKSZOBÁK\Magyar Iparművészet\1906 wessely milánói gyermekszoba szekrénye MIPM 1906 218 kép.JPG"/>
          <p:cNvPicPr>
            <a:picLocks noChangeAspect="1" noChangeArrowheads="1"/>
          </p:cNvPicPr>
          <p:nvPr/>
        </p:nvPicPr>
        <p:blipFill>
          <a:blip r:embed="rId3"/>
          <a:srcRect l="4454" t="4735" r="6463" b="3717"/>
          <a:stretch>
            <a:fillRect/>
          </a:stretch>
        </p:blipFill>
        <p:spPr bwMode="auto">
          <a:xfrm>
            <a:off x="428596" y="500042"/>
            <a:ext cx="3214710" cy="4661330"/>
          </a:xfrm>
          <a:prstGeom prst="rect">
            <a:avLst/>
          </a:prstGeom>
          <a:noFill/>
        </p:spPr>
      </p:pic>
      <p:pic>
        <p:nvPicPr>
          <p:cNvPr id="6" name="Picture 3" descr="C:\Users\user\Pictures\gyerekszoba\MAGYAR GYEREKSZOBÁK\Magyar Iparművészet\1906 wessely szekrény milánói gyermekszoba MIPM 1906 219 kép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488" y="3929066"/>
            <a:ext cx="3193845" cy="2643182"/>
          </a:xfrm>
          <a:prstGeom prst="rect">
            <a:avLst/>
          </a:prstGeom>
          <a:noFill/>
        </p:spPr>
      </p:pic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26</a:t>
            </a:fld>
            <a:endParaRPr lang="hu-HU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Pictures\veszely és tervezők magyar és mások játékai\veszely\Wessely Milánóban 190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428604"/>
            <a:ext cx="4630203" cy="30243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C:\Users\user\Pictures\veszely és tervezők magyar és mások játékai\veszely\Wessely Milánóban 1906 Hegybány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214686"/>
            <a:ext cx="4284651" cy="3148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Szövegdoboz 4"/>
          <p:cNvSpPr txBox="1"/>
          <p:nvPr/>
        </p:nvSpPr>
        <p:spPr>
          <a:xfrm>
            <a:off x="714348" y="4143380"/>
            <a:ext cx="39018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Wessely Vilmos: </a:t>
            </a:r>
          </a:p>
          <a:p>
            <a:r>
              <a:rPr lang="hu-HU" dirty="0"/>
              <a:t>Játékszerek a milánói gyermekszobából.</a:t>
            </a:r>
          </a:p>
          <a:p>
            <a:r>
              <a:rPr lang="hu-HU" dirty="0"/>
              <a:t>Készültek a </a:t>
            </a:r>
            <a:r>
              <a:rPr lang="hu-HU" dirty="0" err="1"/>
              <a:t>Hegybánya-Szélaknai</a:t>
            </a:r>
            <a:endParaRPr lang="hu-HU" dirty="0"/>
          </a:p>
          <a:p>
            <a:r>
              <a:rPr lang="hu-HU" dirty="0"/>
              <a:t> </a:t>
            </a:r>
            <a:r>
              <a:rPr lang="hu-HU" dirty="0" err="1"/>
              <a:t>gyermekjátékkészítő</a:t>
            </a:r>
            <a:r>
              <a:rPr lang="hu-HU" dirty="0"/>
              <a:t> iskolában</a:t>
            </a: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27</a:t>
            </a:fld>
            <a:endParaRPr lang="hu-HU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Pictures\gyerekszoba\MAGYAR GYEREKSZOBÁK\IPM múz adattár\1907 Wessely gyerekszoba 1907 tavaszi Iparművészeti Társulat FLT_483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85852" y="714356"/>
            <a:ext cx="6692333" cy="4500594"/>
          </a:xfrm>
          <a:prstGeom prst="rect">
            <a:avLst/>
          </a:prstGeom>
          <a:noFill/>
        </p:spPr>
      </p:pic>
      <p:sp>
        <p:nvSpPr>
          <p:cNvPr id="5" name="Szövegdoboz 4"/>
          <p:cNvSpPr txBox="1"/>
          <p:nvPr/>
        </p:nvSpPr>
        <p:spPr>
          <a:xfrm>
            <a:off x="1285852" y="5572140"/>
            <a:ext cx="599369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2000" dirty="0"/>
              <a:t>Wessely Vilmos: Gyermekszoba 1907</a:t>
            </a:r>
            <a:br>
              <a:rPr lang="hu-HU" dirty="0"/>
            </a:br>
            <a:r>
              <a:rPr lang="hu-HU" dirty="0"/>
              <a:t>az Iparművészeti Társulat tavaszi kiállításán</a:t>
            </a:r>
          </a:p>
          <a:p>
            <a:pPr algn="ctr"/>
            <a:r>
              <a:rPr lang="hu-HU" dirty="0"/>
              <a:t>Készült a  Hegybánya-szélaknai </a:t>
            </a:r>
            <a:r>
              <a:rPr lang="hu-HU" dirty="0" err="1"/>
              <a:t>Gyermekjátékkészítő</a:t>
            </a:r>
            <a:r>
              <a:rPr lang="hu-HU" dirty="0"/>
              <a:t> Iskolában</a:t>
            </a: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28</a:t>
            </a:fld>
            <a:endParaRPr lang="hu-HU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Pictures\gyerekszoba\MAGYAR GYEREKSZOBÁK\1912 Vágó József gyermekszoba a Munkácsy utcai villában 1912 MIPM 315o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4415212" cy="2982915"/>
          </a:xfrm>
          <a:prstGeom prst="rect">
            <a:avLst/>
          </a:prstGeom>
          <a:noFill/>
        </p:spPr>
      </p:pic>
      <p:sp>
        <p:nvSpPr>
          <p:cNvPr id="5" name="Szövegdoboz 4"/>
          <p:cNvSpPr txBox="1"/>
          <p:nvPr/>
        </p:nvSpPr>
        <p:spPr>
          <a:xfrm>
            <a:off x="500034" y="3214686"/>
            <a:ext cx="28101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dirty="0"/>
              <a:t>Vágó József: Gyermekszoba</a:t>
            </a:r>
          </a:p>
          <a:p>
            <a:r>
              <a:rPr lang="hu-HU" sz="1600" dirty="0"/>
              <a:t> a Munkácsy utcai villában 1912</a:t>
            </a:r>
          </a:p>
        </p:txBody>
      </p:sp>
      <p:pic>
        <p:nvPicPr>
          <p:cNvPr id="2051" name="Picture 3" descr="C:\Users\user\Pictures\gyerekszoba\MAGYAR GYEREKSZOBÁK\1915 Vágó László gyermekszoba MIPM 1915 2 sz 6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214290"/>
            <a:ext cx="4133216" cy="2933692"/>
          </a:xfrm>
          <a:prstGeom prst="rect">
            <a:avLst/>
          </a:prstGeom>
          <a:noFill/>
        </p:spPr>
      </p:pic>
      <p:sp>
        <p:nvSpPr>
          <p:cNvPr id="7" name="Szövegdoboz 6"/>
          <p:cNvSpPr txBox="1"/>
          <p:nvPr/>
        </p:nvSpPr>
        <p:spPr>
          <a:xfrm>
            <a:off x="5143504" y="3214686"/>
            <a:ext cx="30206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dirty="0"/>
              <a:t>Vágó László: Gyermekszoba 1915</a:t>
            </a:r>
          </a:p>
        </p:txBody>
      </p:sp>
      <p:pic>
        <p:nvPicPr>
          <p:cNvPr id="2052" name="Picture 4" descr="C:\Users\user\Pictures\gyerekszoba\MAGYAR GYEREKSZOBÁK\1918 Kaesz gyula III évesen villa gyerekszobájának részlete MIPM 1918  1-3 sz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3857628"/>
            <a:ext cx="3723674" cy="2786058"/>
          </a:xfrm>
          <a:prstGeom prst="rect">
            <a:avLst/>
          </a:prstGeom>
          <a:noFill/>
        </p:spPr>
      </p:pic>
      <p:sp>
        <p:nvSpPr>
          <p:cNvPr id="9" name="Szövegdoboz 8"/>
          <p:cNvSpPr txBox="1"/>
          <p:nvPr/>
        </p:nvSpPr>
        <p:spPr>
          <a:xfrm>
            <a:off x="4000496" y="3929066"/>
            <a:ext cx="17865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dirty="0" err="1"/>
              <a:t>Kaesz</a:t>
            </a:r>
            <a:r>
              <a:rPr lang="hu-HU" sz="1600" dirty="0"/>
              <a:t> Gyula: </a:t>
            </a:r>
          </a:p>
          <a:p>
            <a:r>
              <a:rPr lang="hu-HU" sz="1600" dirty="0"/>
              <a:t>Gyermekszoba terv</a:t>
            </a:r>
          </a:p>
          <a:p>
            <a:r>
              <a:rPr lang="hu-HU" sz="1600" dirty="0"/>
              <a:t>1918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388" y="3643314"/>
            <a:ext cx="2358894" cy="2881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Szövegdoboz 10"/>
          <p:cNvSpPr txBox="1"/>
          <p:nvPr/>
        </p:nvSpPr>
        <p:spPr>
          <a:xfrm>
            <a:off x="4857752" y="5643578"/>
            <a:ext cx="14501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dirty="0"/>
              <a:t>Kozma Lajos: </a:t>
            </a:r>
          </a:p>
          <a:p>
            <a:r>
              <a:rPr lang="hu-HU" sz="1600" dirty="0"/>
              <a:t>Gyermekszoba </a:t>
            </a:r>
          </a:p>
          <a:p>
            <a:r>
              <a:rPr lang="hu-HU" sz="1600" dirty="0"/>
              <a:t>szekrény 1927</a:t>
            </a:r>
          </a:p>
        </p:txBody>
      </p:sp>
      <p:sp>
        <p:nvSpPr>
          <p:cNvPr id="12" name="Dia számának hely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29</a:t>
            </a:fld>
            <a:endParaRPr lang="hu-HU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user\Pictures\gyerekszoba\BAUHAUS Haus am HORN\bauhaus alma siedhoff bábok is látszanak korabeli fotó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2928934"/>
            <a:ext cx="4657084" cy="3714752"/>
          </a:xfrm>
          <a:prstGeom prst="rect">
            <a:avLst/>
          </a:prstGeom>
          <a:noFill/>
        </p:spPr>
      </p:pic>
      <p:pic>
        <p:nvPicPr>
          <p:cNvPr id="7" name="Picture 2" descr="C:\Users\user\Pictures\gyerekszoba\BAUHAUS Haus am HORN\bauhaus 1923-Alma-Buscher-Siedhoff-art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58" y="214290"/>
            <a:ext cx="4935641" cy="4525963"/>
          </a:xfrm>
          <a:prstGeom prst="rect">
            <a:avLst/>
          </a:prstGeom>
          <a:noFill/>
        </p:spPr>
      </p:pic>
      <p:sp>
        <p:nvSpPr>
          <p:cNvPr id="8" name="Szövegdoboz 7"/>
          <p:cNvSpPr txBox="1"/>
          <p:nvPr/>
        </p:nvSpPr>
        <p:spPr>
          <a:xfrm>
            <a:off x="5337380" y="428604"/>
            <a:ext cx="36365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Alma </a:t>
            </a:r>
            <a:r>
              <a:rPr lang="hu-HU" dirty="0" err="1"/>
              <a:t>Siedhoff-Buscher</a:t>
            </a:r>
            <a:r>
              <a:rPr lang="hu-HU" dirty="0"/>
              <a:t>:</a:t>
            </a:r>
          </a:p>
          <a:p>
            <a:r>
              <a:rPr lang="hu-HU" dirty="0"/>
              <a:t> Gyermekszoba a </a:t>
            </a:r>
            <a:r>
              <a:rPr lang="hu-HU" dirty="0" err="1"/>
              <a:t>Haus</a:t>
            </a:r>
            <a:r>
              <a:rPr lang="hu-HU" dirty="0"/>
              <a:t> am </a:t>
            </a:r>
            <a:r>
              <a:rPr lang="hu-HU" dirty="0" err="1"/>
              <a:t>Horn-ban</a:t>
            </a:r>
            <a:r>
              <a:rPr lang="hu-HU" dirty="0"/>
              <a:t> </a:t>
            </a:r>
          </a:p>
          <a:p>
            <a:r>
              <a:rPr lang="hu-HU" dirty="0"/>
              <a:t>multifunkcionális, színes bútorokkal</a:t>
            </a:r>
          </a:p>
          <a:p>
            <a:r>
              <a:rPr lang="hu-HU" dirty="0"/>
              <a:t>1923 </a:t>
            </a:r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30</a:t>
            </a:fld>
            <a:endParaRPr lang="hu-HU"/>
          </a:p>
        </p:txBody>
      </p:sp>
      <p:pic>
        <p:nvPicPr>
          <p:cNvPr id="8194" name="Picture 2" descr="Kapcsolódó ké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5" y="5000636"/>
            <a:ext cx="2464609" cy="16430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Pictures\gyerekszoba\magyar gyerekszobák\Breuer Marcel\1932 Breuer Marcel Thonet tubular catalogue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00166" y="642918"/>
            <a:ext cx="6437185" cy="5000660"/>
          </a:xfrm>
          <a:prstGeom prst="rect">
            <a:avLst/>
          </a:prstGeom>
          <a:noFill/>
        </p:spPr>
      </p:pic>
      <p:sp>
        <p:nvSpPr>
          <p:cNvPr id="4" name="Szövegdoboz 3"/>
          <p:cNvSpPr txBox="1"/>
          <p:nvPr/>
        </p:nvSpPr>
        <p:spPr>
          <a:xfrm>
            <a:off x="928662" y="5929330"/>
            <a:ext cx="7436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Breuer Marcel: Csőbútor gyermekszobába, 1932. A </a:t>
            </a:r>
            <a:r>
              <a:rPr lang="hu-HU" dirty="0" err="1"/>
              <a:t>Thonet</a:t>
            </a:r>
            <a:r>
              <a:rPr lang="hu-HU" dirty="0"/>
              <a:t> cég katalógusából  </a:t>
            </a: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31</a:t>
            </a:fld>
            <a:endParaRPr lang="hu-HU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32</a:t>
            </a:fld>
            <a:endParaRPr lang="hu-HU"/>
          </a:p>
        </p:txBody>
      </p:sp>
      <p:pic>
        <p:nvPicPr>
          <p:cNvPr id="1026" name="Picture 2" descr="C:\Users\user\Pictures\Jaschik iskola 1930\kiállítás 1930\Wein Lili vasbútor Jaschik iskola 193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714356"/>
            <a:ext cx="7143800" cy="5092748"/>
          </a:xfrm>
          <a:prstGeom prst="rect">
            <a:avLst/>
          </a:prstGeom>
          <a:noFill/>
        </p:spPr>
      </p:pic>
      <p:sp>
        <p:nvSpPr>
          <p:cNvPr id="6" name="Szövegdoboz 5"/>
          <p:cNvSpPr txBox="1"/>
          <p:nvPr/>
        </p:nvSpPr>
        <p:spPr>
          <a:xfrm>
            <a:off x="2000232" y="5929330"/>
            <a:ext cx="5147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err="1"/>
              <a:t>Wein</a:t>
            </a:r>
            <a:r>
              <a:rPr lang="hu-HU" dirty="0"/>
              <a:t> Lili: Csőbútor. 1930. A </a:t>
            </a:r>
            <a:r>
              <a:rPr lang="hu-HU" dirty="0" err="1"/>
              <a:t>Jaschik</a:t>
            </a:r>
            <a:r>
              <a:rPr lang="hu-HU" dirty="0"/>
              <a:t> iskola kiállításáról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33</a:t>
            </a:fld>
            <a:endParaRPr lang="hu-HU"/>
          </a:p>
        </p:txBody>
      </p:sp>
      <p:pic>
        <p:nvPicPr>
          <p:cNvPr id="5" name="Picture 2" descr="C:\Users\user\Pictures\gyerekszoba\MAGYAR GYEREKSZOBÁK\1904 Toroczkai Wigand Nagy Sándor mintalap 190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045" t="2598" r="1828" b="6461"/>
          <a:stretch>
            <a:fillRect/>
          </a:stretch>
        </p:blipFill>
        <p:spPr bwMode="auto">
          <a:xfrm>
            <a:off x="500034" y="571480"/>
            <a:ext cx="3571900" cy="2659926"/>
          </a:xfrm>
          <a:prstGeom prst="rect">
            <a:avLst/>
          </a:prstGeom>
          <a:noFill/>
        </p:spPr>
      </p:pic>
      <p:pic>
        <p:nvPicPr>
          <p:cNvPr id="6" name="Picture 2" descr="C:\Users\user\Pictures\gyerekszoba\MAGYAR GYEREKSZOBÁK\1903 Vigand Nagy Sándor Mintalap MLP_B_1903_3_003.jpg"/>
          <p:cNvPicPr>
            <a:picLocks noChangeAspect="1" noChangeArrowheads="1"/>
          </p:cNvPicPr>
          <p:nvPr/>
        </p:nvPicPr>
        <p:blipFill>
          <a:blip r:embed="rId3">
            <a:lum contrast="20000"/>
          </a:blip>
          <a:srcRect l="9115" t="12821" r="14323" b="12820"/>
          <a:stretch>
            <a:fillRect/>
          </a:stretch>
        </p:blipFill>
        <p:spPr bwMode="auto">
          <a:xfrm>
            <a:off x="4286248" y="571480"/>
            <a:ext cx="3931553" cy="2714644"/>
          </a:xfrm>
          <a:prstGeom prst="rect">
            <a:avLst/>
          </a:prstGeom>
          <a:noFill/>
        </p:spPr>
      </p:pic>
      <p:pic>
        <p:nvPicPr>
          <p:cNvPr id="7" name="Picture 2" descr="C:\Users\user\Documents\gyerekszobához\cikkhez gyerekszoba\undi nagyméretű fakó.jpg"/>
          <p:cNvPicPr>
            <a:picLocks noChangeAspect="1" noChangeArrowheads="1"/>
          </p:cNvPicPr>
          <p:nvPr/>
        </p:nvPicPr>
        <p:blipFill>
          <a:blip r:embed="rId4" cstate="print"/>
          <a:srcRect l="14074" t="13377" r="11536" b="14387"/>
          <a:stretch>
            <a:fillRect/>
          </a:stretch>
        </p:blipFill>
        <p:spPr bwMode="auto">
          <a:xfrm>
            <a:off x="500034" y="3500438"/>
            <a:ext cx="3720068" cy="2714644"/>
          </a:xfrm>
          <a:prstGeom prst="rect">
            <a:avLst/>
          </a:prstGeom>
          <a:noFill/>
        </p:spPr>
      </p:pic>
      <p:pic>
        <p:nvPicPr>
          <p:cNvPr id="8" name="Picture 2" descr="C:\Users\user\Documents\gyerekszoba újabbak\wessely milánói gyerekszoba györgyi k cikkében mipm 1906  19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3500438"/>
            <a:ext cx="3579907" cy="2714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 fontScale="55000" lnSpcReduction="20000"/>
          </a:bodyPr>
          <a:lstStyle/>
          <a:p>
            <a:endParaRPr lang="hu-HU" i="1" dirty="0"/>
          </a:p>
          <a:p>
            <a:endParaRPr lang="hu-HU" i="1" dirty="0"/>
          </a:p>
          <a:p>
            <a:r>
              <a:rPr lang="hu-HU" i="1" dirty="0" err="1"/>
              <a:t>Calvert</a:t>
            </a:r>
            <a:r>
              <a:rPr lang="hu-HU" dirty="0"/>
              <a:t>, Karin (1992): </a:t>
            </a:r>
            <a:r>
              <a:rPr lang="hu-HU" dirty="0" err="1"/>
              <a:t>Children</a:t>
            </a:r>
            <a:r>
              <a:rPr lang="hu-HU" dirty="0"/>
              <a:t> </a:t>
            </a:r>
            <a:r>
              <a:rPr lang="hu-HU" dirty="0" err="1"/>
              <a:t>in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House, </a:t>
            </a:r>
            <a:r>
              <a:rPr lang="hu-HU" dirty="0" err="1"/>
              <a:t>In</a:t>
            </a:r>
            <a:r>
              <a:rPr lang="hu-HU" dirty="0"/>
              <a:t> American Home Life, 1880-1930: A </a:t>
            </a:r>
            <a:r>
              <a:rPr lang="hu-HU" dirty="0" err="1"/>
              <a:t>Social</a:t>
            </a:r>
            <a:r>
              <a:rPr lang="hu-HU" dirty="0"/>
              <a:t> </a:t>
            </a:r>
            <a:r>
              <a:rPr lang="hu-HU" dirty="0" err="1"/>
              <a:t>History</a:t>
            </a:r>
            <a:r>
              <a:rPr lang="hu-HU" dirty="0"/>
              <a:t> of </a:t>
            </a:r>
            <a:r>
              <a:rPr lang="hu-HU" dirty="0" err="1"/>
              <a:t>Spaces</a:t>
            </a:r>
            <a:r>
              <a:rPr lang="hu-HU" dirty="0"/>
              <a:t> and </a:t>
            </a:r>
            <a:r>
              <a:rPr lang="hu-HU" dirty="0" err="1"/>
              <a:t>Services</a:t>
            </a:r>
            <a:r>
              <a:rPr lang="hu-HU" dirty="0"/>
              <a:t> Szerkesztette: </a:t>
            </a:r>
            <a:r>
              <a:rPr lang="hu-HU" dirty="0" err="1"/>
              <a:t>Jessica</a:t>
            </a:r>
            <a:r>
              <a:rPr lang="hu-HU" dirty="0"/>
              <a:t> H. </a:t>
            </a:r>
            <a:r>
              <a:rPr lang="hu-HU" dirty="0" err="1"/>
              <a:t>Foy</a:t>
            </a:r>
            <a:r>
              <a:rPr lang="hu-HU" dirty="0"/>
              <a:t>, Thomas J. </a:t>
            </a:r>
            <a:r>
              <a:rPr lang="hu-HU" dirty="0" err="1"/>
              <a:t>Schlereth</a:t>
            </a:r>
            <a:r>
              <a:rPr lang="hu-HU" dirty="0"/>
              <a:t> 1992 University of </a:t>
            </a:r>
            <a:r>
              <a:rPr lang="hu-HU" dirty="0" err="1"/>
              <a:t>Tennesse</a:t>
            </a:r>
            <a:r>
              <a:rPr lang="hu-HU" dirty="0"/>
              <a:t> Press 75-94.</a:t>
            </a:r>
          </a:p>
          <a:p>
            <a:r>
              <a:rPr lang="hu-HU" i="1" dirty="0" err="1"/>
              <a:t>Gutman</a:t>
            </a:r>
            <a:r>
              <a:rPr lang="hu-HU" i="1" dirty="0"/>
              <a:t>, </a:t>
            </a:r>
            <a:r>
              <a:rPr lang="hu-HU" dirty="0"/>
              <a:t>Marta 2012, </a:t>
            </a:r>
            <a:r>
              <a:rPr lang="hu-HU" i="1" dirty="0"/>
              <a:t>The </a:t>
            </a:r>
            <a:r>
              <a:rPr lang="hu-HU" i="1" dirty="0" err="1"/>
              <a:t>Physical</a:t>
            </a:r>
            <a:r>
              <a:rPr lang="hu-HU" i="1" dirty="0"/>
              <a:t> </a:t>
            </a:r>
            <a:r>
              <a:rPr lang="hu-HU" i="1" dirty="0" err="1"/>
              <a:t>Spaces</a:t>
            </a:r>
            <a:r>
              <a:rPr lang="hu-HU" i="1" dirty="0"/>
              <a:t> of </a:t>
            </a:r>
            <a:r>
              <a:rPr lang="hu-HU" i="1" dirty="0" err="1"/>
              <a:t>Childhood</a:t>
            </a:r>
            <a:r>
              <a:rPr lang="hu-HU" i="1" dirty="0"/>
              <a:t> </a:t>
            </a:r>
            <a:r>
              <a:rPr lang="hu-HU" i="1" dirty="0" err="1"/>
              <a:t>from</a:t>
            </a:r>
            <a:r>
              <a:rPr lang="hu-HU" i="1" dirty="0"/>
              <a:t>: </a:t>
            </a:r>
            <a:r>
              <a:rPr lang="hu-HU" dirty="0"/>
              <a:t>The </a:t>
            </a:r>
            <a:r>
              <a:rPr lang="hu-HU" dirty="0" err="1"/>
              <a:t>Routledge</a:t>
            </a:r>
            <a:r>
              <a:rPr lang="hu-HU" dirty="0"/>
              <a:t> </a:t>
            </a:r>
            <a:r>
              <a:rPr lang="hu-HU" dirty="0" err="1"/>
              <a:t>History</a:t>
            </a:r>
            <a:r>
              <a:rPr lang="hu-HU" dirty="0"/>
              <a:t> of </a:t>
            </a:r>
            <a:r>
              <a:rPr lang="hu-HU" dirty="0" err="1"/>
              <a:t>Childhood</a:t>
            </a:r>
            <a:r>
              <a:rPr lang="hu-HU" dirty="0"/>
              <a:t> </a:t>
            </a:r>
            <a:r>
              <a:rPr lang="hu-HU" dirty="0" err="1"/>
              <a:t>in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Western World.  </a:t>
            </a:r>
            <a:r>
              <a:rPr lang="hu-HU" dirty="0" err="1"/>
              <a:t>Routledge</a:t>
            </a:r>
            <a:endParaRPr lang="hu-HU" dirty="0"/>
          </a:p>
          <a:p>
            <a:r>
              <a:rPr lang="hu-HU" i="1" dirty="0"/>
              <a:t>Györgyi</a:t>
            </a:r>
            <a:r>
              <a:rPr lang="hu-HU" dirty="0"/>
              <a:t> Kálmán (1906): Az iparművészet a milánói kiállításon. </a:t>
            </a:r>
            <a:r>
              <a:rPr lang="hu-HU" i="1" dirty="0"/>
              <a:t>Magyar Iparművészet</a:t>
            </a:r>
            <a:r>
              <a:rPr lang="hu-HU" dirty="0"/>
              <a:t>, 1906. 9.  4.-5. 163-219.</a:t>
            </a:r>
          </a:p>
          <a:p>
            <a:r>
              <a:rPr lang="hu-HU" i="1" dirty="0" err="1"/>
              <a:t>Kinchin</a:t>
            </a:r>
            <a:r>
              <a:rPr lang="hu-HU" dirty="0"/>
              <a:t>, </a:t>
            </a:r>
            <a:r>
              <a:rPr lang="hu-HU" dirty="0" err="1"/>
              <a:t>Juliet</a:t>
            </a:r>
            <a:r>
              <a:rPr lang="hu-HU" dirty="0"/>
              <a:t> – </a:t>
            </a:r>
            <a:r>
              <a:rPr lang="hu-HU" i="1" dirty="0" err="1"/>
              <a:t>O’Conno</a:t>
            </a:r>
            <a:r>
              <a:rPr lang="hu-HU" dirty="0" err="1"/>
              <a:t>r</a:t>
            </a:r>
            <a:r>
              <a:rPr lang="hu-HU" dirty="0"/>
              <a:t>, </a:t>
            </a:r>
            <a:r>
              <a:rPr lang="hu-HU" dirty="0" err="1"/>
              <a:t>Aidan</a:t>
            </a:r>
            <a:r>
              <a:rPr lang="hu-HU" dirty="0"/>
              <a:t> (2012): </a:t>
            </a:r>
            <a:r>
              <a:rPr lang="hu-HU" dirty="0" err="1"/>
              <a:t>Century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Child</a:t>
            </a:r>
            <a:r>
              <a:rPr lang="hu-HU" dirty="0"/>
              <a:t>. </a:t>
            </a:r>
            <a:r>
              <a:rPr lang="hu-HU" dirty="0" err="1"/>
              <a:t>Growing</a:t>
            </a:r>
            <a:r>
              <a:rPr lang="hu-HU" dirty="0"/>
              <a:t> </a:t>
            </a:r>
            <a:r>
              <a:rPr lang="hu-HU" dirty="0" err="1"/>
              <a:t>by</a:t>
            </a:r>
            <a:r>
              <a:rPr lang="hu-HU" dirty="0"/>
              <a:t> Design 1900-2000.The Museum of Modern Art, New York</a:t>
            </a:r>
          </a:p>
          <a:p>
            <a:r>
              <a:rPr lang="hu-HU" i="1" dirty="0" err="1"/>
              <a:t>Millar-Fischer</a:t>
            </a:r>
            <a:r>
              <a:rPr lang="hu-HU" dirty="0"/>
              <a:t>, </a:t>
            </a:r>
            <a:r>
              <a:rPr lang="hu-HU" dirty="0" err="1"/>
              <a:t>Michelle</a:t>
            </a:r>
            <a:r>
              <a:rPr lang="hu-HU" dirty="0"/>
              <a:t> (2018): </a:t>
            </a:r>
            <a:r>
              <a:rPr lang="hu-HU" dirty="0" err="1"/>
              <a:t>Unlearning</a:t>
            </a:r>
            <a:r>
              <a:rPr lang="hu-HU" dirty="0"/>
              <a:t> </a:t>
            </a:r>
            <a:r>
              <a:rPr lang="hu-HU" dirty="0" err="1"/>
              <a:t>Work</a:t>
            </a:r>
            <a:r>
              <a:rPr lang="hu-HU" dirty="0"/>
              <a:t> </a:t>
            </a:r>
            <a:r>
              <a:rPr lang="hu-HU" dirty="0" err="1"/>
              <a:t>Becomes</a:t>
            </a:r>
            <a:r>
              <a:rPr lang="hu-HU" dirty="0"/>
              <a:t> Play: </a:t>
            </a:r>
            <a:r>
              <a:rPr lang="hu-HU" dirty="0" err="1"/>
              <a:t>Toy</a:t>
            </a:r>
            <a:r>
              <a:rPr lang="hu-HU" dirty="0"/>
              <a:t> Design, </a:t>
            </a:r>
            <a:r>
              <a:rPr lang="hu-HU" dirty="0" err="1"/>
              <a:t>Creative</a:t>
            </a:r>
            <a:r>
              <a:rPr lang="hu-HU" dirty="0"/>
              <a:t> Play and </a:t>
            </a:r>
            <a:r>
              <a:rPr lang="hu-HU" dirty="0" err="1"/>
              <a:t>Unlearning</a:t>
            </a:r>
            <a:r>
              <a:rPr lang="hu-HU" dirty="0"/>
              <a:t> </a:t>
            </a:r>
            <a:r>
              <a:rPr lang="hu-HU" dirty="0" err="1"/>
              <a:t>in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Bauhaus </a:t>
            </a:r>
            <a:r>
              <a:rPr lang="hu-HU" dirty="0" err="1"/>
              <a:t>Legacy</a:t>
            </a:r>
            <a:r>
              <a:rPr lang="hu-HU" dirty="0"/>
              <a:t>. </a:t>
            </a:r>
            <a:r>
              <a:rPr lang="hu-HU" dirty="0" err="1"/>
              <a:t>In</a:t>
            </a:r>
            <a:r>
              <a:rPr lang="hu-HU" dirty="0"/>
              <a:t>. </a:t>
            </a:r>
            <a:r>
              <a:rPr lang="hu-HU" dirty="0" err="1"/>
              <a:t>Brandon-Faller</a:t>
            </a:r>
            <a:r>
              <a:rPr lang="hu-HU" dirty="0"/>
              <a:t>, </a:t>
            </a:r>
            <a:r>
              <a:rPr lang="hu-HU" dirty="0" err="1"/>
              <a:t>Megan</a:t>
            </a:r>
            <a:r>
              <a:rPr lang="hu-HU" dirty="0"/>
              <a:t> (</a:t>
            </a:r>
            <a:r>
              <a:rPr lang="hu-HU" dirty="0" err="1"/>
              <a:t>Ed</a:t>
            </a:r>
            <a:r>
              <a:rPr lang="hu-HU" dirty="0"/>
              <a:t>.) </a:t>
            </a:r>
            <a:r>
              <a:rPr lang="hu-HU" dirty="0" err="1"/>
              <a:t>Childhood</a:t>
            </a:r>
            <a:r>
              <a:rPr lang="hu-HU" dirty="0"/>
              <a:t> </a:t>
            </a:r>
            <a:r>
              <a:rPr lang="hu-HU" dirty="0" err="1"/>
              <a:t>by</a:t>
            </a:r>
            <a:r>
              <a:rPr lang="hu-HU" dirty="0"/>
              <a:t> Design: </a:t>
            </a:r>
            <a:r>
              <a:rPr lang="hu-HU" dirty="0" err="1"/>
              <a:t>Toys</a:t>
            </a:r>
            <a:r>
              <a:rPr lang="hu-HU" dirty="0"/>
              <a:t> and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Material</a:t>
            </a:r>
            <a:r>
              <a:rPr lang="hu-HU" dirty="0"/>
              <a:t> </a:t>
            </a:r>
            <a:r>
              <a:rPr lang="hu-HU" dirty="0" err="1"/>
              <a:t>Culture</a:t>
            </a:r>
            <a:r>
              <a:rPr lang="hu-HU" dirty="0"/>
              <a:t> of </a:t>
            </a:r>
            <a:r>
              <a:rPr lang="hu-HU" dirty="0" err="1"/>
              <a:t>Childhood</a:t>
            </a:r>
            <a:r>
              <a:rPr lang="hu-HU" dirty="0"/>
              <a:t>, 1700-Present. New York, 153-173</a:t>
            </a:r>
          </a:p>
          <a:p>
            <a:r>
              <a:rPr lang="hu-HU" i="1" dirty="0" err="1"/>
              <a:t>Náda</a:t>
            </a:r>
            <a:r>
              <a:rPr lang="hu-HU" dirty="0" err="1"/>
              <a:t>i</a:t>
            </a:r>
            <a:r>
              <a:rPr lang="hu-HU" dirty="0"/>
              <a:t> Pál: Könyv a gyermekről.  Munka – játék – művészet. Budapest, 1911. I. II. </a:t>
            </a:r>
          </a:p>
          <a:p>
            <a:r>
              <a:rPr lang="hu-HU" i="1" dirty="0" err="1"/>
              <a:t>Sármány-Parsons</a:t>
            </a:r>
            <a:r>
              <a:rPr lang="hu-HU" dirty="0"/>
              <a:t>, Ilona (1992): Villa és családi ház.  </a:t>
            </a:r>
            <a:r>
              <a:rPr lang="hu-HU" dirty="0" err="1"/>
              <a:t>In</a:t>
            </a:r>
            <a:r>
              <a:rPr lang="hu-HU" dirty="0"/>
              <a:t>. Hanák Péter 1992. (</a:t>
            </a:r>
            <a:r>
              <a:rPr lang="hu-HU" dirty="0" err="1"/>
              <a:t>Ed</a:t>
            </a:r>
            <a:r>
              <a:rPr lang="hu-HU" dirty="0"/>
              <a:t>): Polgári lakáskultúra a századfordulón. MTA Történettudományi Intézet, Budapest, 179-223</a:t>
            </a:r>
          </a:p>
          <a:p>
            <a:r>
              <a:rPr lang="hu-HU" dirty="0"/>
              <a:t>Képek: Magyar Iparművészet, Iparművészeti Múzeum, Budapest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34</a:t>
            </a:fld>
            <a:endParaRPr lang="hu-HU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AD20-5339-49FB-9292-97B3A7EE3835}" type="slidenum">
              <a:rPr lang="hu-HU" smtClean="0"/>
              <a:pPr/>
              <a:t>35</a:t>
            </a:fld>
            <a:endParaRPr lang="hu-HU"/>
          </a:p>
        </p:txBody>
      </p:sp>
      <p:pic>
        <p:nvPicPr>
          <p:cNvPr id="2050" name="Picture 2" descr="C:\Users\user\Documents\gyerekszobához\1901 mackintosh elektromos lámpák fa formába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642918"/>
            <a:ext cx="8405239" cy="5500726"/>
          </a:xfrm>
          <a:prstGeom prst="rect">
            <a:avLst/>
          </a:prstGeom>
          <a:noFill/>
        </p:spPr>
      </p:pic>
      <p:sp>
        <p:nvSpPr>
          <p:cNvPr id="6" name="Szövegdoboz 5"/>
          <p:cNvSpPr txBox="1"/>
          <p:nvPr/>
        </p:nvSpPr>
        <p:spPr>
          <a:xfrm>
            <a:off x="2000232" y="4357694"/>
            <a:ext cx="520969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>
                <a:solidFill>
                  <a:schemeClr val="bg1"/>
                </a:solidFill>
              </a:rPr>
              <a:t>T</a:t>
            </a:r>
            <a:r>
              <a:rPr lang="en-US" sz="3200" b="1" dirty="0">
                <a:solidFill>
                  <a:schemeClr val="bg1"/>
                </a:solidFill>
              </a:rPr>
              <a:t>hank you for your attention</a:t>
            </a:r>
            <a:r>
              <a:rPr lang="hu-HU" sz="3200" b="1" dirty="0">
                <a:solidFill>
                  <a:schemeClr val="bg1"/>
                </a:solidFill>
              </a:rPr>
              <a:t>!</a:t>
            </a:r>
          </a:p>
          <a:p>
            <a:endParaRPr lang="hu-HU" dirty="0"/>
          </a:p>
        </p:txBody>
      </p:sp>
      <p:sp>
        <p:nvSpPr>
          <p:cNvPr id="7" name="Szövegdoboz 6"/>
          <p:cNvSpPr txBox="1"/>
          <p:nvPr/>
        </p:nvSpPr>
        <p:spPr>
          <a:xfrm>
            <a:off x="1214414" y="3714752"/>
            <a:ext cx="46203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600" b="1" dirty="0">
                <a:solidFill>
                  <a:schemeClr val="bg1"/>
                </a:solidFill>
              </a:rPr>
              <a:t>Köszönöm a figyelmet!</a:t>
            </a:r>
            <a:endParaRPr lang="hu-HU" b="1" dirty="0">
              <a:solidFill>
                <a:schemeClr val="bg1"/>
              </a:solidFill>
            </a:endParaRPr>
          </a:p>
          <a:p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3786182" y="5286388"/>
            <a:ext cx="398141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err="1">
                <a:solidFill>
                  <a:schemeClr val="bg1"/>
                </a:solidFill>
              </a:rPr>
              <a:t>teszabo.julia</a:t>
            </a:r>
            <a:r>
              <a:rPr lang="hu-HU" sz="2800" dirty="0">
                <a:solidFill>
                  <a:schemeClr val="bg1"/>
                </a:solidFill>
              </a:rPr>
              <a:t>@</a:t>
            </a:r>
            <a:r>
              <a:rPr lang="hu-HU" sz="2800" dirty="0" err="1">
                <a:solidFill>
                  <a:schemeClr val="bg1"/>
                </a:solidFill>
              </a:rPr>
              <a:t>ppk.elte.hu</a:t>
            </a:r>
            <a:endParaRPr lang="hu-HU" sz="2800" dirty="0">
              <a:solidFill>
                <a:schemeClr val="bg1"/>
              </a:solidFill>
            </a:endParaRPr>
          </a:p>
          <a:p>
            <a:endParaRPr lang="hu-H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1914</TotalTime>
  <Words>571</Words>
  <Application>Microsoft Office PowerPoint</Application>
  <PresentationFormat>Diavetítés a képernyőre (4:3 oldalarány)</PresentationFormat>
  <Paragraphs>103</Paragraphs>
  <Slides>35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35</vt:i4>
      </vt:variant>
    </vt:vector>
  </HeadingPairs>
  <TitlesOfParts>
    <vt:vector size="38" baseType="lpstr">
      <vt:lpstr>Arial</vt:lpstr>
      <vt:lpstr>Calibri</vt:lpstr>
      <vt:lpstr>Office-téma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 </vt:lpstr>
      <vt:lpstr>PowerPoint-bemutató</vt:lpstr>
      <vt:lpstr> 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 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Életreform elemek a gyermekszobában</dc:title>
  <dc:creator>user</dc:creator>
  <cp:lastModifiedBy>a</cp:lastModifiedBy>
  <cp:revision>173</cp:revision>
  <dcterms:created xsi:type="dcterms:W3CDTF">2018-12-14T11:39:21Z</dcterms:created>
  <dcterms:modified xsi:type="dcterms:W3CDTF">2019-01-15T18:56:11Z</dcterms:modified>
</cp:coreProperties>
</file>