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1"/>
  </p:sldMasterIdLst>
  <p:notesMasterIdLst>
    <p:notesMasterId r:id="rId56"/>
  </p:notesMasterIdLst>
  <p:sldIdLst>
    <p:sldId id="256" r:id="rId2"/>
    <p:sldId id="288" r:id="rId3"/>
    <p:sldId id="258" r:id="rId4"/>
    <p:sldId id="290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71" r:id="rId15"/>
    <p:sldId id="269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1" r:id="rId26"/>
    <p:sldId id="287" r:id="rId27"/>
    <p:sldId id="286" r:id="rId28"/>
    <p:sldId id="293" r:id="rId29"/>
    <p:sldId id="291" r:id="rId30"/>
    <p:sldId id="292" r:id="rId31"/>
    <p:sldId id="294" r:id="rId32"/>
    <p:sldId id="296" r:id="rId33"/>
    <p:sldId id="297" r:id="rId34"/>
    <p:sldId id="298" r:id="rId35"/>
    <p:sldId id="299" r:id="rId36"/>
    <p:sldId id="295" r:id="rId37"/>
    <p:sldId id="300" r:id="rId38"/>
    <p:sldId id="303" r:id="rId39"/>
    <p:sldId id="309" r:id="rId40"/>
    <p:sldId id="305" r:id="rId41"/>
    <p:sldId id="306" r:id="rId42"/>
    <p:sldId id="307" r:id="rId43"/>
    <p:sldId id="308" r:id="rId44"/>
    <p:sldId id="311" r:id="rId45"/>
    <p:sldId id="310" r:id="rId46"/>
    <p:sldId id="313" r:id="rId47"/>
    <p:sldId id="314" r:id="rId48"/>
    <p:sldId id="315" r:id="rId49"/>
    <p:sldId id="317" r:id="rId50"/>
    <p:sldId id="318" r:id="rId51"/>
    <p:sldId id="316" r:id="rId52"/>
    <p:sldId id="320" r:id="rId53"/>
    <p:sldId id="321" r:id="rId54"/>
    <p:sldId id="319" r:id="rId5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92140" autoAdjust="0"/>
  </p:normalViewPr>
  <p:slideViewPr>
    <p:cSldViewPr snapToGrid="0">
      <p:cViewPr>
        <p:scale>
          <a:sx n="76" d="100"/>
          <a:sy n="76" d="100"/>
        </p:scale>
        <p:origin x="754" y="192"/>
      </p:cViewPr>
      <p:guideLst/>
    </p:cSldViewPr>
  </p:slideViewPr>
  <p:outlineViewPr>
    <p:cViewPr>
      <p:scale>
        <a:sx n="33" d="100"/>
        <a:sy n="33" d="100"/>
      </p:scale>
      <p:origin x="0" y="-62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C88A2-A433-48C9-BED5-492A367E9A3A}" type="datetimeFigureOut">
              <a:rPr lang="hu-HU" smtClean="0"/>
              <a:t>2016.03.09.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F3380-B81B-4AE5-B02E-2DE9C4D403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4800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F3380-B81B-4AE5-B02E-2DE9C4D4039E}" type="slidenum">
              <a:rPr lang="hu-HU" smtClean="0"/>
              <a:t>50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502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53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469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9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710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505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259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196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509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060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24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713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56066D-B033-4802-A6DA-C3C676E40E1E}" type="datetimeFigureOut">
              <a:rPr lang="hu-HU" smtClean="0"/>
              <a:t>2016.03.08.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F9912DC-C3CB-4064-84E2-366F1AF04AC3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4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66216" y="1650891"/>
            <a:ext cx="6619244" cy="2497186"/>
          </a:xfrm>
        </p:spPr>
        <p:txBody>
          <a:bodyPr>
            <a:noAutofit/>
          </a:bodyPr>
          <a:lstStyle/>
          <a:p>
            <a:r>
              <a:rPr lang="hu-HU" sz="3600" b="1" dirty="0"/>
              <a:t>Az </a:t>
            </a:r>
            <a:r>
              <a:rPr lang="hu-HU" sz="3600" b="1" dirty="0" err="1"/>
              <a:t>universitas-eszme</a:t>
            </a:r>
            <a:r>
              <a:rPr lang="hu-HU" sz="3600" b="1" dirty="0"/>
              <a:t> </a:t>
            </a:r>
            <a:br>
              <a:rPr lang="hu-HU" sz="3600" b="1" dirty="0"/>
            </a:br>
            <a:r>
              <a:rPr lang="hu-HU" sz="3600" b="1" dirty="0"/>
              <a:t>tartalmának változásai </a:t>
            </a:r>
            <a:br>
              <a:rPr lang="hu-HU" sz="3600" b="1" dirty="0"/>
            </a:br>
            <a:r>
              <a:rPr lang="hu-HU" sz="3600" b="1" dirty="0"/>
              <a:t>a magyar felsőoktatás történetében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100" dirty="0"/>
              <a:t>Pukánszky Béla</a:t>
            </a:r>
          </a:p>
          <a:p>
            <a:r>
              <a:rPr lang="hu-HU" sz="2100" dirty="0"/>
              <a:t>Eszterházy Károly Főiskola</a:t>
            </a:r>
          </a:p>
        </p:txBody>
      </p:sp>
    </p:spTree>
    <p:extLst>
      <p:ext uri="{BB962C8B-B14F-4D97-AF65-F5344CB8AC3E}">
        <p14:creationId xmlns:p14="http://schemas.microsoft.com/office/powerpoint/2010/main" val="18485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4000" dirty="0"/>
              <a:t>Két évszázad egyetem-eszméjének nyomában </a:t>
            </a:r>
            <a:br>
              <a:rPr lang="hu-HU" sz="4000" dirty="0"/>
            </a:br>
            <a:r>
              <a:rPr lang="hu-HU" sz="4000" dirty="0"/>
              <a:t/>
            </a:r>
            <a:br>
              <a:rPr lang="hu-HU" sz="4000" dirty="0"/>
            </a:br>
            <a:endParaRPr lang="hu-HU" sz="4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EGYETEMTÖRTÉNEI VÁZLAT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444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25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16857" y="805543"/>
            <a:ext cx="819331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i="1" dirty="0"/>
              <a:t>„Önálló, szabad tanulmányozás,</a:t>
            </a:r>
            <a:r>
              <a:rPr lang="hu-HU" sz="2200" i="1" dirty="0"/>
              <a:t> mely semmiféle külső hatalom befolyása s irányítása alatt nem áll, mely a végtelen igazság szeretetének szelleme alapján a végetlen mindenre, mint egyénire, egyenlőkép kiterjeszkedik, de a tudomány szerves egészéből veszi az egyesnek kutatásában is érvényesülő erejét, s mely, midőn a tudósban személyi erőre emelkedik, nemzetének </a:t>
            </a:r>
            <a:r>
              <a:rPr lang="hu-HU" sz="2200" i="1" dirty="0" err="1"/>
              <a:t>kultúr-missióját</a:t>
            </a:r>
            <a:r>
              <a:rPr lang="hu-HU" sz="2200" i="1" dirty="0"/>
              <a:t> is ép tudománya útján szolgálja: az egyetemi tanulmányozás ezen eszménye, ezen feladata: </a:t>
            </a:r>
            <a:r>
              <a:rPr lang="hu-HU" sz="2200" b="1" i="1" dirty="0" err="1"/>
              <a:t>létesíté</a:t>
            </a:r>
            <a:r>
              <a:rPr lang="hu-HU" sz="2200" i="1" dirty="0"/>
              <a:t> Németországnak már akkori szellemi központjában, oly időben, midőn még </a:t>
            </a:r>
            <a:r>
              <a:rPr lang="hu-HU" sz="2200" i="1" dirty="0" err="1"/>
              <a:t>harczmezőn</a:t>
            </a:r>
            <a:r>
              <a:rPr lang="hu-HU" sz="2200" i="1" dirty="0"/>
              <a:t> folyt a nemzeti </a:t>
            </a:r>
            <a:r>
              <a:rPr lang="hu-HU" sz="2200" i="1" dirty="0" err="1"/>
              <a:t>önállóságérti</a:t>
            </a:r>
            <a:r>
              <a:rPr lang="hu-HU" sz="2200" i="1" dirty="0"/>
              <a:t> küzdelem, s midőn Németország egyes tartományai még idegen nyelv és idegen fejedelmek hatalma alatt állottak: </a:t>
            </a:r>
            <a:r>
              <a:rPr lang="hu-HU" sz="2200" b="1" i="1" dirty="0"/>
              <a:t>a berlini egyetemet</a:t>
            </a:r>
            <a:r>
              <a:rPr lang="hu-HU" sz="2200" i="1" dirty="0"/>
              <a:t>. </a:t>
            </a:r>
            <a:r>
              <a:rPr lang="hu-HU" sz="2200" i="1" dirty="0" smtClean="0"/>
              <a:t>(Schneller István: Az egyetemi tanulmányozás feladata, 1896.) </a:t>
            </a:r>
            <a:endParaRPr lang="hu-HU" sz="2200" i="1" dirty="0"/>
          </a:p>
        </p:txBody>
      </p:sp>
    </p:spTree>
    <p:extLst>
      <p:ext uri="{BB962C8B-B14F-4D97-AF65-F5344CB8AC3E}">
        <p14:creationId xmlns:p14="http://schemas.microsoft.com/office/powerpoint/2010/main" val="258759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A viszonyítási pont: Humboldt egyeteme</a:t>
            </a:r>
            <a:r>
              <a:rPr lang="hu-HU" dirty="0" smtClean="0"/>
              <a:t>		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A modern európai (benne a magyar) egyetem eszméjének születése.</a:t>
            </a:r>
          </a:p>
          <a:p>
            <a:r>
              <a:rPr lang="hu-HU" sz="2400" dirty="0" smtClean="0"/>
              <a:t>A berlini egyetem alapítása, Wilhelm von Humboldt szerepe. Filozófus és hivatalnok egy személyben. Kant, </a:t>
            </a:r>
            <a:r>
              <a:rPr lang="hu-HU" sz="2400" dirty="0" err="1" smtClean="0"/>
              <a:t>Schelling</a:t>
            </a:r>
            <a:r>
              <a:rPr lang="hu-HU" sz="2400" dirty="0" smtClean="0"/>
              <a:t> és </a:t>
            </a:r>
            <a:r>
              <a:rPr lang="hu-HU" sz="2400" dirty="0" err="1" smtClean="0"/>
              <a:t>Fichte</a:t>
            </a:r>
            <a:r>
              <a:rPr lang="hu-HU" sz="2400" dirty="0" smtClean="0"/>
              <a:t> gondolatainak hatása.</a:t>
            </a:r>
          </a:p>
          <a:p>
            <a:r>
              <a:rPr lang="hu-HU" sz="2400" dirty="0" smtClean="0"/>
              <a:t>„Filozófusok és hivatalnokok együttműködése” … „a gondolatok intézményes infrastruktúrájának” megteremtéséért.” (</a:t>
            </a:r>
            <a:r>
              <a:rPr lang="hu-HU" sz="2400" dirty="0" err="1" smtClean="0"/>
              <a:t>Schwendtner</a:t>
            </a:r>
            <a:r>
              <a:rPr lang="hu-HU" sz="2400" dirty="0" smtClean="0"/>
              <a:t>, 2016)</a:t>
            </a:r>
          </a:p>
          <a:p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191541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„humboldti modell”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A humboldti modell néhány fő jellemzője: </a:t>
            </a:r>
          </a:p>
          <a:p>
            <a:r>
              <a:rPr lang="hu-HU" sz="2400" dirty="0"/>
              <a:t>1. </a:t>
            </a:r>
            <a:r>
              <a:rPr lang="hu-HU" sz="2400" dirty="0" smtClean="0"/>
              <a:t>az önálló </a:t>
            </a:r>
            <a:r>
              <a:rPr lang="hu-HU" sz="2400" dirty="0"/>
              <a:t>kutatás és az oktatás </a:t>
            </a:r>
            <a:r>
              <a:rPr lang="hu-HU" sz="2400" dirty="0" smtClean="0"/>
              <a:t>szabadsága (</a:t>
            </a:r>
            <a:r>
              <a:rPr lang="hu-HU" sz="2400" dirty="0" err="1" smtClean="0"/>
              <a:t>Einsamkeit</a:t>
            </a:r>
            <a:r>
              <a:rPr lang="hu-HU" sz="2400" dirty="0" smtClean="0"/>
              <a:t> und </a:t>
            </a:r>
            <a:r>
              <a:rPr lang="hu-HU" sz="2400" dirty="0" err="1" smtClean="0"/>
              <a:t>Freiheit</a:t>
            </a:r>
            <a:r>
              <a:rPr lang="hu-HU" sz="2400" dirty="0" smtClean="0"/>
              <a:t>); </a:t>
            </a:r>
            <a:endParaRPr lang="hu-HU" sz="2400" dirty="0"/>
          </a:p>
          <a:p>
            <a:r>
              <a:rPr lang="hu-HU" sz="2400" dirty="0"/>
              <a:t>2. </a:t>
            </a:r>
            <a:r>
              <a:rPr lang="hu-HU" sz="2400" dirty="0" smtClean="0"/>
              <a:t>a </a:t>
            </a:r>
            <a:r>
              <a:rPr lang="hu-HU" sz="2400" dirty="0"/>
              <a:t>kutatás és a tanítás </a:t>
            </a:r>
            <a:r>
              <a:rPr lang="hu-HU" sz="2400" dirty="0" smtClean="0"/>
              <a:t>egysége (</a:t>
            </a:r>
            <a:r>
              <a:rPr lang="hu-HU" sz="2400" dirty="0" err="1" smtClean="0"/>
              <a:t>Einheit</a:t>
            </a:r>
            <a:r>
              <a:rPr lang="hu-HU" sz="2400" dirty="0" smtClean="0"/>
              <a:t> von </a:t>
            </a:r>
            <a:r>
              <a:rPr lang="hu-HU" sz="2400" dirty="0" err="1" smtClean="0"/>
              <a:t>Forschung</a:t>
            </a:r>
            <a:r>
              <a:rPr lang="hu-HU" sz="2400" dirty="0" smtClean="0"/>
              <a:t> und </a:t>
            </a:r>
            <a:r>
              <a:rPr lang="hu-HU" sz="2400" dirty="0" err="1" smtClean="0"/>
              <a:t>Lehre</a:t>
            </a:r>
            <a:r>
              <a:rPr lang="hu-HU" sz="2400" dirty="0" smtClean="0"/>
              <a:t>); </a:t>
            </a:r>
            <a:endParaRPr lang="hu-HU" sz="2400" dirty="0"/>
          </a:p>
          <a:p>
            <a:r>
              <a:rPr lang="hu-HU" sz="2400" dirty="0"/>
              <a:t>3. a </a:t>
            </a:r>
            <a:r>
              <a:rPr lang="hu-HU" sz="2400" dirty="0" smtClean="0"/>
              <a:t>tudományos kutatás által </a:t>
            </a:r>
            <a:r>
              <a:rPr lang="hu-HU" sz="2400" dirty="0"/>
              <a:t>megvalósuló képzés (</a:t>
            </a:r>
            <a:r>
              <a:rPr lang="hu-HU" sz="2400" dirty="0" err="1" smtClean="0"/>
              <a:t>Bildung</a:t>
            </a:r>
            <a:r>
              <a:rPr lang="hu-HU" sz="2400" dirty="0" smtClean="0"/>
              <a:t> </a:t>
            </a:r>
            <a:r>
              <a:rPr lang="hu-HU" sz="2400" dirty="0" err="1" smtClean="0"/>
              <a:t>durch</a:t>
            </a:r>
            <a:r>
              <a:rPr lang="hu-HU" sz="2400" dirty="0" smtClean="0"/>
              <a:t> </a:t>
            </a:r>
            <a:r>
              <a:rPr lang="hu-HU" sz="2400" dirty="0" err="1" smtClean="0"/>
              <a:t>Wissenschaft</a:t>
            </a:r>
            <a:r>
              <a:rPr lang="hu-HU" sz="2400" dirty="0" smtClean="0"/>
              <a:t>) (nem </a:t>
            </a:r>
            <a:r>
              <a:rPr lang="hu-HU" sz="2400" dirty="0"/>
              <a:t>azonos szakemberek </a:t>
            </a:r>
            <a:r>
              <a:rPr lang="hu-HU" sz="2400" dirty="0" smtClean="0"/>
              <a:t>képzésével </a:t>
            </a:r>
            <a:r>
              <a:rPr lang="hu-HU" sz="2400" dirty="0"/>
              <a:t>(</a:t>
            </a:r>
            <a:r>
              <a:rPr lang="hu-HU" sz="2400" dirty="0" err="1"/>
              <a:t>Ausbildung</a:t>
            </a:r>
            <a:r>
              <a:rPr lang="hu-HU" sz="2400" dirty="0" smtClean="0"/>
              <a:t>)); </a:t>
            </a:r>
            <a:endParaRPr lang="hu-HU" sz="2400" dirty="0"/>
          </a:p>
          <a:p>
            <a:r>
              <a:rPr lang="hu-HU" sz="2400" dirty="0"/>
              <a:t>4</a:t>
            </a:r>
            <a:r>
              <a:rPr lang="hu-HU" sz="2400" dirty="0" smtClean="0"/>
              <a:t>. </a:t>
            </a:r>
            <a:r>
              <a:rPr lang="hu-HU" sz="2400" dirty="0"/>
              <a:t>a tudományok egysége, a filozófia központi jelentősége</a:t>
            </a:r>
            <a:r>
              <a:rPr lang="hu-HU" sz="2400" dirty="0" smtClean="0"/>
              <a:t>. (</a:t>
            </a:r>
            <a:r>
              <a:rPr lang="hu-HU" sz="2400" dirty="0" err="1" smtClean="0"/>
              <a:t>Schwendtner</a:t>
            </a:r>
            <a:r>
              <a:rPr lang="hu-HU" sz="2400" dirty="0" smtClean="0"/>
              <a:t>, 2016, Szollár, 2011)</a:t>
            </a:r>
          </a:p>
        </p:txBody>
      </p:sp>
    </p:spTree>
    <p:extLst>
      <p:ext uri="{BB962C8B-B14F-4D97-AF65-F5344CB8AC3E}">
        <p14:creationId xmlns:p14="http://schemas.microsoft.com/office/powerpoint/2010/main" val="3191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A kutatás és az oktatás szabadsága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60" y="2110740"/>
            <a:ext cx="7543800" cy="3758354"/>
          </a:xfrm>
        </p:spPr>
        <p:txBody>
          <a:bodyPr>
            <a:normAutofit/>
          </a:bodyPr>
          <a:lstStyle/>
          <a:p>
            <a:pPr lvl="1"/>
            <a:r>
              <a:rPr lang="hu-HU" sz="2400" dirty="0" smtClean="0"/>
              <a:t>Védekezés a külső hatalmakkal (állam, egyház) beavatkozásával szemben. </a:t>
            </a:r>
          </a:p>
          <a:p>
            <a:pPr lvl="1"/>
            <a:r>
              <a:rPr lang="hu-HU" sz="2400" dirty="0" smtClean="0"/>
              <a:t>„Külső kötetlenséget” a „belső törekvés” szabad kibontakozása érdekében. </a:t>
            </a:r>
          </a:p>
          <a:p>
            <a:pPr lvl="1"/>
            <a:r>
              <a:rPr lang="hu-HU" sz="2400" dirty="0" smtClean="0"/>
              <a:t>Az állam feladata a zavartalan külső feltételek biztosítása a szabad kutatói öntevékenység számára. </a:t>
            </a:r>
          </a:p>
          <a:p>
            <a:pPr lvl="1"/>
            <a:r>
              <a:rPr lang="hu-HU" sz="2400" dirty="0" smtClean="0"/>
              <a:t>Az állam óvakodjon még a direkt „javító szándékú beavatkozásról” is!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86178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A kutatás és a tanítás egysége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Sajátosan új kapcsolat az oktató és a hallgató között.</a:t>
            </a:r>
          </a:p>
          <a:p>
            <a:r>
              <a:rPr lang="hu-HU" sz="2400" dirty="0"/>
              <a:t>„A felsőbb tudományos intézmények […] az állandó kutatás állapotában vannak, ellentétben az iskolával, melynek csupán a </a:t>
            </a:r>
            <a:r>
              <a:rPr lang="hu-HU" sz="2400" i="1" dirty="0"/>
              <a:t>kész és befejezett ismeretekkel </a:t>
            </a:r>
            <a:r>
              <a:rPr lang="hu-HU" sz="2400" dirty="0"/>
              <a:t>van dolga, s csak ilyeneket tanít. Ezért a tanár és a tanuló viszonya is egészen más lesz. </a:t>
            </a:r>
            <a:r>
              <a:rPr lang="hu-HU" sz="2400" i="1" dirty="0"/>
              <a:t>Az előbbi nem az utóbbiakért van, hanem mindketten a tudományért;</a:t>
            </a:r>
            <a:r>
              <a:rPr lang="hu-HU" sz="2400" dirty="0"/>
              <a:t> a tanár munkája részben a tanítványok jelenlététől is függ, mert </a:t>
            </a:r>
            <a:r>
              <a:rPr lang="hu-HU" sz="2400" dirty="0" err="1"/>
              <a:t>enélkül</a:t>
            </a:r>
            <a:r>
              <a:rPr lang="hu-HU" sz="2400" dirty="0"/>
              <a:t> tevékenysége nem folyhatnék oly eredményesen […]. </a:t>
            </a:r>
            <a:r>
              <a:rPr lang="hu-HU" sz="2400" dirty="0" smtClean="0"/>
              <a:t>(Humboldt, 1964)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6284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3. Képzés (</a:t>
            </a:r>
            <a:r>
              <a:rPr lang="hu-HU" dirty="0" err="1" smtClean="0"/>
              <a:t>Bildung</a:t>
            </a:r>
            <a:r>
              <a:rPr lang="hu-HU" dirty="0" smtClean="0"/>
              <a:t>) a „kiképzés” (</a:t>
            </a:r>
            <a:r>
              <a:rPr lang="hu-HU" dirty="0" err="1" smtClean="0"/>
              <a:t>Ausbildung</a:t>
            </a:r>
            <a:r>
              <a:rPr lang="hu-HU" dirty="0" smtClean="0"/>
              <a:t>) helyett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 smtClean="0"/>
              <a:t>A hétköznapi életben közvetlenül alkalmazható, hasznos </a:t>
            </a:r>
            <a:r>
              <a:rPr lang="hu-HU" sz="2400" dirty="0"/>
              <a:t>(</a:t>
            </a:r>
            <a:r>
              <a:rPr lang="hu-HU" sz="2400" dirty="0" err="1" smtClean="0"/>
              <a:t>utilitariánus</a:t>
            </a:r>
            <a:r>
              <a:rPr lang="hu-HU" sz="2400" dirty="0" smtClean="0"/>
              <a:t>) ismeretek helyett személyiségfejlesztés.</a:t>
            </a:r>
          </a:p>
          <a:p>
            <a:r>
              <a:rPr lang="hu-HU" sz="2400" dirty="0" err="1" smtClean="0"/>
              <a:t>Bildung</a:t>
            </a:r>
            <a:r>
              <a:rPr lang="hu-HU" sz="2400" dirty="0" smtClean="0"/>
              <a:t> = alakítás, (személyiség)formálás, képzés, művelés, művelődés)</a:t>
            </a:r>
          </a:p>
          <a:p>
            <a:r>
              <a:rPr lang="hu-HU" sz="2400" dirty="0" smtClean="0"/>
              <a:t>Képességfejlesztés jól körülhatárolt konkrét művelődési tartalom elsajátítása révén.</a:t>
            </a:r>
          </a:p>
          <a:p>
            <a:r>
              <a:rPr lang="hu-HU" sz="2400" dirty="0" smtClean="0"/>
              <a:t>A szellemi erők fejlesztése, nevelése a tudományos kutatásba ágyazott képzés útján.   </a:t>
            </a:r>
            <a:r>
              <a:rPr lang="hu-HU" dirty="0" smtClean="0"/>
              <a:t>	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833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 A tudományok egysége és a filozófia primátusa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 dirty="0" smtClean="0"/>
              <a:t>Középkori egyetemi struktúra: </a:t>
            </a:r>
          </a:p>
          <a:p>
            <a:r>
              <a:rPr lang="hu-HU" sz="2400" dirty="0" smtClean="0"/>
              <a:t>1. (</a:t>
            </a:r>
            <a:r>
              <a:rPr lang="hu-HU" sz="2400" dirty="0" err="1" smtClean="0"/>
              <a:t>propedautikus</a:t>
            </a:r>
            <a:r>
              <a:rPr lang="hu-HU" sz="2400" dirty="0" smtClean="0"/>
              <a:t>) filozófia (</a:t>
            </a:r>
            <a:r>
              <a:rPr lang="hu-HU" sz="2400" dirty="0" err="1" smtClean="0"/>
              <a:t>facultas</a:t>
            </a:r>
            <a:r>
              <a:rPr lang="hu-HU" sz="2400" dirty="0" smtClean="0"/>
              <a:t> </a:t>
            </a:r>
            <a:r>
              <a:rPr lang="hu-HU" sz="2400" dirty="0" err="1" smtClean="0"/>
              <a:t>artium</a:t>
            </a:r>
            <a:r>
              <a:rPr lang="hu-HU" sz="2400" dirty="0" smtClean="0"/>
              <a:t>) erre épül egymás mellé rendelve a 2. teológia, 3. jog, illetve 4. orvostudomány.</a:t>
            </a:r>
          </a:p>
          <a:p>
            <a:r>
              <a:rPr lang="hu-HU" sz="2400" dirty="0" smtClean="0"/>
              <a:t>A humboldti modellben a filozófia alapoz és ellenőriz.</a:t>
            </a:r>
          </a:p>
          <a:p>
            <a:r>
              <a:rPr lang="hu-HU" sz="2400" dirty="0" smtClean="0"/>
              <a:t>A fő cél az igazság </a:t>
            </a:r>
            <a:r>
              <a:rPr lang="hu-HU" sz="2600" dirty="0" smtClean="0"/>
              <a:t>kutatása</a:t>
            </a:r>
            <a:r>
              <a:rPr lang="hu-HU" sz="2400" dirty="0" smtClean="0"/>
              <a:t>, a hasznosság másodlagos.</a:t>
            </a:r>
          </a:p>
          <a:p>
            <a:r>
              <a:rPr lang="hu-HU" sz="2400" dirty="0" smtClean="0"/>
              <a:t>A filozófia által integrált és koordinált tudományok „</a:t>
            </a:r>
            <a:r>
              <a:rPr lang="hu-HU" sz="2400" dirty="0" err="1" smtClean="0"/>
              <a:t>önreflexív</a:t>
            </a:r>
            <a:r>
              <a:rPr lang="hu-HU" sz="2400" dirty="0" smtClean="0"/>
              <a:t> egysége” jelenti a legfontosabb személyiségfejlesztő erőt. (</a:t>
            </a:r>
            <a:r>
              <a:rPr lang="hu-HU" sz="2400" dirty="0" err="1" smtClean="0"/>
              <a:t>Schwendtner</a:t>
            </a:r>
            <a:r>
              <a:rPr lang="hu-HU" sz="2400" dirty="0" smtClean="0"/>
              <a:t>, 2016)    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1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Helyzetkép Magyarországon a 18-19. század fordulóján</a:t>
            </a:r>
            <a:endParaRPr lang="hu-HU" sz="4000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60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000" dirty="0" smtClean="0"/>
              <a:t>Centralizált egyetempolitika és hasznosságelv a 18-19. század fordulóján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100" dirty="0" smtClean="0"/>
              <a:t>1635. május 12-én Pázmány Péter nagyszombati egyetemalapítása. Kontinuitás tekintetében egyedülálló!</a:t>
            </a:r>
          </a:p>
          <a:p>
            <a:r>
              <a:rPr lang="hu-HU" sz="2100" dirty="0" smtClean="0"/>
              <a:t>Átköltözés Budára: 1777 nyarán.</a:t>
            </a:r>
          </a:p>
          <a:p>
            <a:r>
              <a:rPr lang="hu-HU" sz="2100" dirty="0" smtClean="0"/>
              <a:t>1780. március 15. Mária Terézia beiktató levele (Diploma </a:t>
            </a:r>
            <a:r>
              <a:rPr lang="hu-HU" sz="2100" dirty="0" err="1" smtClean="0"/>
              <a:t>Inaugurale</a:t>
            </a:r>
            <a:r>
              <a:rPr lang="hu-HU" sz="2100" dirty="0" smtClean="0"/>
              <a:t>)</a:t>
            </a:r>
          </a:p>
          <a:p>
            <a:r>
              <a:rPr lang="hu-HU" sz="2100" dirty="0" smtClean="0"/>
              <a:t>II. Józsefi reformok, állami egyetem.</a:t>
            </a:r>
          </a:p>
          <a:p>
            <a:r>
              <a:rPr lang="hu-HU" sz="2100" dirty="0" smtClean="0"/>
              <a:t>1784. költözés Pestre. </a:t>
            </a:r>
          </a:p>
          <a:p>
            <a:r>
              <a:rPr lang="hu-HU" sz="2100" dirty="0" smtClean="0"/>
              <a:t>1782-ben Mérnökképző Intézet (</a:t>
            </a:r>
            <a:r>
              <a:rPr lang="hu-HU" sz="2100" dirty="0" err="1" smtClean="0"/>
              <a:t>Institutum</a:t>
            </a:r>
            <a:r>
              <a:rPr lang="hu-HU" sz="2100" dirty="0" smtClean="0"/>
              <a:t> </a:t>
            </a:r>
            <a:r>
              <a:rPr lang="hu-HU" sz="2100" dirty="0" err="1" smtClean="0"/>
              <a:t>geometricum</a:t>
            </a:r>
            <a:r>
              <a:rPr lang="hu-HU" sz="2100" dirty="0" smtClean="0"/>
              <a:t>) felállítása a bölcsészkar keretei között.</a:t>
            </a:r>
          </a:p>
          <a:p>
            <a:r>
              <a:rPr lang="hu-HU" sz="2100" dirty="0" smtClean="0"/>
              <a:t>1784 őszétől a bölcsészkaron a bécsi egyetem tanulmányi rendje (</a:t>
            </a:r>
            <a:r>
              <a:rPr lang="hu-HU" sz="2100" dirty="0" err="1" smtClean="0"/>
              <a:t>Entwurf</a:t>
            </a:r>
            <a:r>
              <a:rPr lang="hu-HU" sz="2100" dirty="0" smtClean="0"/>
              <a:t> </a:t>
            </a:r>
            <a:r>
              <a:rPr lang="hu-HU" sz="2100" dirty="0" err="1" smtClean="0"/>
              <a:t>für</a:t>
            </a:r>
            <a:r>
              <a:rPr lang="hu-HU" sz="2100" dirty="0" smtClean="0"/>
              <a:t> </a:t>
            </a:r>
            <a:r>
              <a:rPr lang="hu-HU" sz="2100" dirty="0" err="1" smtClean="0"/>
              <a:t>das</a:t>
            </a:r>
            <a:r>
              <a:rPr lang="hu-HU" sz="2100" dirty="0" smtClean="0"/>
              <a:t> </a:t>
            </a:r>
            <a:r>
              <a:rPr lang="hu-HU" sz="2100" dirty="0" err="1" smtClean="0"/>
              <a:t>philosophische</a:t>
            </a:r>
            <a:r>
              <a:rPr lang="hu-HU" sz="2100" dirty="0" smtClean="0"/>
              <a:t> </a:t>
            </a:r>
            <a:r>
              <a:rPr lang="hu-HU" sz="2100" dirty="0" err="1" smtClean="0"/>
              <a:t>Studium</a:t>
            </a:r>
            <a:r>
              <a:rPr lang="hu-HU" sz="2100" dirty="0" smtClean="0"/>
              <a:t>) érvényes. </a:t>
            </a:r>
          </a:p>
          <a:p>
            <a:r>
              <a:rPr lang="hu-HU" sz="2100" dirty="0" smtClean="0"/>
              <a:t> </a:t>
            </a:r>
            <a:endParaRPr lang="hu-HU" sz="2100" dirty="0"/>
          </a:p>
        </p:txBody>
      </p:sp>
    </p:spTree>
    <p:extLst>
      <p:ext uri="{BB962C8B-B14F-4D97-AF65-F5344CB8AC3E}">
        <p14:creationId xmlns:p14="http://schemas.microsoft.com/office/powerpoint/2010/main" val="245158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E:\MUNKA\TANULM\Schneller\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478" y="548640"/>
            <a:ext cx="3360267" cy="454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447800" y="479298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Schneller István (1847-1939)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107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37260" y="286605"/>
            <a:ext cx="7429500" cy="1145956"/>
          </a:xfrm>
        </p:spPr>
        <p:txBody>
          <a:bodyPr>
            <a:normAutofit/>
          </a:bodyPr>
          <a:lstStyle/>
          <a:p>
            <a:r>
              <a:rPr lang="hu-HU" sz="4000" dirty="0" smtClean="0"/>
              <a:t>Schneller István (1847-1919)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>
                <a:latin typeface="+mj-lt"/>
              </a:rPr>
              <a:t>Teológiai tanár Eperjesen, majd Pozsonyban (1874-1894)</a:t>
            </a:r>
          </a:p>
          <a:p>
            <a:pPr eaLnBrk="0" hangingPunct="0"/>
            <a:r>
              <a:rPr lang="hu-HU" sz="2400" dirty="0">
                <a:latin typeface="+mj-lt"/>
              </a:rPr>
              <a:t>A kolozsvári egyetem </a:t>
            </a:r>
            <a:r>
              <a:rPr lang="hu-HU" sz="2400" dirty="0" smtClean="0">
                <a:latin typeface="+mj-lt"/>
              </a:rPr>
              <a:t>professzora  </a:t>
            </a:r>
            <a:r>
              <a:rPr lang="hu-HU" sz="2400" dirty="0">
                <a:latin typeface="+mj-lt"/>
              </a:rPr>
              <a:t>(1894-1919)</a:t>
            </a:r>
          </a:p>
          <a:p>
            <a:pPr eaLnBrk="0" hangingPunct="0"/>
            <a:r>
              <a:rPr lang="hu-HU" sz="2400" dirty="0">
                <a:latin typeface="+mj-lt"/>
              </a:rPr>
              <a:t>A középiskolai tanárképző intézet igazgatója (1906-1923)</a:t>
            </a:r>
            <a:endParaRPr lang="hu-HU" sz="2400" dirty="0">
              <a:latin typeface="+mj-lt"/>
              <a:sym typeface="Times New Roman CE" panose="02020603050405020304" pitchFamily="18" charset="0"/>
            </a:endParaRPr>
          </a:p>
          <a:p>
            <a:pPr eaLnBrk="0" hangingPunct="0"/>
            <a:r>
              <a:rPr lang="hu-HU" sz="2400" dirty="0">
                <a:latin typeface="+mj-lt"/>
              </a:rPr>
              <a:t>A kolozsvári egyetem rektora  (1919</a:t>
            </a:r>
            <a:r>
              <a:rPr lang="hu-HU" sz="2400" dirty="0" smtClean="0">
                <a:latin typeface="+mj-lt"/>
              </a:rPr>
              <a:t>), majd </a:t>
            </a:r>
            <a:r>
              <a:rPr lang="hu-HU" sz="2400" dirty="0">
                <a:latin typeface="+mj-lt"/>
              </a:rPr>
              <a:t>prorektora a menekülés ideje alatt Budán </a:t>
            </a:r>
            <a:r>
              <a:rPr lang="hu-HU" sz="2400" dirty="0" smtClean="0">
                <a:latin typeface="+mj-lt"/>
              </a:rPr>
              <a:t>(</a:t>
            </a:r>
            <a:r>
              <a:rPr lang="hu-HU" sz="2400" dirty="0">
                <a:latin typeface="+mj-lt"/>
              </a:rPr>
              <a:t>1919-1921</a:t>
            </a:r>
            <a:r>
              <a:rPr lang="hu-HU" sz="2400" dirty="0" smtClean="0">
                <a:latin typeface="+mj-lt"/>
              </a:rPr>
              <a:t>)</a:t>
            </a:r>
          </a:p>
          <a:p>
            <a:pPr eaLnBrk="0" hangingPunct="0"/>
            <a:r>
              <a:rPr lang="hu-HU" sz="2400" dirty="0">
                <a:latin typeface="+mj-lt"/>
              </a:rPr>
              <a:t>A Szegeden menedéket találó kolozsvári egyetem  tanára (1921-1923)</a:t>
            </a:r>
          </a:p>
          <a:p>
            <a:pPr eaLnBrk="0" hangingPunct="0"/>
            <a:endParaRPr lang="hu-HU" b="1" i="1" dirty="0">
              <a:latin typeface="Times New Roman HU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5397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" y="480060"/>
            <a:ext cx="8260080" cy="1219200"/>
          </a:xfrm>
        </p:spPr>
        <p:txBody>
          <a:bodyPr>
            <a:noAutofit/>
          </a:bodyPr>
          <a:lstStyle/>
          <a:p>
            <a:r>
              <a:rPr lang="hu-HU" sz="3600" dirty="0" smtClean="0"/>
              <a:t>„</a:t>
            </a:r>
            <a:r>
              <a:rPr lang="hu-HU" sz="3600" dirty="0" err="1" smtClean="0"/>
              <a:t>Beamtenplantage</a:t>
            </a:r>
            <a:r>
              <a:rPr lang="hu-HU" sz="3600" dirty="0" smtClean="0"/>
              <a:t>” vagy a „tudós búvárlat” színhelye? - Schneller István egyetemkritikája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0521" y="2011680"/>
            <a:ext cx="7597140" cy="4314614"/>
          </a:xfrm>
        </p:spPr>
        <p:txBody>
          <a:bodyPr>
            <a:normAutofit fontScale="92500" lnSpcReduction="20000"/>
          </a:bodyPr>
          <a:lstStyle/>
          <a:p>
            <a:r>
              <a:rPr lang="hu-HU" sz="2400" dirty="0" smtClean="0"/>
              <a:t>A Millennium évében fejti ki először eszméit az egyetem feladatáról (Az egyetemi tanulmányozás feladata, 1896 </a:t>
            </a:r>
            <a:r>
              <a:rPr lang="hu-HU" sz="2400" dirty="0" err="1" smtClean="0"/>
              <a:t>In</a:t>
            </a:r>
            <a:r>
              <a:rPr lang="hu-HU" sz="2400" dirty="0" smtClean="0"/>
              <a:t>: </a:t>
            </a:r>
            <a:r>
              <a:rPr lang="hu-HU" sz="2400" dirty="0" err="1" smtClean="0"/>
              <a:t>Paedagogiai</a:t>
            </a:r>
            <a:r>
              <a:rPr lang="hu-HU" sz="2400" dirty="0" smtClean="0"/>
              <a:t> dolgozatok, I. 1900).</a:t>
            </a:r>
          </a:p>
          <a:p>
            <a:r>
              <a:rPr lang="hu-HU" sz="2400" dirty="0" smtClean="0"/>
              <a:t>A újjáalapított budai egyetemet irányító paternalista államhatalom kemény bírálata: </a:t>
            </a:r>
          </a:p>
          <a:p>
            <a:r>
              <a:rPr lang="hu-HU" sz="2400" dirty="0" smtClean="0"/>
              <a:t>„</a:t>
            </a:r>
            <a:r>
              <a:rPr lang="hu-HU" sz="2400" i="1" dirty="0" smtClean="0"/>
              <a:t>Nem </a:t>
            </a:r>
            <a:r>
              <a:rPr lang="hu-HU" sz="2400" b="1" i="1" dirty="0"/>
              <a:t>tanulmányozás, </a:t>
            </a:r>
            <a:r>
              <a:rPr lang="hu-HU" sz="2400" i="1" dirty="0"/>
              <a:t>hanem a hivatalra az állam szellemében képesítő </a:t>
            </a:r>
            <a:r>
              <a:rPr lang="hu-HU" sz="2400" b="1" i="1" dirty="0"/>
              <a:t>szakoktatás</a:t>
            </a:r>
            <a:r>
              <a:rPr lang="hu-HU" sz="2400" i="1" dirty="0"/>
              <a:t> volt e létesítendő egyetem feladata. Ez egyetem fő leg pénzhiány miatt nem jött létre. Mária Terézia erre a nagyszombati egyetemnek királyivá való átalakítását tervezi. Nagy óvatossággal intézkedik már 1762 óta a ez ügyben, míg végre 1769. július 17-én kelt alapítványozó levelében ez egyetemet kegyes pártfogása és igazgatása alá fogadva – királyivá teszi; áthelyezését Budára, 1777-ben (február 10.), elrendeli s </a:t>
            </a:r>
            <a:r>
              <a:rPr lang="hu-HU" sz="2400" i="1" dirty="0" smtClean="0"/>
              <a:t>1780-ban kiadja </a:t>
            </a:r>
            <a:r>
              <a:rPr lang="hu-HU" sz="2400" i="1" dirty="0"/>
              <a:t>számára Diploma </a:t>
            </a:r>
            <a:r>
              <a:rPr lang="hu-HU" sz="2400" i="1" dirty="0" err="1"/>
              <a:t>inauguraleját</a:t>
            </a:r>
            <a:r>
              <a:rPr lang="hu-HU" sz="2400" i="1" dirty="0"/>
              <a:t>.” </a:t>
            </a:r>
            <a:r>
              <a:rPr lang="hu-HU" sz="2400" dirty="0"/>
              <a:t>(Schneller, 1896)</a:t>
            </a:r>
          </a:p>
          <a:p>
            <a:r>
              <a:rPr lang="hu-HU" sz="2400" dirty="0"/>
              <a:t> 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272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1540" y="-132496"/>
            <a:ext cx="7543800" cy="1450757"/>
          </a:xfrm>
        </p:spPr>
        <p:txBody>
          <a:bodyPr>
            <a:normAutofit/>
          </a:bodyPr>
          <a:lstStyle/>
          <a:p>
            <a:r>
              <a:rPr lang="hu-HU" sz="3600" dirty="0" smtClean="0"/>
              <a:t>Állami (államosított) egyetem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„Az alapító-levél megemlíti </a:t>
            </a:r>
            <a:r>
              <a:rPr lang="hu-HU" i="1" dirty="0" smtClean="0"/>
              <a:t>ugyan </a:t>
            </a:r>
            <a:r>
              <a:rPr lang="hu-HU" i="1" dirty="0"/>
              <a:t>a szokásos szabadalmakat, tulajdonjoggal ruházza fel az egyetemet; kormányzati szervezetében ott találjuk a </a:t>
            </a:r>
            <a:r>
              <a:rPr lang="hu-HU" i="1" dirty="0" err="1"/>
              <a:t>rectort</a:t>
            </a:r>
            <a:r>
              <a:rPr lang="hu-HU" i="1" dirty="0"/>
              <a:t>, </a:t>
            </a:r>
            <a:r>
              <a:rPr lang="hu-HU" i="1" dirty="0" err="1"/>
              <a:t>a</a:t>
            </a:r>
            <a:r>
              <a:rPr lang="hu-HU" i="1" dirty="0"/>
              <a:t> </a:t>
            </a:r>
            <a:r>
              <a:rPr lang="hu-HU" i="1" dirty="0" err="1"/>
              <a:t>decanokat</a:t>
            </a:r>
            <a:r>
              <a:rPr lang="hu-HU" i="1" dirty="0"/>
              <a:t>: de itt mindez a stúdium generálénak csak </a:t>
            </a:r>
            <a:r>
              <a:rPr lang="hu-HU" b="1" i="1" dirty="0"/>
              <a:t>külső díszítménye</a:t>
            </a:r>
            <a:r>
              <a:rPr lang="hu-HU" i="1" dirty="0"/>
              <a:t>. II. József alatt </a:t>
            </a:r>
            <a:r>
              <a:rPr lang="hu-HU" b="1" i="1" dirty="0"/>
              <a:t>elveszti az egyetem nagyszerű adományain gyökerező tulajdonjogát</a:t>
            </a:r>
            <a:r>
              <a:rPr lang="hu-HU" i="1" dirty="0"/>
              <a:t>; a kormányzati autonómia pedig kezdettől fogva inkább csak szertartási képviseleti jog volt. Tényleg </a:t>
            </a:r>
            <a:r>
              <a:rPr lang="hu-HU" i="1" dirty="0" smtClean="0"/>
              <a:t>az </a:t>
            </a:r>
            <a:r>
              <a:rPr lang="hu-HU" i="1" dirty="0"/>
              <a:t>egyetem </a:t>
            </a:r>
            <a:r>
              <a:rPr lang="hu-HU" b="1" i="1" dirty="0"/>
              <a:t>tisztán állami igazgatás alá került</a:t>
            </a:r>
            <a:r>
              <a:rPr lang="hu-HU" i="1" dirty="0"/>
              <a:t>. Az udvari tanulmányi bizottság, majd a helytartó-tanács, majd külön e </a:t>
            </a:r>
            <a:r>
              <a:rPr lang="hu-HU" i="1" dirty="0" err="1"/>
              <a:t>czélra</a:t>
            </a:r>
            <a:r>
              <a:rPr lang="hu-HU" i="1" dirty="0"/>
              <a:t> kinevezett igazgatók kormányozták az egyetemet, ellenőrizték a tanárok működését. </a:t>
            </a:r>
            <a:r>
              <a:rPr lang="hu-HU" b="1" i="1" dirty="0"/>
              <a:t>A tanár állami hivatalnok; az egyetem: iskola</a:t>
            </a:r>
            <a:r>
              <a:rPr lang="hu-HU" i="1" dirty="0"/>
              <a:t>, </a:t>
            </a:r>
            <a:r>
              <a:rPr lang="hu-HU" i="1" dirty="0" smtClean="0"/>
              <a:t>melynek </a:t>
            </a:r>
            <a:r>
              <a:rPr lang="hu-HU" i="1" dirty="0"/>
              <a:t>feladata betanítás útján az állam igényeinek megfelelő hivatalnokokat képezni.” </a:t>
            </a:r>
            <a:r>
              <a:rPr lang="hu-HU" dirty="0"/>
              <a:t>(Schneller, 1896)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34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370667"/>
            <a:ext cx="7543800" cy="1450757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hasznosságelv és a tananyag 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i="1" dirty="0" smtClean="0"/>
              <a:t>„Találkozunk </a:t>
            </a:r>
            <a:r>
              <a:rPr lang="hu-HU" i="1" dirty="0"/>
              <a:t>ugyan az alapító-levélben ép úgy, mint a </a:t>
            </a:r>
            <a:r>
              <a:rPr lang="hu-HU" i="1" dirty="0" smtClean="0"/>
              <a:t> diplomában </a:t>
            </a:r>
            <a:r>
              <a:rPr lang="hu-HU" i="1" dirty="0"/>
              <a:t>oly fordulatokkal, melyek az egyetem feladatává </a:t>
            </a:r>
            <a:r>
              <a:rPr lang="hu-HU" i="1" dirty="0" smtClean="0"/>
              <a:t>nemcsak </a:t>
            </a:r>
            <a:r>
              <a:rPr lang="hu-HU" i="1" dirty="0"/>
              <a:t>az egyházi és állami hivatalra való képesítést, hanem </a:t>
            </a:r>
            <a:r>
              <a:rPr lang="hu-HU" i="1" dirty="0" smtClean="0"/>
              <a:t>a </a:t>
            </a:r>
            <a:r>
              <a:rPr lang="hu-HU" i="1" dirty="0"/>
              <a:t>magasabb tudományokban való kiképzést is </a:t>
            </a:r>
            <a:r>
              <a:rPr lang="hu-HU" i="1" dirty="0" smtClean="0"/>
              <a:t>tűzik </a:t>
            </a:r>
            <a:r>
              <a:rPr lang="hu-HU" i="1" dirty="0"/>
              <a:t>ki; de </a:t>
            </a:r>
            <a:r>
              <a:rPr lang="hu-HU" i="1" dirty="0" smtClean="0"/>
              <a:t>a művészetek </a:t>
            </a:r>
            <a:r>
              <a:rPr lang="hu-HU" i="1" dirty="0"/>
              <a:t>és tudományok </a:t>
            </a:r>
            <a:r>
              <a:rPr lang="hu-HU" i="1" dirty="0" smtClean="0"/>
              <a:t>értékesítésének alapja mindenütt </a:t>
            </a:r>
            <a:r>
              <a:rPr lang="hu-HU" b="1" i="1" dirty="0" smtClean="0"/>
              <a:t>a </a:t>
            </a:r>
            <a:r>
              <a:rPr lang="hu-HU" b="1" i="1" dirty="0"/>
              <a:t>hasznos – a szükséges; </a:t>
            </a:r>
            <a:r>
              <a:rPr lang="hu-HU" i="1" dirty="0"/>
              <a:t>a többször kiemelt </a:t>
            </a:r>
            <a:r>
              <a:rPr lang="hu-HU" b="1" i="1" dirty="0"/>
              <a:t>„a jelenkor </a:t>
            </a:r>
            <a:r>
              <a:rPr lang="hu-HU" b="1" i="1" dirty="0" smtClean="0"/>
              <a:t>modern </a:t>
            </a:r>
            <a:r>
              <a:rPr lang="hu-HU" b="1" i="1" dirty="0"/>
              <a:t>követelményeinek </a:t>
            </a:r>
            <a:r>
              <a:rPr lang="hu-HU" b="1" i="1" dirty="0" smtClean="0"/>
              <a:t>megfelelő” </a:t>
            </a:r>
            <a:r>
              <a:rPr lang="hu-HU" i="1" dirty="0"/>
              <a:t>szintén csak az, a mi az </a:t>
            </a:r>
            <a:r>
              <a:rPr lang="hu-HU" i="1" dirty="0" smtClean="0"/>
              <a:t>államra </a:t>
            </a:r>
            <a:r>
              <a:rPr lang="hu-HU" i="1" dirty="0"/>
              <a:t>nézve hasznos és szükséges. II. Józsefnek 1782-ben, </a:t>
            </a:r>
            <a:r>
              <a:rPr lang="hu-HU" i="1" dirty="0" smtClean="0"/>
              <a:t>november </a:t>
            </a:r>
            <a:r>
              <a:rPr lang="hu-HU" i="1" dirty="0"/>
              <a:t>25-én, kelt s az udvari tanulmányi bizottsághoz </a:t>
            </a:r>
            <a:r>
              <a:rPr lang="hu-HU" i="1" dirty="0" smtClean="0"/>
              <a:t>intézett legfelsőbb leirata legvilágosabban </a:t>
            </a:r>
            <a:r>
              <a:rPr lang="hu-HU" i="1" dirty="0"/>
              <a:t>fejezi ki e </a:t>
            </a:r>
            <a:r>
              <a:rPr lang="hu-HU" i="1" dirty="0" smtClean="0"/>
              <a:t>gondolatot</a:t>
            </a:r>
            <a:r>
              <a:rPr lang="hu-HU" i="1" dirty="0"/>
              <a:t>: „Az ifjaknak az egyetemen ne tanítsanak olyasmit, </a:t>
            </a:r>
            <a:r>
              <a:rPr lang="hu-HU" i="1" dirty="0" smtClean="0"/>
              <a:t>amit ők vagy igen ritkán, vagy tán </a:t>
            </a:r>
            <a:r>
              <a:rPr lang="hu-HU" i="1" dirty="0" err="1" smtClean="0"/>
              <a:t>épenséggel</a:t>
            </a:r>
            <a:r>
              <a:rPr lang="hu-HU" i="1" dirty="0" smtClean="0"/>
              <a:t> nem értékesíthetnek </a:t>
            </a:r>
            <a:r>
              <a:rPr lang="hu-HU" i="1" dirty="0"/>
              <a:t>az állam javára, mivelhogy az egyetemek lényeges </a:t>
            </a:r>
            <a:r>
              <a:rPr lang="hu-HU" i="1" dirty="0" smtClean="0"/>
              <a:t>tudományai </a:t>
            </a:r>
            <a:r>
              <a:rPr lang="hu-HU" b="1" i="1" dirty="0"/>
              <a:t>csakis állami hivatalnokok kiképzésére </a:t>
            </a:r>
            <a:r>
              <a:rPr lang="hu-HU" i="1" dirty="0"/>
              <a:t>valók”. </a:t>
            </a:r>
            <a:r>
              <a:rPr lang="hu-HU" i="1" dirty="0" smtClean="0"/>
              <a:t>(Schneller idézi: Kink</a:t>
            </a:r>
            <a:r>
              <a:rPr lang="hu-HU" i="1" dirty="0"/>
              <a:t>: </a:t>
            </a:r>
            <a:r>
              <a:rPr lang="hu-HU" i="1" dirty="0" err="1"/>
              <a:t>Gesch</a:t>
            </a:r>
            <a:r>
              <a:rPr lang="hu-HU" i="1" dirty="0"/>
              <a:t>. der k. </a:t>
            </a:r>
            <a:r>
              <a:rPr lang="hu-HU" i="1" dirty="0" err="1"/>
              <a:t>Universität</a:t>
            </a:r>
            <a:r>
              <a:rPr lang="hu-HU" i="1" dirty="0"/>
              <a:t> I. 547.) Egyes túlbuzgó </a:t>
            </a:r>
            <a:r>
              <a:rPr lang="hu-HU" i="1" dirty="0" smtClean="0"/>
              <a:t>tanárokat pedig az </a:t>
            </a:r>
            <a:r>
              <a:rPr lang="hu-HU" i="1" dirty="0"/>
              <a:t>1813-iki (június 8.) </a:t>
            </a:r>
            <a:r>
              <a:rPr lang="hu-HU" i="1" dirty="0" smtClean="0"/>
              <a:t>legfelsőbb </a:t>
            </a:r>
            <a:r>
              <a:rPr lang="hu-HU" i="1" dirty="0" err="1"/>
              <a:t>resolutio</a:t>
            </a:r>
            <a:r>
              <a:rPr lang="hu-HU" i="1" dirty="0"/>
              <a:t> </a:t>
            </a:r>
            <a:r>
              <a:rPr lang="hu-HU" i="1" dirty="0" smtClean="0"/>
              <a:t>arra </a:t>
            </a:r>
            <a:r>
              <a:rPr lang="hu-HU" i="1" dirty="0"/>
              <a:t>figyelmeztet, hogy nem az egyetem feladata, </a:t>
            </a:r>
            <a:r>
              <a:rPr lang="hu-HU" i="1" dirty="0" smtClean="0"/>
              <a:t>sőt egyáltalán </a:t>
            </a:r>
            <a:r>
              <a:rPr lang="hu-HU" i="1" dirty="0"/>
              <a:t>nem is lehet az, hogy tudósokat képezzen. (Kink: </a:t>
            </a:r>
            <a:r>
              <a:rPr lang="hu-HU" i="1" dirty="0" smtClean="0"/>
              <a:t>i</a:t>
            </a:r>
            <a:r>
              <a:rPr lang="hu-HU" i="1" dirty="0"/>
              <a:t>. m. 606</a:t>
            </a:r>
            <a:r>
              <a:rPr lang="hu-HU" i="1" dirty="0" smtClean="0"/>
              <a:t>.)” (Schneller, 1896)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50159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-119796"/>
            <a:ext cx="7543800" cy="1450757"/>
          </a:xfrm>
        </p:spPr>
        <p:txBody>
          <a:bodyPr>
            <a:normAutofit/>
          </a:bodyPr>
          <a:lstStyle/>
          <a:p>
            <a:r>
              <a:rPr lang="hu-HU" sz="2800" dirty="0" smtClean="0"/>
              <a:t>Autonóm egyetemi tanár helyett hivatalnokképző szakoktató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59" y="1889277"/>
            <a:ext cx="7543801" cy="4023360"/>
          </a:xfrm>
        </p:spPr>
        <p:txBody>
          <a:bodyPr>
            <a:noAutofit/>
          </a:bodyPr>
          <a:lstStyle/>
          <a:p>
            <a:r>
              <a:rPr lang="hu-HU" i="1" dirty="0"/>
              <a:t>„Az egyetem feladata lényegileg az állam </a:t>
            </a:r>
            <a:r>
              <a:rPr lang="hu-HU" b="1" i="1" dirty="0"/>
              <a:t>hivatalnokaina</a:t>
            </a:r>
            <a:r>
              <a:rPr lang="hu-HU" i="1" dirty="0"/>
              <a:t>k kiképzésére szorítkozott. Hivatalnokul való alkalmaztatás az ismeretek és ügyességek birtokának vizsgán </a:t>
            </a:r>
            <a:r>
              <a:rPr lang="hu-HU" i="1" dirty="0" err="1"/>
              <a:t>constatálható</a:t>
            </a:r>
            <a:r>
              <a:rPr lang="hu-HU" i="1" dirty="0"/>
              <a:t> bizonyos mennyiségét és fokát tételezi fel. Ezekre betanítandó a </a:t>
            </a:r>
            <a:r>
              <a:rPr lang="hu-HU" i="1" dirty="0" err="1"/>
              <a:t>candidatus</a:t>
            </a:r>
            <a:r>
              <a:rPr lang="hu-HU" i="1" dirty="0"/>
              <a:t>. Minél inkább </a:t>
            </a:r>
            <a:r>
              <a:rPr lang="hu-HU" i="1" dirty="0" err="1"/>
              <a:t>absorbeálja</a:t>
            </a:r>
            <a:r>
              <a:rPr lang="hu-HU" i="1" dirty="0"/>
              <a:t> maga az állam a társadalomnak kulturális kötelességeit és jogát, annál korlátoltabb a képzésben a szabadság; s minél inkább igyekszik a kormány magát az államot a haladó </a:t>
            </a:r>
            <a:r>
              <a:rPr lang="hu-HU" i="1" dirty="0" err="1"/>
              <a:t>kultúr-nemzetek</a:t>
            </a:r>
            <a:r>
              <a:rPr lang="hu-HU" i="1" dirty="0"/>
              <a:t> hatásától megóvni, annál </a:t>
            </a:r>
            <a:r>
              <a:rPr lang="hu-HU" b="1" i="1" dirty="0" err="1"/>
              <a:t>egyoldalúbb</a:t>
            </a:r>
            <a:r>
              <a:rPr lang="hu-HU" b="1" i="1" dirty="0"/>
              <a:t> és szűkebb lesz a képzés anyaga</a:t>
            </a:r>
            <a:r>
              <a:rPr lang="hu-HU" i="1" dirty="0"/>
              <a:t>. Ezen </a:t>
            </a:r>
            <a:r>
              <a:rPr lang="hu-HU" i="1" dirty="0" err="1"/>
              <a:t>absorbeáló</a:t>
            </a:r>
            <a:r>
              <a:rPr lang="hu-HU" i="1" dirty="0"/>
              <a:t>, </a:t>
            </a:r>
            <a:r>
              <a:rPr lang="hu-HU" i="1" dirty="0" err="1"/>
              <a:t>leviathanszerű</a:t>
            </a:r>
            <a:r>
              <a:rPr lang="hu-HU" i="1" dirty="0"/>
              <a:t> törekvés a társadalom kötelességeivel és jogaival szemben s másrészt ezen </a:t>
            </a:r>
            <a:r>
              <a:rPr lang="hu-HU" i="1" dirty="0" err="1"/>
              <a:t>isoláló</a:t>
            </a:r>
            <a:r>
              <a:rPr lang="hu-HU" i="1" dirty="0"/>
              <a:t> törekvés jellemzi Mária Terézia óta 1848-ig általában, de nevezetesen a felsőbb oktatás terén az állami hatalom ténykedését</a:t>
            </a:r>
            <a:r>
              <a:rPr lang="hu-HU" i="1" dirty="0" smtClean="0"/>
              <a:t>.”</a:t>
            </a:r>
            <a:endParaRPr lang="hu-HU" i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350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35429" y="1240972"/>
            <a:ext cx="804091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i="1" dirty="0" smtClean="0"/>
              <a:t>„Ily tisztán csakis állami gyakorlati </a:t>
            </a:r>
            <a:r>
              <a:rPr lang="hu-HU" sz="2000" i="1" dirty="0" err="1" smtClean="0"/>
              <a:t>czélú</a:t>
            </a:r>
            <a:r>
              <a:rPr lang="hu-HU" sz="2000" i="1" dirty="0" smtClean="0"/>
              <a:t> tanintézetekre nézve teljesen felesleges a kormányzatban érvényesülő autonómia. </a:t>
            </a:r>
            <a:r>
              <a:rPr lang="hu-HU" sz="2000" b="1" i="1" dirty="0" smtClean="0"/>
              <a:t>Az egyetemi tanároknak nincs semmiféle joguk és kötelességük a tanügy fejlesztése körül. </a:t>
            </a:r>
            <a:r>
              <a:rPr lang="hu-HU" sz="2000" i="1" dirty="0" smtClean="0"/>
              <a:t>Mindebben eljárnak az udvari tanulmányi </a:t>
            </a:r>
            <a:r>
              <a:rPr lang="hu-HU" sz="2000" i="1" dirty="0" err="1" smtClean="0"/>
              <a:t>comissio</a:t>
            </a:r>
            <a:r>
              <a:rPr lang="hu-HU" sz="2000" i="1" dirty="0" smtClean="0"/>
              <a:t>, a helytartó-tanács, a kinevezett </a:t>
            </a:r>
            <a:r>
              <a:rPr lang="hu-HU" sz="2000" i="1" dirty="0" err="1" smtClean="0"/>
              <a:t>inspectorok</a:t>
            </a:r>
            <a:r>
              <a:rPr lang="hu-HU" sz="2000" i="1" dirty="0" smtClean="0"/>
              <a:t>. Ε hatóságoktól veszi az egyetemi tanár tantárgya kezelésére nézve az általános, s őt minden egyes tanár még különös </a:t>
            </a:r>
            <a:r>
              <a:rPr lang="hu-HU" sz="2000" i="1" dirty="0" err="1" smtClean="0"/>
              <a:t>instructióit</a:t>
            </a:r>
            <a:r>
              <a:rPr lang="hu-HU" sz="2000" i="1" dirty="0" smtClean="0"/>
              <a:t>. Naponta két órát köteles tanítani és pedig az állam által meghatározott időben. A tanár köteles a </a:t>
            </a:r>
            <a:r>
              <a:rPr lang="hu-HU" sz="2000" i="1" dirty="0" err="1" smtClean="0"/>
              <a:t>leczke</a:t>
            </a:r>
            <a:r>
              <a:rPr lang="hu-HU" sz="2000" i="1" dirty="0" smtClean="0"/>
              <a:t> kezdetén – és pedig előleges figyelmeztetés nélkül – 2–3 tanulót a múlt </a:t>
            </a:r>
            <a:r>
              <a:rPr lang="hu-HU" sz="2000" i="1" dirty="0" err="1" smtClean="0"/>
              <a:t>leczke</a:t>
            </a:r>
            <a:r>
              <a:rPr lang="hu-HU" sz="2000" i="1" dirty="0" smtClean="0"/>
              <a:t> tantárgyából kikérdezni. A diktálás vagy az előadás után való írás meg van tiltva. A tanár írhat kézikönyvet; de ezt csak akkor használhatja, hogyha azt az állami hatóság megvizsgálta és jóváhagyta; rendesen azonban előre megjelöltetnek a tanárok által használandó tankönyvek.” (Schneller, 1896) </a:t>
            </a:r>
          </a:p>
          <a:p>
            <a:r>
              <a:rPr lang="hu-HU" sz="2000" i="1" dirty="0" smtClean="0"/>
              <a:t> 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556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Gyanakvó államhatalom - a felügyelet hipertrófiája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200" i="1" dirty="0" smtClean="0"/>
              <a:t>„A </a:t>
            </a:r>
            <a:r>
              <a:rPr lang="hu-HU" sz="2200" i="1" dirty="0"/>
              <a:t>tanulók szorgalmát az óránkénti feleletek, a </a:t>
            </a:r>
            <a:r>
              <a:rPr lang="hu-HU" sz="2200" i="1" dirty="0" err="1"/>
              <a:t>semestralis</a:t>
            </a:r>
            <a:r>
              <a:rPr lang="hu-HU" sz="2200" i="1" dirty="0"/>
              <a:t> vizsgák ellenőrizték, fokozták. Meg nem felelő érdemjegy a tanfolyam ismétlését eredményezte. A vizsgát, valamint az </a:t>
            </a:r>
            <a:r>
              <a:rPr lang="hu-HU" sz="2200" i="1" dirty="0" smtClean="0"/>
              <a:t>érdemjegyet </a:t>
            </a:r>
            <a:r>
              <a:rPr lang="hu-HU" sz="2200" i="1" dirty="0"/>
              <a:t>a </a:t>
            </a:r>
            <a:r>
              <a:rPr lang="hu-HU" sz="2200" b="1" i="1" dirty="0"/>
              <a:t>kormány közege ellenőrizte</a:t>
            </a:r>
            <a:r>
              <a:rPr lang="hu-HU" sz="2200" i="1" dirty="0"/>
              <a:t>. Az ily iskolás színvonalra leszorított előadásokat a hallgatók, igen természetesen, </a:t>
            </a:r>
            <a:r>
              <a:rPr lang="hu-HU" sz="2200" b="1" i="1" dirty="0"/>
              <a:t>szorgalmasan látogatták</a:t>
            </a:r>
            <a:r>
              <a:rPr lang="hu-HU" sz="2200" i="1" dirty="0"/>
              <a:t>. A látogatás ellenőrzését </a:t>
            </a:r>
            <a:r>
              <a:rPr lang="hu-HU" sz="2200" i="1" dirty="0" err="1"/>
              <a:t>megkönnyíté</a:t>
            </a:r>
            <a:r>
              <a:rPr lang="hu-HU" sz="2200" i="1" dirty="0"/>
              <a:t> még azon körülmény is, hogy minden hallgatónak a 90-es évek óta </a:t>
            </a:r>
            <a:r>
              <a:rPr lang="hu-HU" sz="2200" b="1" i="1" dirty="0"/>
              <a:t>számozott ülőhelye </a:t>
            </a:r>
            <a:r>
              <a:rPr lang="hu-HU" sz="2200" i="1" dirty="0"/>
              <a:t>volt. Némi zavart okozott a számoknak időről-időre való felcserélése. Ezen helycserét azonban megokolja a </a:t>
            </a:r>
            <a:r>
              <a:rPr lang="hu-HU" sz="2200" i="1" dirty="0" err="1"/>
              <a:t>policialis</a:t>
            </a:r>
            <a:r>
              <a:rPr lang="hu-HU" sz="2200" i="1" dirty="0"/>
              <a:t> állam </a:t>
            </a:r>
            <a:r>
              <a:rPr lang="hu-HU" sz="2200" i="1" dirty="0" err="1"/>
              <a:t>bölcsesége</a:t>
            </a:r>
            <a:r>
              <a:rPr lang="hu-HU" sz="2200" i="1" dirty="0"/>
              <a:t>. </a:t>
            </a:r>
            <a:r>
              <a:rPr lang="hu-HU" sz="2200" i="1" dirty="0" smtClean="0"/>
              <a:t>Ε </a:t>
            </a:r>
            <a:r>
              <a:rPr lang="hu-HU" sz="2200" i="1" dirty="0" err="1"/>
              <a:t>bölcseség</a:t>
            </a:r>
            <a:r>
              <a:rPr lang="hu-HU" sz="2200" i="1" dirty="0"/>
              <a:t> ezáltal elejét kívánta venni annak, hogy a </a:t>
            </a:r>
            <a:r>
              <a:rPr lang="hu-HU" sz="2200" i="1" dirty="0" err="1"/>
              <a:t>hoszszabb</a:t>
            </a:r>
            <a:r>
              <a:rPr lang="hu-HU" sz="2200" i="1" dirty="0"/>
              <a:t> ideig egymás mellett </a:t>
            </a:r>
            <a:r>
              <a:rPr lang="hu-HU" sz="2200" i="1" dirty="0" smtClean="0"/>
              <a:t>ülők </a:t>
            </a:r>
            <a:r>
              <a:rPr lang="hu-HU" sz="2200" b="1" i="1" dirty="0" err="1"/>
              <a:t>studensi</a:t>
            </a:r>
            <a:r>
              <a:rPr lang="hu-HU" sz="2200" b="1" i="1" dirty="0"/>
              <a:t> szövetkezésekre vetemedjenek</a:t>
            </a:r>
            <a:r>
              <a:rPr lang="hu-HU" sz="2200" b="1" i="1" dirty="0" smtClean="0"/>
              <a:t>.</a:t>
            </a:r>
            <a:r>
              <a:rPr lang="hu-HU" sz="2200" i="1" dirty="0" smtClean="0"/>
              <a:t>” </a:t>
            </a:r>
            <a:endParaRPr lang="hu-HU" sz="2200" i="1" dirty="0"/>
          </a:p>
          <a:p>
            <a:r>
              <a:rPr lang="hu-HU" sz="2200" dirty="0"/>
              <a:t> </a:t>
            </a:r>
          </a:p>
          <a:p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1223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A következmény: egyetem helyett szakiskola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i="1" dirty="0" smtClean="0"/>
              <a:t>„</a:t>
            </a:r>
            <a:r>
              <a:rPr lang="hu-HU" sz="2400" i="1" dirty="0" err="1" smtClean="0"/>
              <a:t>Correct</a:t>
            </a:r>
            <a:r>
              <a:rPr lang="hu-HU" sz="2400" i="1" dirty="0" smtClean="0"/>
              <a:t> </a:t>
            </a:r>
            <a:r>
              <a:rPr lang="hu-HU" sz="2400" i="1" dirty="0"/>
              <a:t>„</a:t>
            </a:r>
            <a:r>
              <a:rPr lang="hu-HU" sz="2400" i="1" dirty="0" err="1"/>
              <a:t>Staatsdiener</a:t>
            </a:r>
            <a:r>
              <a:rPr lang="hu-HU" sz="2400" i="1" dirty="0"/>
              <a:t>”</a:t>
            </a:r>
            <a:r>
              <a:rPr lang="hu-HU" sz="2400" i="1" dirty="0" err="1"/>
              <a:t>-ek</a:t>
            </a:r>
            <a:r>
              <a:rPr lang="hu-HU" sz="2400" i="1" dirty="0"/>
              <a:t> képzése volt nálunk ép úgy, mint </a:t>
            </a:r>
            <a:r>
              <a:rPr lang="hu-HU" sz="2400" i="1" dirty="0" err="1"/>
              <a:t>Francziaországban</a:t>
            </a:r>
            <a:r>
              <a:rPr lang="hu-HU" sz="2400" i="1" dirty="0"/>
              <a:t> az </a:t>
            </a:r>
            <a:r>
              <a:rPr lang="hu-HU" sz="2400" i="1" dirty="0" err="1"/>
              <a:t>gyetemi</a:t>
            </a:r>
            <a:r>
              <a:rPr lang="hu-HU" sz="2400" i="1" dirty="0"/>
              <a:t> tanítás eszménye. Az egyetem </a:t>
            </a:r>
            <a:r>
              <a:rPr lang="hu-HU" sz="2400" b="1" i="1" dirty="0"/>
              <a:t>szakiskolává </a:t>
            </a:r>
            <a:r>
              <a:rPr lang="hu-HU" sz="2400" b="1" i="1" dirty="0" err="1"/>
              <a:t>sülyedt</a:t>
            </a:r>
            <a:r>
              <a:rPr lang="hu-HU" sz="2400" b="1" i="1" dirty="0"/>
              <a:t> le</a:t>
            </a:r>
            <a:r>
              <a:rPr lang="hu-HU" sz="2400" i="1" dirty="0"/>
              <a:t>, a melyből a tanítási és tanulási szabadság, az önálló tanulmányozás, a szabad gondolkozás, az igazságért való lelkesülés geniusa eltávozott. A szűk látókörű </a:t>
            </a:r>
            <a:r>
              <a:rPr lang="hu-HU" sz="2400" b="1" i="1" dirty="0" err="1"/>
              <a:t>rationalistikus</a:t>
            </a:r>
            <a:r>
              <a:rPr lang="hu-HU" sz="2400" b="1" i="1" dirty="0"/>
              <a:t> állami </a:t>
            </a:r>
            <a:r>
              <a:rPr lang="hu-HU" sz="2400" b="1" i="1" dirty="0" err="1"/>
              <a:t>absolutismus</a:t>
            </a:r>
            <a:r>
              <a:rPr lang="hu-HU" sz="2400" b="1" i="1" dirty="0"/>
              <a:t>, </a:t>
            </a:r>
            <a:r>
              <a:rPr lang="hu-HU" sz="2400" i="1" dirty="0"/>
              <a:t>majd később az atyáskodó </a:t>
            </a:r>
            <a:r>
              <a:rPr lang="hu-HU" sz="2400" b="1" i="1" dirty="0" err="1"/>
              <a:t>policialis</a:t>
            </a:r>
            <a:r>
              <a:rPr lang="hu-HU" sz="2400" b="1" i="1" dirty="0"/>
              <a:t> állam </a:t>
            </a:r>
            <a:r>
              <a:rPr lang="hu-HU" sz="2400" i="1" dirty="0"/>
              <a:t>az egyetemet sajátos eredeti jellegéből </a:t>
            </a:r>
            <a:r>
              <a:rPr lang="hu-HU" sz="2400" b="1" i="1" dirty="0" err="1"/>
              <a:t>kiforgatá</a:t>
            </a:r>
            <a:r>
              <a:rPr lang="hu-HU" sz="2400" i="1" dirty="0"/>
              <a:t>. Az egyetem kizárólag az állam érdekeit szolgáló betanító </a:t>
            </a:r>
            <a:r>
              <a:rPr lang="hu-HU" sz="2400" b="1" i="1" dirty="0"/>
              <a:t>szakiskolává </a:t>
            </a:r>
            <a:r>
              <a:rPr lang="hu-HU" sz="2400" i="1" dirty="0"/>
              <a:t>vált</a:t>
            </a:r>
            <a:r>
              <a:rPr lang="hu-HU" sz="2400" i="1" dirty="0" smtClean="0"/>
              <a:t>.”</a:t>
            </a:r>
            <a:r>
              <a:rPr lang="hu-HU" sz="2400" dirty="0" smtClean="0"/>
              <a:t> (Schneller, 1896) </a:t>
            </a:r>
            <a:endParaRPr lang="hu-HU" sz="24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7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A nemzeti alapon szerveződő társadalom egyeteme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dirty="0" smtClean="0"/>
              <a:t>Az abszolutisztikus egyetemirányító állami politika kíméletlen kritikája után Schneller leteszi a voksot az új egyetemeszmény mellett: </a:t>
            </a:r>
          </a:p>
          <a:p>
            <a:r>
              <a:rPr lang="hu-HU" sz="2200" i="1" dirty="0" smtClean="0"/>
              <a:t>„S </a:t>
            </a:r>
            <a:r>
              <a:rPr lang="hu-HU" sz="2200" i="1" dirty="0"/>
              <a:t>midőn végre hazánk e társadalmi reformmozgalomnak útján nemzeti szellemben megizmosodva visszanyerte politikai önállóságát, szabadságát alkotmányával s nevezetesen a parlamentnek felelős független magyar </a:t>
            </a:r>
            <a:r>
              <a:rPr lang="hu-HU" sz="2200" i="1" dirty="0" err="1"/>
              <a:t>ministeriumával</a:t>
            </a:r>
            <a:r>
              <a:rPr lang="hu-HU" sz="2200" i="1" dirty="0"/>
              <a:t>: a tudomány-egyetem is e szabad nemzet országgyűlése révén az 1848-iki XIX. „a magyar egyetem”</a:t>
            </a:r>
            <a:r>
              <a:rPr lang="hu-HU" sz="2200" i="1" dirty="0" err="1"/>
              <a:t>-ről</a:t>
            </a:r>
            <a:r>
              <a:rPr lang="hu-HU" sz="2200" i="1" dirty="0"/>
              <a:t> szóló </a:t>
            </a:r>
            <a:r>
              <a:rPr lang="hu-HU" sz="2200" i="1" dirty="0" err="1"/>
              <a:t>törvényczikkében</a:t>
            </a:r>
            <a:r>
              <a:rPr lang="hu-HU" sz="2200" i="1" dirty="0"/>
              <a:t> az egyetemnek régi s eredeti szabadságához jutott. </a:t>
            </a:r>
            <a:r>
              <a:rPr lang="hu-HU" sz="2200" i="1" dirty="0" smtClean="0"/>
              <a:t>A </a:t>
            </a:r>
            <a:r>
              <a:rPr lang="hu-HU" sz="2200" i="1" dirty="0"/>
              <a:t>mire az 1790/91. országgyűlések koronázási esküt tervező bizottsága gondolt: az íme most megvalósult</a:t>
            </a:r>
            <a:r>
              <a:rPr lang="hu-HU" sz="2200" i="1" dirty="0" smtClean="0"/>
              <a:t>.” </a:t>
            </a:r>
            <a:r>
              <a:rPr lang="hu-HU" sz="2200" dirty="0" smtClean="0"/>
              <a:t>(Schneller, 1896)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228016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59" y="286605"/>
            <a:ext cx="7543801" cy="1084996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tanszabadság elvének érvénysülése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200" i="1" dirty="0" smtClean="0"/>
              <a:t>„Immár </a:t>
            </a:r>
            <a:r>
              <a:rPr lang="hu-HU" sz="2200" b="1" i="1" dirty="0"/>
              <a:t>nem állt </a:t>
            </a:r>
            <a:r>
              <a:rPr lang="hu-HU" sz="2200" i="1" dirty="0"/>
              <a:t>a tanügy s nevezetesen a tudomány-egyetem önkényszerűen idegenből, a nemzet geniusával ellenkező módon kormányzó udvari hatóság alatt; egyenesen a közoktatási </a:t>
            </a:r>
            <a:r>
              <a:rPr lang="hu-HU" sz="2200" i="1" dirty="0" err="1"/>
              <a:t>ministernek</a:t>
            </a:r>
            <a:r>
              <a:rPr lang="hu-HU" sz="2200" i="1" dirty="0"/>
              <a:t> hatósága alá helyeztetett, ki a nemzetnek az országgyűlésen volt felelős (1. §.). A tudomány-egyetemnek vezérlő és </a:t>
            </a:r>
            <a:r>
              <a:rPr lang="hu-HU" sz="2200" i="1" dirty="0" smtClean="0"/>
              <a:t>éltető lelkévé </a:t>
            </a:r>
            <a:r>
              <a:rPr lang="hu-HU" sz="2200" i="1" dirty="0"/>
              <a:t>pedig a </a:t>
            </a:r>
            <a:r>
              <a:rPr lang="hu-HU" sz="2200" b="1" i="1" dirty="0"/>
              <a:t>tanszabadság elve vált</a:t>
            </a:r>
            <a:r>
              <a:rPr lang="hu-HU" sz="2200" i="1" dirty="0"/>
              <a:t>; a mely a hallgatót érettnek tekinti arra, hogy </a:t>
            </a:r>
            <a:r>
              <a:rPr lang="hu-HU" sz="2200" b="1" i="1" dirty="0"/>
              <a:t>szabadon </a:t>
            </a:r>
            <a:r>
              <a:rPr lang="hu-HU" sz="2200" b="1" i="1" dirty="0" err="1"/>
              <a:t>válaszszon</a:t>
            </a:r>
            <a:r>
              <a:rPr lang="hu-HU" sz="2200" b="1" i="1" dirty="0"/>
              <a:t> az előadásokban, valamint a tanárok közt; </a:t>
            </a:r>
            <a:r>
              <a:rPr lang="hu-HU" sz="2200" i="1" dirty="0"/>
              <a:t>s mely mint a tanítás és így a tudomány szabadsága megkívánja azt, hogy a rendes tanárokon kívül még más jeles egyének is egyelőre a </a:t>
            </a:r>
            <a:r>
              <a:rPr lang="hu-HU" sz="2200" i="1" dirty="0" err="1"/>
              <a:t>minister</a:t>
            </a:r>
            <a:r>
              <a:rPr lang="hu-HU" sz="2200" i="1" dirty="0"/>
              <a:t>, később a törvény által meghatározott feltételek mellett taníthassanak</a:t>
            </a:r>
            <a:r>
              <a:rPr lang="hu-HU" sz="2200" i="1" dirty="0" smtClean="0"/>
              <a:t>.” </a:t>
            </a:r>
            <a:r>
              <a:rPr lang="hu-HU" sz="2200" dirty="0" smtClean="0"/>
              <a:t>(Schneller, 1896)</a:t>
            </a:r>
            <a:endParaRPr lang="hu-HU" sz="2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5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Egy megoldandó probléma: szakemberképzés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„</a:t>
            </a:r>
            <a:r>
              <a:rPr lang="hu-HU" sz="2200" dirty="0" smtClean="0"/>
              <a:t>S </a:t>
            </a:r>
            <a:r>
              <a:rPr lang="hu-HU" sz="2200" dirty="0"/>
              <a:t>midőn az egyetem a </a:t>
            </a:r>
            <a:r>
              <a:rPr lang="hu-HU" sz="2200" dirty="0" err="1"/>
              <a:t>cultur-állam</a:t>
            </a:r>
            <a:r>
              <a:rPr lang="hu-HU" sz="2200" dirty="0"/>
              <a:t> keretén belül, mint állami intézmény ily a </a:t>
            </a:r>
            <a:r>
              <a:rPr lang="hu-HU" sz="2200" dirty="0" err="1"/>
              <a:t>cultur-állam</a:t>
            </a:r>
            <a:r>
              <a:rPr lang="hu-HU" sz="2200" dirty="0"/>
              <a:t> lényegéből folyó gyakorlati </a:t>
            </a:r>
            <a:r>
              <a:rPr lang="hu-HU" sz="2200" dirty="0" err="1"/>
              <a:t>czélra</a:t>
            </a:r>
            <a:r>
              <a:rPr lang="hu-HU" sz="2200" dirty="0"/>
              <a:t> is készít elő – eredeti feladata tágul: feladata nemcsak az, hogy a tudományt önmagáért művelje s ez </a:t>
            </a:r>
            <a:r>
              <a:rPr lang="hu-HU" sz="2200" dirty="0" err="1"/>
              <a:t>öczélú</a:t>
            </a:r>
            <a:r>
              <a:rPr lang="hu-HU" sz="2200" dirty="0"/>
              <a:t> tanulmányozás folyamatát hallgatóiban megindítsa s minden egyéb tekintet nélkül az igazság kutatásáért való </a:t>
            </a:r>
            <a:r>
              <a:rPr lang="hu-HU" sz="2200" dirty="0" smtClean="0"/>
              <a:t>lelkesülésre </a:t>
            </a:r>
            <a:r>
              <a:rPr lang="hu-HU" sz="2200" dirty="0"/>
              <a:t>vezessen; </a:t>
            </a:r>
            <a:r>
              <a:rPr lang="hu-HU" sz="2200" b="1" dirty="0"/>
              <a:t>hanem tényleg az is, hogy a </a:t>
            </a:r>
            <a:r>
              <a:rPr lang="hu-HU" sz="2200" b="1" dirty="0" err="1"/>
              <a:t>cultur-állam</a:t>
            </a:r>
            <a:r>
              <a:rPr lang="hu-HU" sz="2200" b="1" dirty="0"/>
              <a:t> hivatalos vezetői szerepére vállalkozók számára nyújtsa azon ismereteket, melyek a gyakorlati pályákra nézve szükségesek,</a:t>
            </a:r>
            <a:r>
              <a:rPr lang="hu-HU" sz="2200" dirty="0"/>
              <a:t> s melyekről köteles a hallgató az </a:t>
            </a:r>
            <a:r>
              <a:rPr lang="hu-HU" sz="2200" b="1" dirty="0"/>
              <a:t>államilag szervezett vizsgáló </a:t>
            </a:r>
            <a:r>
              <a:rPr lang="hu-HU" sz="2200" b="1" dirty="0" smtClean="0"/>
              <a:t>bizottságok </a:t>
            </a:r>
            <a:r>
              <a:rPr lang="hu-HU" sz="2200" dirty="0"/>
              <a:t>előtt </a:t>
            </a:r>
            <a:r>
              <a:rPr lang="hu-HU" sz="2200" dirty="0" smtClean="0"/>
              <a:t>beszámolni.” (Schneller, 1896)  </a:t>
            </a:r>
            <a:endParaRPr lang="hu-HU" sz="2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02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-61739"/>
            <a:ext cx="7543800" cy="1450757"/>
          </a:xfrm>
        </p:spPr>
        <p:txBody>
          <a:bodyPr>
            <a:normAutofit/>
          </a:bodyPr>
          <a:lstStyle/>
          <a:p>
            <a:r>
              <a:rPr lang="hu-HU" sz="3600" dirty="0" smtClean="0"/>
              <a:t>A végső cél - itt is - a tudósképzés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200" i="1" dirty="0"/>
              <a:t>„A tanár tehát sem a törvény útján, sem rendeleti úton ne </a:t>
            </a:r>
            <a:r>
              <a:rPr lang="hu-HU" sz="2200" i="1" dirty="0" err="1"/>
              <a:t>utasíttassék</a:t>
            </a:r>
            <a:r>
              <a:rPr lang="hu-HU" sz="2200" i="1" dirty="0"/>
              <a:t> arra, hogy az állami vizsgákra való tekintettel tán még egy előírt tankönyv szerint is tartson előadásokat, hanem egyes-egyedül a kiemelt </a:t>
            </a:r>
            <a:r>
              <a:rPr lang="hu-HU" sz="2200" i="1" dirty="0" err="1"/>
              <a:t>paedagogiai</a:t>
            </a:r>
            <a:r>
              <a:rPr lang="hu-HU" sz="2200" i="1" dirty="0"/>
              <a:t> szempont és az állam érdeke indítsa őt, mint </a:t>
            </a:r>
            <a:r>
              <a:rPr lang="hu-HU" sz="2200" i="1" dirty="0" err="1"/>
              <a:t>paedagogust</a:t>
            </a:r>
            <a:r>
              <a:rPr lang="hu-HU" sz="2200" i="1" dirty="0"/>
              <a:t> és mint állampolgárt arra, hogy </a:t>
            </a:r>
            <a:r>
              <a:rPr lang="hu-HU" sz="2200" b="1" i="1" dirty="0"/>
              <a:t>szaktudományának az állami vizsgánál tekintetbe jövő anyagát s tudományos kutatásának kész eredményét rövidre és világosan egybefoglalva, néhány órában meghatározott </a:t>
            </a:r>
            <a:r>
              <a:rPr lang="hu-HU" sz="2200" b="1" i="1" dirty="0" err="1"/>
              <a:t>cyclusok</a:t>
            </a:r>
            <a:r>
              <a:rPr lang="hu-HU" sz="2200" b="1" i="1" dirty="0"/>
              <a:t> körén belül előadja;</a:t>
            </a:r>
            <a:r>
              <a:rPr lang="hu-HU" sz="2200" i="1" dirty="0"/>
              <a:t> egyszóval </a:t>
            </a:r>
            <a:r>
              <a:rPr lang="hu-HU" sz="2200" i="1" dirty="0" err="1"/>
              <a:t>esoterikus</a:t>
            </a:r>
            <a:r>
              <a:rPr lang="hu-HU" sz="2200" i="1" dirty="0"/>
              <a:t> – csak a tudományt szolgáló előadásán kívül – mellékesen tartson ily </a:t>
            </a:r>
            <a:r>
              <a:rPr lang="hu-HU" sz="2200" b="1" i="1" dirty="0" err="1"/>
              <a:t>exoterikus</a:t>
            </a:r>
            <a:r>
              <a:rPr lang="hu-HU" sz="2200" b="1" i="1" dirty="0"/>
              <a:t> jellegű előadásokat </a:t>
            </a:r>
            <a:r>
              <a:rPr lang="hu-HU" sz="2200" i="1" dirty="0"/>
              <a:t>is.”  </a:t>
            </a:r>
            <a:r>
              <a:rPr lang="hu-HU" sz="2200" dirty="0"/>
              <a:t>(Schneller, 1896)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284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798286" y="1589314"/>
            <a:ext cx="79320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/>
              <a:t>„Ő maga, a rendes tanár tartsa ezen, a tudományra nézve mellékes jelentőségű előadásokat; nem pedig egy </a:t>
            </a:r>
            <a:r>
              <a:rPr lang="hu-HU" sz="2400" i="1" dirty="0" err="1" smtClean="0"/>
              <a:t>assistens</a:t>
            </a:r>
            <a:r>
              <a:rPr lang="hu-HU" sz="2400" i="1" dirty="0" smtClean="0"/>
              <a:t>, vagy </a:t>
            </a:r>
            <a:r>
              <a:rPr lang="hu-HU" sz="2400" i="1" dirty="0" err="1" smtClean="0"/>
              <a:t>repetens</a:t>
            </a:r>
            <a:r>
              <a:rPr lang="hu-HU" sz="2400" i="1" dirty="0" smtClean="0"/>
              <a:t>, </a:t>
            </a:r>
            <a:r>
              <a:rPr lang="hu-HU" sz="2400" i="1" dirty="0" err="1" smtClean="0"/>
              <a:t>vagy</a:t>
            </a:r>
            <a:r>
              <a:rPr lang="hu-HU" sz="2400" i="1" dirty="0" smtClean="0"/>
              <a:t> magántanár, és pedig azért, mivel a tanár épp </a:t>
            </a:r>
            <a:r>
              <a:rPr lang="hu-HU" sz="2400" b="1" i="1" dirty="0" smtClean="0"/>
              <a:t>ezen könnyen megérthető előadásai útján felkeltett tárgyi és személyi érdeklődés alapján – még azokat is, kiket nem a tudományszomj hozott az egyetemre – az </a:t>
            </a:r>
            <a:r>
              <a:rPr lang="hu-HU" sz="2400" b="1" i="1" dirty="0" err="1" smtClean="0"/>
              <a:t>esoterikus</a:t>
            </a:r>
            <a:r>
              <a:rPr lang="hu-HU" sz="2400" b="1" i="1" dirty="0" smtClean="0"/>
              <a:t> természetű előadások hallgatására s így igaz tanulmányozásra is indíthatja…</a:t>
            </a:r>
            <a:r>
              <a:rPr lang="hu-HU" sz="2400" i="1" dirty="0" smtClean="0"/>
              <a:t>” </a:t>
            </a:r>
            <a:r>
              <a:rPr lang="hu-HU" sz="2400" dirty="0" smtClean="0"/>
              <a:t>(Schneller, 1896)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666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37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/>
              <a:t>Szent-Györgyi Albert (1893-1986) nézetei az egyetem szerepének változásairól</a:t>
            </a:r>
            <a:endParaRPr lang="hu-HU" sz="4000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EGY SZÉLES LÁTÓKÖRŰ TERMÉSZETTUDÓS PEDAGÓGIÁJA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39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hu-HU" b="1" dirty="0" smtClean="0"/>
              <a:t>Forrásanyag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hu-HU" dirty="0" smtClean="0"/>
              <a:t>1. Szent-Györgyi </a:t>
            </a:r>
            <a:r>
              <a:rPr lang="hu-HU" dirty="0"/>
              <a:t>Albert felszólalása 1930 novemberében az Országos Testnevelési Tanács kongresszusán.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hu-HU" dirty="0" smtClean="0"/>
              <a:t>2. Természettudományi </a:t>
            </a:r>
            <a:r>
              <a:rPr lang="hu-HU" dirty="0"/>
              <a:t>képzés és laboratóriumi munka az egyetemi oktatásban. </a:t>
            </a:r>
            <a:r>
              <a:rPr lang="hu-HU" dirty="0" smtClean="0"/>
              <a:t>1936.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hu-HU" dirty="0" smtClean="0"/>
              <a:t>3. Rektori </a:t>
            </a:r>
            <a:r>
              <a:rPr lang="hu-HU" dirty="0"/>
              <a:t>székfoglaló, 1940.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hu-HU" dirty="0" smtClean="0"/>
              <a:t>4. Előadás </a:t>
            </a:r>
            <a:r>
              <a:rPr lang="hu-HU" dirty="0"/>
              <a:t>a hibás és a helyes pedagógiáról. Riport, a Magyar Nemzet 1941. február 28-i számában.</a:t>
            </a:r>
          </a:p>
        </p:txBody>
      </p:sp>
    </p:spTree>
    <p:extLst>
      <p:ext uri="{BB962C8B-B14F-4D97-AF65-F5344CB8AC3E}">
        <p14:creationId xmlns:p14="http://schemas.microsoft.com/office/powerpoint/2010/main" val="144250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 smtClean="0"/>
              <a:t>1</a:t>
            </a:r>
            <a:r>
              <a:rPr lang="hu-HU" sz="3600" b="1" dirty="0"/>
              <a:t>. Felszólalás az Országos Testnevelési Tanács kongresszusán, 1930. november </a:t>
            </a:r>
            <a:br>
              <a:rPr lang="hu-HU" sz="3600" b="1" dirty="0"/>
            </a:b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69257" y="1845733"/>
            <a:ext cx="7597503" cy="422849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</a:pPr>
            <a:r>
              <a:rPr lang="hu-HU" dirty="0" smtClean="0"/>
              <a:t>A </a:t>
            </a:r>
            <a:r>
              <a:rPr lang="hu-HU" dirty="0"/>
              <a:t>szöveg általános jellemzője: Drámai hangvételű indítás,  erőteljes kritikai éllel.</a:t>
            </a:r>
          </a:p>
          <a:p>
            <a:pPr>
              <a:spcBef>
                <a:spcPct val="50000"/>
              </a:spcBef>
            </a:pPr>
            <a:r>
              <a:rPr lang="hu-HU" i="1" dirty="0"/>
              <a:t>„Hazánk ma legválságosabb óráit éli, melyekben szüksége van fiainak minden szikrányi képességére, ha nem akarja, hogy neve az élők sorából kitöröltessék.”</a:t>
            </a:r>
          </a:p>
          <a:p>
            <a:pPr>
              <a:spcBef>
                <a:spcPct val="50000"/>
              </a:spcBef>
            </a:pPr>
            <a:r>
              <a:rPr lang="hu-HU" dirty="0"/>
              <a:t>Új célok, új követelmények, az iskola megnövekedett szerepe </a:t>
            </a:r>
            <a:r>
              <a:rPr lang="hu-HU" i="1" dirty="0"/>
              <a:t>(„az iskola az ifjúság, </a:t>
            </a:r>
            <a:r>
              <a:rPr lang="hu-HU" b="1" i="1" dirty="0"/>
              <a:t>a jövő építője</a:t>
            </a:r>
            <a:r>
              <a:rPr lang="hu-HU" i="1" dirty="0"/>
              <a:t>”).</a:t>
            </a:r>
          </a:p>
          <a:p>
            <a:pPr>
              <a:spcBef>
                <a:spcPct val="50000"/>
              </a:spcBef>
            </a:pPr>
            <a:r>
              <a:rPr lang="hu-HU" i="1" dirty="0"/>
              <a:t>„Vizsgálatom eredményét rövid szavakban bocsátva előre úgy foglalhatnám össze, mai iskolarendszerünk nem felel meg az idők új és súlyos követelményeinek.”</a:t>
            </a:r>
          </a:p>
          <a:p>
            <a:pPr>
              <a:spcBef>
                <a:spcPct val="50000"/>
              </a:spcBef>
            </a:pPr>
            <a:r>
              <a:rPr lang="hu-HU" dirty="0"/>
              <a:t>Mi az iskola célja? A kérdést </a:t>
            </a:r>
            <a:r>
              <a:rPr lang="hu-HU" b="1" dirty="0"/>
              <a:t>az egyetem példáján keresztül</a:t>
            </a:r>
            <a:r>
              <a:rPr lang="hu-HU" dirty="0"/>
              <a:t> válaszolja meg.</a:t>
            </a:r>
          </a:p>
          <a:p>
            <a:pPr>
              <a:spcBef>
                <a:spcPct val="50000"/>
              </a:spcBef>
            </a:pPr>
            <a:r>
              <a:rPr lang="hu-HU" i="1" dirty="0"/>
              <a:t>Az egyetem tanítson és neveljen!</a:t>
            </a:r>
          </a:p>
          <a:p>
            <a:pPr>
              <a:spcBef>
                <a:spcPct val="50000"/>
              </a:spcBef>
            </a:pPr>
            <a:r>
              <a:rPr lang="hu-HU" dirty="0"/>
              <a:t>Szélsőségek: </a:t>
            </a:r>
            <a:r>
              <a:rPr lang="hu-HU" b="1" dirty="0"/>
              <a:t>a kontinensen elsősorban tanítanak</a:t>
            </a:r>
            <a:r>
              <a:rPr lang="hu-HU" dirty="0"/>
              <a:t>, míg  </a:t>
            </a:r>
            <a:r>
              <a:rPr lang="hu-HU" b="1" dirty="0"/>
              <a:t>Angliában elsősorban nevelnek</a:t>
            </a:r>
            <a:r>
              <a:rPr lang="hu-HU" dirty="0"/>
              <a:t> az egyetemek.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85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20915" y="335846"/>
            <a:ext cx="75401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200" i="1" dirty="0" smtClean="0"/>
              <a:t>„Először jutottam közelebb a rejtély nyitjához, mikor egyszer egy diákot délután a lakásán próbáltam felkeresni. Mikor becsöngettem délután a diák lakásán, az ajtónyitó csodálkozott tudatlanságomon, mellyel a diákot délután otthon és nem a sportpályán keresem. Beültem a diák szobájába, hogy ott megvárjam. Ebben a szobában feltűnt, hogy ott minden volt: evező, </a:t>
            </a:r>
            <a:r>
              <a:rPr lang="hu-HU" sz="2200" i="1" dirty="0" err="1" smtClean="0"/>
              <a:t>hockey</a:t>
            </a:r>
            <a:r>
              <a:rPr lang="hu-HU" sz="2200" i="1" dirty="0" smtClean="0"/>
              <a:t> bot, golfütő, </a:t>
            </a:r>
            <a:r>
              <a:rPr lang="hu-HU" sz="2200" i="1" dirty="0" err="1" smtClean="0"/>
              <a:t>criquet</a:t>
            </a:r>
            <a:r>
              <a:rPr lang="hu-HU" sz="2200" i="1" dirty="0" smtClean="0"/>
              <a:t> bot stb. Csak egy dolog nem volt: tankönyv. Mikor hosszú várakozás után a diák végre hazatért, kimelegedve, kipirulva a sporttól, s én az illő bemutatkozás után megkérdeztem, hogy mivel foglalkozik ő itt Cambridge-ben, a válasz az volt, hogy: "Evezek". Csodálkozott, mikor azt mondottam, hogy: "Nem úgy értem, hanem azt szeretném tudni, hogy mit hallgat?" Rövid gondolkodás után </a:t>
            </a:r>
            <a:r>
              <a:rPr lang="hu-HU" sz="2200" i="1" dirty="0" err="1" smtClean="0"/>
              <a:t>megmondotta</a:t>
            </a:r>
            <a:r>
              <a:rPr lang="hu-HU" sz="2200" i="1" dirty="0" smtClean="0"/>
              <a:t>, hogy tantárgya filozófia és pszichológia. Mikor megkérdeztem, hogy minek készül, azt felelte, hogy kimegy kereskedőnek Indiába.”</a:t>
            </a:r>
            <a:endParaRPr lang="hu-HU" sz="2200" i="1" dirty="0"/>
          </a:p>
        </p:txBody>
      </p:sp>
    </p:spTree>
    <p:extLst>
      <p:ext uri="{BB962C8B-B14F-4D97-AF65-F5344CB8AC3E}">
        <p14:creationId xmlns:p14="http://schemas.microsoft.com/office/powerpoint/2010/main" val="244345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20057" y="573314"/>
            <a:ext cx="710474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A sport mint nevelő erő: rövid idő alatt a legfontosabb polgári erényekre tanítja meg az embert: összetartásra, önfeláldozásra, kitartásra, tettrekészségre, gyors elhatározásra, „fair play”</a:t>
            </a:r>
            <a:r>
              <a:rPr lang="hu-HU" dirty="0" err="1"/>
              <a:t>-re</a:t>
            </a:r>
            <a:r>
              <a:rPr lang="hu-HU" dirty="0"/>
              <a:t>.</a:t>
            </a:r>
          </a:p>
          <a:p>
            <a:pPr>
              <a:spcBef>
                <a:spcPct val="50000"/>
              </a:spcBef>
            </a:pPr>
            <a:r>
              <a:rPr lang="hu-HU" i="1" dirty="0"/>
              <a:t>„A sportcsapat a társadalom kicsinyített képe.”</a:t>
            </a:r>
          </a:p>
          <a:p>
            <a:pPr>
              <a:spcBef>
                <a:spcPct val="50000"/>
              </a:spcBef>
            </a:pPr>
            <a:r>
              <a:rPr lang="hu-HU" i="1" dirty="0"/>
              <a:t>„Oxford és Cambridge titka az, hogy itt elsősorban embereket, férfiakat nevelnek, </a:t>
            </a:r>
            <a:r>
              <a:rPr lang="hu-HU" b="1" i="1" dirty="0"/>
              <a:t>nem pedig savanyú, verejtékükben főtt filozófusokat vagy más egyebeket</a:t>
            </a:r>
            <a:r>
              <a:rPr lang="hu-HU" i="1" dirty="0"/>
              <a:t>…”</a:t>
            </a:r>
          </a:p>
          <a:p>
            <a:pPr>
              <a:spcBef>
                <a:spcPct val="50000"/>
              </a:spcBef>
            </a:pPr>
            <a:r>
              <a:rPr lang="hu-HU" b="1" dirty="0"/>
              <a:t>Kis számban</a:t>
            </a:r>
            <a:r>
              <a:rPr lang="hu-HU" dirty="0"/>
              <a:t> nevelnek </a:t>
            </a:r>
            <a:r>
              <a:rPr lang="hu-HU" b="1" dirty="0"/>
              <a:t>tudósokat</a:t>
            </a:r>
            <a:r>
              <a:rPr lang="hu-HU" dirty="0"/>
              <a:t>, és </a:t>
            </a:r>
            <a:r>
              <a:rPr lang="hu-HU" b="1" dirty="0"/>
              <a:t>nagy számban</a:t>
            </a:r>
            <a:r>
              <a:rPr lang="hu-HU" dirty="0"/>
              <a:t> </a:t>
            </a:r>
            <a:r>
              <a:rPr lang="hu-HU" b="1" dirty="0"/>
              <a:t>embereket</a:t>
            </a:r>
            <a:r>
              <a:rPr lang="hu-HU" dirty="0"/>
              <a:t> a </a:t>
            </a:r>
            <a:r>
              <a:rPr lang="hu-HU" b="1" dirty="0"/>
              <a:t>közéletnek</a:t>
            </a:r>
            <a:r>
              <a:rPr lang="hu-HU" dirty="0"/>
              <a:t>. </a:t>
            </a:r>
          </a:p>
          <a:p>
            <a:endParaRPr lang="hu-HU" dirty="0"/>
          </a:p>
        </p:txBody>
      </p:sp>
      <p:pic>
        <p:nvPicPr>
          <p:cNvPr id="3" name="Picture 6" descr="Szentgyorgyi_Albert_eurotura_1934ben_1937_okt_31_Pesti_Nap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89" y="3702278"/>
            <a:ext cx="3335338" cy="192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77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57200" y="406400"/>
            <a:ext cx="849085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dirty="0"/>
              <a:t>A korabeli, humanisztikus túlsúlyú középiskolai oktatás kritikája.</a:t>
            </a:r>
            <a:r>
              <a:rPr lang="hu-HU" sz="2000" dirty="0"/>
              <a:t> A diákok többsége alkalmatlan az egyetemi tanulmányokra!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„Ma nálunk minden hatéves gyermekkel az történik, ami szokott történni egy apagyilkossal, hogy elítélik 12 évi szabadságvesztésre és szigorított kényszermunkára. 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Az iskolában a gyermeki lélek minden erénye, a pajkosság, a vidámság, az elevenség bűn. </a:t>
            </a:r>
            <a:r>
              <a:rPr lang="hu-HU" sz="2000" b="1" i="1" dirty="0"/>
              <a:t>A gyermeki lélek tudásra való szomját magolással és fenyegetéssel, élettelen tanítással elégítik ki. 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És mikor 12 év után ilyen előkészítéssel a serdülő ifjút hozzánk küldik az egyetemre, mi azután tanítjuk, taníjuk, tanítjuk és tanítjuk őket. 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És amikor azután további öt év alatt végleg megfosztottuk éket a szabad cselekvés és gondolkozás minden képességétől, akkor </a:t>
            </a:r>
            <a:r>
              <a:rPr lang="hu-HU" sz="2000" b="1" i="1" dirty="0"/>
              <a:t>hirtelen kilökjük őket az életbe, és még a végén azon csodálkozunk, hogy ott nem tudnak a saját lábukon megállni</a:t>
            </a:r>
            <a:r>
              <a:rPr lang="hu-HU" sz="2000" i="1" dirty="0"/>
              <a:t>, és hogy ez a szegény ország nem tud a maga nyomorúságából kivergődni.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250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22998" y="532563"/>
            <a:ext cx="778747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200" i="1" dirty="0" smtClean="0"/>
              <a:t>„…a középiskolából kikerült ifjúság </a:t>
            </a:r>
            <a:r>
              <a:rPr lang="hu-HU" sz="2200" b="1" i="1" dirty="0" smtClean="0"/>
              <a:t>a természethez vagy természettudományhoz nem ért</a:t>
            </a:r>
            <a:r>
              <a:rPr lang="hu-HU" sz="2200" i="1" dirty="0" smtClean="0"/>
              <a:t>, modern nyelvet úgy, hogy egy egyszerű levelet képesek lennének megfogalmazni, vagy egy </a:t>
            </a:r>
            <a:r>
              <a:rPr lang="hu-HU" sz="2200" b="1" i="1" dirty="0" smtClean="0"/>
              <a:t>idegennel beszélni, nem tudnak</a:t>
            </a:r>
            <a:r>
              <a:rPr lang="hu-HU" sz="2200" i="1" dirty="0" smtClean="0"/>
              <a:t>.”</a:t>
            </a:r>
          </a:p>
          <a:p>
            <a:pPr>
              <a:spcBef>
                <a:spcPct val="50000"/>
              </a:spcBef>
            </a:pPr>
            <a:r>
              <a:rPr lang="hu-HU" sz="2200" i="1" dirty="0" smtClean="0"/>
              <a:t>„A klasszikus nyelvekből, amire a legtöbb időt fordították, annyit sem tudnak, hogy a saját passziójukra képesek lennének egy klasszikust elolvasni. Az ókor szelleme tőlük távol áll, és az igazi történelemből pedig, abból, hogy az emberiség hogyan emelkedett a mai tudásának és gondolkodásának magaslatára, abból annyit tudnak, hogy egy hollandi hasonlattal éljek, mint a tehén tud abból, hogy hogyan kell tojást rakni.”</a:t>
            </a:r>
          </a:p>
          <a:p>
            <a:pPr>
              <a:spcBef>
                <a:spcPct val="50000"/>
              </a:spcBef>
            </a:pPr>
            <a:r>
              <a:rPr lang="hu-HU" sz="2200" dirty="0" smtClean="0"/>
              <a:t>Mélyenszántó </a:t>
            </a:r>
            <a:r>
              <a:rPr lang="hu-HU" sz="2200" b="1" dirty="0" smtClean="0"/>
              <a:t>tanügyi reformra</a:t>
            </a:r>
            <a:r>
              <a:rPr lang="hu-HU" sz="2200" dirty="0" smtClean="0"/>
              <a:t> van szükség!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97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620" y="281355"/>
            <a:ext cx="7543801" cy="1476104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/>
              <a:t/>
            </a:r>
            <a:br>
              <a:rPr lang="hu-HU" b="1" dirty="0"/>
            </a:br>
            <a:r>
              <a:rPr lang="hu-HU" b="1" dirty="0" smtClean="0"/>
              <a:t>Előzmények</a:t>
            </a:r>
            <a:r>
              <a:rPr lang="hu-HU" b="1" dirty="0"/>
              <a:t>: Német orvosok iskolakritikája a 19. </a:t>
            </a:r>
            <a:r>
              <a:rPr lang="hu-HU" b="1" dirty="0" smtClean="0"/>
              <a:t>században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2621" y="2049864"/>
            <a:ext cx="7614140" cy="381923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hu-HU" sz="2400" dirty="0"/>
              <a:t>1836-ban megjelent egy cikk a „</a:t>
            </a:r>
            <a:r>
              <a:rPr lang="hu-HU" sz="2400" dirty="0" err="1"/>
              <a:t>Medizinische</a:t>
            </a:r>
            <a:r>
              <a:rPr lang="hu-HU" sz="2400" dirty="0"/>
              <a:t> Zeitung” című lapban. </a:t>
            </a:r>
            <a:r>
              <a:rPr lang="hu-HU" sz="2400" b="1" i="1" dirty="0"/>
              <a:t>Karl </a:t>
            </a:r>
            <a:r>
              <a:rPr lang="hu-HU" sz="2400" b="1" i="1" dirty="0" err="1"/>
              <a:t>Ignaz</a:t>
            </a:r>
            <a:r>
              <a:rPr lang="hu-HU" sz="2400" b="1" i="1" dirty="0"/>
              <a:t> </a:t>
            </a:r>
            <a:r>
              <a:rPr lang="hu-HU" sz="2400" b="1" i="1" dirty="0" err="1"/>
              <a:t>Lorinser</a:t>
            </a:r>
            <a:r>
              <a:rPr lang="hu-HU" sz="2400" dirty="0"/>
              <a:t> orvos tanulmányában („</a:t>
            </a:r>
            <a:r>
              <a:rPr lang="hu-HU" sz="2400" dirty="0" err="1"/>
              <a:t>Zum</a:t>
            </a:r>
            <a:r>
              <a:rPr lang="hu-HU" sz="2400" dirty="0"/>
              <a:t> </a:t>
            </a:r>
            <a:r>
              <a:rPr lang="hu-HU" sz="2400" dirty="0" err="1"/>
              <a:t>Schutz</a:t>
            </a:r>
            <a:r>
              <a:rPr lang="hu-HU" sz="2400" dirty="0"/>
              <a:t> der </a:t>
            </a:r>
            <a:r>
              <a:rPr lang="hu-HU" sz="2400" dirty="0" err="1"/>
              <a:t>Gesundheit</a:t>
            </a:r>
            <a:r>
              <a:rPr lang="hu-HU" sz="2400" dirty="0"/>
              <a:t> </a:t>
            </a:r>
            <a:r>
              <a:rPr lang="hu-HU" sz="2400" dirty="0" err="1"/>
              <a:t>in</a:t>
            </a:r>
            <a:r>
              <a:rPr lang="hu-HU" sz="2400" dirty="0"/>
              <a:t> den </a:t>
            </a:r>
            <a:r>
              <a:rPr lang="hu-HU" sz="2400" dirty="0" err="1"/>
              <a:t>Schulen</a:t>
            </a:r>
            <a:r>
              <a:rPr lang="hu-HU" sz="2400" dirty="0"/>
              <a:t>”) a gimnazisták túlterhelésére figyelmeztet.</a:t>
            </a:r>
          </a:p>
          <a:p>
            <a:pPr>
              <a:spcBef>
                <a:spcPct val="50000"/>
              </a:spcBef>
            </a:pPr>
            <a:r>
              <a:rPr lang="hu-HU" sz="2400" dirty="0"/>
              <a:t>A „lélek nyugtalansága”, fokozott igénybevétele, a  tantárgyak és a házi feladatok tömege gátolják a gyerekek természetes testi fejlődését. „A legszorgalmasabbak a leginkább esendőek, leginkább betegségre hajlamosak” – írja </a:t>
            </a:r>
            <a:r>
              <a:rPr lang="hu-HU" sz="2400" i="1" dirty="0" err="1"/>
              <a:t>Lorinser</a:t>
            </a:r>
            <a:r>
              <a:rPr lang="hu-HU" sz="2400" dirty="0"/>
              <a:t> már 1836-ban.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85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Szent-Györgyi „önkritikája” 100 évvel később</a:t>
            </a:r>
            <a:r>
              <a:rPr lang="hu-HU" b="1" dirty="0" smtClean="0"/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200" i="1" dirty="0"/>
              <a:t>„De ily reformot ne tessék tőlünk várni, mi tanárok, tanítók és pedagógusok vagyunk, a mi szellemiségünk a reform körül ki fog merülni abban, hogy még néhány tárgyat beszorítunk a tanrendbe.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Mi, ha tornáról vagy sportról lesz szó, mindig csak azt fogjuk mondogatni, hogy nekünk a tanítás céljaira az ifjúság minden percére szükségünk van.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És ha majd megnyújtjuk a kötelező tanidőt a mainak duplájára vagy tízszeresére, </a:t>
            </a:r>
            <a:r>
              <a:rPr lang="hu-HU" sz="2200" b="1" i="1" dirty="0"/>
              <a:t>mi akkor is csak azt fogjuk mondani, hogy felfedeztünk még egy tárgyat, mely nincsen a kellő terjedelemben tanítva</a:t>
            </a:r>
            <a:r>
              <a:rPr lang="hu-HU" sz="2200" i="1" dirty="0"/>
              <a:t>, s amelyből az ifjúság még mindig kevesebbet tud, mint a szaktanár, s így időt most sem nélkülözhetünk.”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8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„reform-program”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5270" y="2120202"/>
            <a:ext cx="7271490" cy="3748892"/>
          </a:xfrm>
        </p:spPr>
        <p:txBody>
          <a:bodyPr>
            <a:normAutofit/>
          </a:bodyPr>
          <a:lstStyle/>
          <a:p>
            <a:r>
              <a:rPr lang="hu-HU" sz="2600" i="1" dirty="0"/>
              <a:t>Itt az egyetemen az első lépésnek a tanórák drasztikus redukciójának kell lennie, amely </a:t>
            </a:r>
            <a:r>
              <a:rPr lang="hu-HU" sz="2600" b="1" i="1" dirty="0"/>
              <a:t>déli egy óra után megtilt minden előadást</a:t>
            </a:r>
            <a:r>
              <a:rPr lang="hu-HU" sz="2600" i="1" dirty="0"/>
              <a:t> és lehetővé teszi, hogy minden diák legalább minden második délutánját a sportnak szentelhesse.”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86827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 smtClean="0"/>
              <a:t>2. </a:t>
            </a:r>
            <a:r>
              <a:rPr lang="hu-HU" sz="3600" b="1" dirty="0"/>
              <a:t>Természettudományi képzés és laboratóriumi munka az egyetemi oktatásban, </a:t>
            </a:r>
            <a:r>
              <a:rPr lang="hu-HU" sz="3600" b="1" dirty="0" smtClean="0"/>
              <a:t>1936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1693" y="1845734"/>
            <a:ext cx="8430566" cy="427371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hu-HU" sz="2200" dirty="0"/>
              <a:t>A tanügyi reformok célja az egyetem működésének az idő változásaival való összhangba hozása.</a:t>
            </a:r>
          </a:p>
          <a:p>
            <a:r>
              <a:rPr lang="hu-HU" sz="2200" b="1" dirty="0" smtClean="0"/>
              <a:t>Alkalmazott </a:t>
            </a:r>
            <a:r>
              <a:rPr lang="hu-HU" sz="2200" b="1" dirty="0"/>
              <a:t>tudományok:</a:t>
            </a:r>
          </a:p>
          <a:p>
            <a:r>
              <a:rPr lang="hu-HU" sz="2200" i="1" dirty="0"/>
              <a:t>„A természettudomány </a:t>
            </a:r>
            <a:r>
              <a:rPr lang="hu-HU" sz="2200" b="1" i="1" dirty="0"/>
              <a:t>mélyen markolt az emberiség történetébe</a:t>
            </a:r>
            <a:r>
              <a:rPr lang="hu-HU" sz="2200" i="1" dirty="0"/>
              <a:t>, az életnek új formákat adva, óriási iparágakat teremtve, új alapokra fektetve az emberiség legősibb foglalkozását, a </a:t>
            </a:r>
            <a:r>
              <a:rPr lang="hu-HU" sz="2200" i="1" dirty="0" err="1"/>
              <a:t>földmívelést</a:t>
            </a:r>
            <a:r>
              <a:rPr lang="hu-HU" sz="2200" i="1" dirty="0"/>
              <a:t>, eltörölve a távolságot, megváltoztatva a nemzetek közötti viszonyt, az egész emberiség filozófiáját.” 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„</a:t>
            </a:r>
            <a:r>
              <a:rPr lang="hu-HU" sz="2200" i="1" dirty="0"/>
              <a:t>Ez az új helyzet új feladatokat ró az egyetemre, amelynek szervezete és egész berendezkedése az újkort megelőző időkből származik. Míg azelőtt az egyetemeket s azoknak professzorait a tudni vágyóknak csak kis serege leginkább magáért a tudásért kereste fel, addig </a:t>
            </a:r>
            <a:r>
              <a:rPr lang="hu-HU" sz="2200" b="1" i="1" dirty="0"/>
              <a:t>ma az egyetem az ifjúság nagy tömegének nyitja meg kapuit,</a:t>
            </a:r>
            <a:r>
              <a:rPr lang="hu-HU" sz="2200" i="1" dirty="0"/>
              <a:t> s ennek az ifjúságnak legnagyobb része többé nem a tudományt, hanem </a:t>
            </a:r>
            <a:r>
              <a:rPr lang="hu-HU" sz="2200" b="1" i="1" dirty="0"/>
              <a:t>szakképzettséget keres</a:t>
            </a:r>
            <a:r>
              <a:rPr lang="hu-HU" sz="2200" i="1" dirty="0"/>
              <a:t>, hogy szakképzettségével kenyerét megkereshesse és az életnek hasznos munkása lehessen.”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18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01934" y="452176"/>
            <a:ext cx="849085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b="1" dirty="0"/>
              <a:t>Hármas célkitűzés: 1. tudományok művelése, 2. tudományok oktatása, 3. szakképzés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„Az egyetem első hivatása mindig a </a:t>
            </a:r>
            <a:r>
              <a:rPr lang="hu-HU" sz="2000" b="1" i="1" dirty="0"/>
              <a:t>tudományok művelése</a:t>
            </a:r>
            <a:r>
              <a:rPr lang="hu-HU" sz="2000" i="1" dirty="0"/>
              <a:t> és előbbre vitele volt és lesz.”</a:t>
            </a:r>
          </a:p>
          <a:p>
            <a:pPr>
              <a:spcBef>
                <a:spcPct val="50000"/>
              </a:spcBef>
            </a:pPr>
            <a:r>
              <a:rPr lang="hu-HU" sz="2000" dirty="0"/>
              <a:t>Az állam azonban az egyetemre ruházta a </a:t>
            </a:r>
            <a:r>
              <a:rPr lang="hu-HU" sz="2000" b="1" dirty="0"/>
              <a:t>szakképzés </a:t>
            </a:r>
            <a:r>
              <a:rPr lang="hu-HU" sz="2000" dirty="0"/>
              <a:t>nagy részét, ez hozza az egyetemre az ifjúság tömegeit. </a:t>
            </a:r>
          </a:p>
          <a:p>
            <a:pPr>
              <a:spcBef>
                <a:spcPct val="50000"/>
              </a:spcBef>
            </a:pPr>
            <a:r>
              <a:rPr lang="hu-HU" sz="2000" dirty="0"/>
              <a:t>Az egyetem ezért ma „</a:t>
            </a:r>
            <a:r>
              <a:rPr lang="hu-HU" sz="2000" i="1" dirty="0"/>
              <a:t>a tudományok legmagasabb művelője, de amellett ma </a:t>
            </a:r>
            <a:r>
              <a:rPr lang="hu-HU" sz="2000" b="1" i="1" dirty="0"/>
              <a:t>szakiskola is</a:t>
            </a:r>
            <a:r>
              <a:rPr lang="hu-HU" sz="2000" i="1" dirty="0"/>
              <a:t>”. </a:t>
            </a:r>
          </a:p>
          <a:p>
            <a:pPr>
              <a:spcBef>
                <a:spcPct val="50000"/>
              </a:spcBef>
            </a:pPr>
            <a:r>
              <a:rPr lang="hu-HU" sz="2000" dirty="0"/>
              <a:t>Az ifjúságnak </a:t>
            </a:r>
            <a:r>
              <a:rPr lang="hu-HU" sz="2000" i="1" dirty="0"/>
              <a:t>„joga van tőlünk azt a tanítást megkövetelni, amelyre őket felvettük, melyért ők a leckepénzt megfizették”. „Nekünk pedig </a:t>
            </a:r>
            <a:r>
              <a:rPr lang="hu-HU" sz="2000" b="1" i="1" dirty="0"/>
              <a:t>kötelességünk ezt a tanítást megadni</a:t>
            </a:r>
            <a:r>
              <a:rPr lang="hu-HU" sz="2000" i="1" dirty="0"/>
              <a:t>.”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„A kutatás mellett a tanár legszentebb kötelessége </a:t>
            </a:r>
            <a:r>
              <a:rPr lang="hu-HU" sz="2000" b="1" i="1" dirty="0"/>
              <a:t>tudományának tanítása</a:t>
            </a:r>
            <a:r>
              <a:rPr lang="hu-HU" sz="2000" i="1" dirty="0"/>
              <a:t>, a tudomány magas színvonalán álló előadások tartása, melyekkel azt az egy-két hallgatót magával ragadja, akik a jövő tudós generációját kell, hogy képezzék.” </a:t>
            </a:r>
          </a:p>
          <a:p>
            <a:pPr>
              <a:spcBef>
                <a:spcPct val="50000"/>
              </a:spcBef>
            </a:pPr>
            <a:r>
              <a:rPr lang="hu-HU" sz="2000" i="1" dirty="0"/>
              <a:t>„Tisztában kell azonban lennünk azzal, hogy ez a tudományos oktatás bármilyen értékes, értéktelen a szakképzés szempontjából.”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88172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1886" y="572756"/>
            <a:ext cx="8480809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200" dirty="0"/>
              <a:t>Nem kívánhatjuk a mai rohanó időben, hogy az ifjúság, amely szakképzést és diplomát keres, évekre megálljon pályáján, hogy a mi bölcselkedésünket és tépelődésünket hallgassa. 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„A szakképzés igényei egészen mások.”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A tudományos előadást lehetetlen összevonni a szakképzéssel. Különben: tudománytalanság és rossz szakképzés lesz az eredmény.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Ki adja a szakképzést? Az </a:t>
            </a:r>
            <a:r>
              <a:rPr lang="hu-HU" sz="2200" b="1" dirty="0"/>
              <a:t>egyetemi tanár</a:t>
            </a:r>
            <a:r>
              <a:rPr lang="hu-HU" sz="2200" dirty="0"/>
              <a:t> </a:t>
            </a:r>
            <a:r>
              <a:rPr lang="hu-HU" sz="2200" i="1" dirty="0"/>
              <a:t>„méltó </a:t>
            </a:r>
            <a:r>
              <a:rPr lang="hu-HU" sz="2200" b="1" i="1" dirty="0"/>
              <a:t>felháborodással utasítja vissza a gondolatot</a:t>
            </a:r>
            <a:r>
              <a:rPr lang="hu-HU" sz="2200" i="1" dirty="0"/>
              <a:t>, hogy ő órák hosszat álljon naponta az előadóasztal mellett, hogy az elemi anyagot a különböző szakmák szempontjából újra és újra előadja ahelyett, hogy tudományát művelné és tanítaná.”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Az egyetemi</a:t>
            </a:r>
            <a:r>
              <a:rPr lang="hu-HU" sz="2200" i="1" dirty="0"/>
              <a:t> „szakoktatásnak megfelelő kurzusok tartása a </a:t>
            </a:r>
            <a:r>
              <a:rPr lang="hu-HU" sz="2200" dirty="0"/>
              <a:t>tansegédszemélyzet</a:t>
            </a:r>
            <a:r>
              <a:rPr lang="hu-HU" sz="2200" i="1" dirty="0"/>
              <a:t> dolga lenne”. </a:t>
            </a:r>
          </a:p>
          <a:p>
            <a:pPr>
              <a:spcBef>
                <a:spcPct val="50000"/>
              </a:spcBef>
            </a:pPr>
            <a:r>
              <a:rPr lang="hu-HU" sz="2200" dirty="0"/>
              <a:t>Cél a </a:t>
            </a:r>
            <a:r>
              <a:rPr lang="hu-HU" sz="2200" b="1" dirty="0"/>
              <a:t>tansegédszemélyzet </a:t>
            </a:r>
            <a:r>
              <a:rPr lang="hu-HU" sz="2200" dirty="0"/>
              <a:t>minőségbeli és számbeli emelése.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45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22514" y="592853"/>
            <a:ext cx="8330084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300" b="1" dirty="0"/>
              <a:t>Kritika:</a:t>
            </a:r>
          </a:p>
          <a:p>
            <a:r>
              <a:rPr lang="hu-HU" sz="2300" b="1" dirty="0"/>
              <a:t>A hallgatóság szellemi túlterhelése:</a:t>
            </a:r>
          </a:p>
          <a:p>
            <a:r>
              <a:rPr lang="hu-HU" sz="2300" dirty="0"/>
              <a:t>Nem azt tanítják, amire a hallgatóknak szükségük van, „</a:t>
            </a:r>
            <a:r>
              <a:rPr lang="hu-HU" sz="2300" i="1" dirty="0"/>
              <a:t>a tudományosságra való (…) hivatkozással rájuk sok feles terhet rovunk.” </a:t>
            </a:r>
          </a:p>
          <a:p>
            <a:r>
              <a:rPr lang="hu-HU" sz="2300" i="1" dirty="0"/>
              <a:t>„E nagy szellemi megterhelésnek eredménye a jellem elhanyagolása vagy elnyomása, és így </a:t>
            </a:r>
            <a:r>
              <a:rPr lang="hu-HU" sz="2300" b="1" i="1" dirty="0"/>
              <a:t>a mai nevelés fő produktuma egy görnyedt hátú féltudós, aki az életre alkalmatlan.”</a:t>
            </a:r>
          </a:p>
          <a:p>
            <a:endParaRPr lang="hu-HU" sz="2300" b="1" i="1" dirty="0"/>
          </a:p>
          <a:p>
            <a:r>
              <a:rPr lang="hu-HU" sz="2300" b="1" dirty="0"/>
              <a:t>Tévhit a könyv szerepéről:</a:t>
            </a:r>
          </a:p>
          <a:p>
            <a:r>
              <a:rPr lang="hu-HU" sz="2300" i="1" dirty="0"/>
              <a:t>„Egy, az egész magyar tanítást átitató tévhit, hogy a könyv  arra való, hogy megtanuljuk. Ez alapjában téves. </a:t>
            </a:r>
            <a:r>
              <a:rPr lang="hu-HU" sz="2300" b="1" i="1" dirty="0"/>
              <a:t>Ha az adatokat a fejünkben tartjuk, úgy minek a könyv?</a:t>
            </a:r>
            <a:r>
              <a:rPr lang="hu-HU" sz="2300" i="1" dirty="0"/>
              <a:t> (…) Amit meg kell tanulnunk, az éppen az, ami nincs a könyvben: a nagyobb benső összefüggéseket meglátni, megérteni, s a könyvet magát helyesen használni.”</a:t>
            </a:r>
          </a:p>
          <a:p>
            <a:endParaRPr lang="hu-HU" sz="2300" dirty="0"/>
          </a:p>
        </p:txBody>
      </p:sp>
    </p:spTree>
    <p:extLst>
      <p:ext uri="{BB962C8B-B14F-4D97-AF65-F5344CB8AC3E}">
        <p14:creationId xmlns:p14="http://schemas.microsoft.com/office/powerpoint/2010/main" val="292868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43096" y="592853"/>
            <a:ext cx="801858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/>
              <a:t>A jó tanítás:</a:t>
            </a:r>
          </a:p>
          <a:p>
            <a:r>
              <a:rPr lang="hu-HU" sz="2600" i="1" dirty="0"/>
              <a:t>„A tanításnak </a:t>
            </a:r>
            <a:r>
              <a:rPr lang="hu-HU" sz="2600" b="1" i="1" dirty="0"/>
              <a:t>le kell szállnia a katedráról</a:t>
            </a:r>
            <a:r>
              <a:rPr lang="hu-HU" sz="2600" i="1" dirty="0"/>
              <a:t> és tudomásul kell vennie, hogy nem csak agyvelőkkel, hanem fiatal emberekkel van dolga. Különösen a természettudományok terén kell ezt szem előtt tartanunk, ahol az önálló szemlélődés s gondolkodás taníthat csak meg az ismertet megérteni, s az ismeretlent meghódítani.”</a:t>
            </a:r>
            <a:endParaRPr lang="hu-HU" sz="2600" dirty="0"/>
          </a:p>
        </p:txBody>
      </p:sp>
      <p:pic>
        <p:nvPicPr>
          <p:cNvPr id="3" name="Picture 6" descr="Szentgyorgyi_Albert_otorai_tea_Szeged_1937_okt_31_Pesti_Nap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84" y="3832034"/>
            <a:ext cx="5329238" cy="20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7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3288" y="286605"/>
            <a:ext cx="7683472" cy="1190504"/>
          </a:xfrm>
        </p:spPr>
        <p:txBody>
          <a:bodyPr/>
          <a:lstStyle/>
          <a:p>
            <a:r>
              <a:rPr lang="hu-HU" dirty="0" smtClean="0"/>
              <a:t>3. Rektori székfoglaló, 1940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59" y="1845733"/>
            <a:ext cx="7949252" cy="436414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hu-HU" sz="2300" dirty="0"/>
              <a:t>Az egyetem </a:t>
            </a:r>
            <a:r>
              <a:rPr lang="hu-HU" sz="2300" b="1" dirty="0"/>
              <a:t>négy </a:t>
            </a:r>
            <a:r>
              <a:rPr lang="hu-HU" sz="2300" dirty="0"/>
              <a:t>feladata:</a:t>
            </a:r>
          </a:p>
          <a:p>
            <a:pPr>
              <a:spcBef>
                <a:spcPct val="50000"/>
              </a:spcBef>
            </a:pPr>
            <a:r>
              <a:rPr lang="hu-HU" sz="2300" i="1" dirty="0"/>
              <a:t>„</a:t>
            </a:r>
            <a:r>
              <a:rPr lang="hu-HU" sz="2300" b="1" i="1" dirty="0"/>
              <a:t>Legősibb</a:t>
            </a:r>
            <a:r>
              <a:rPr lang="hu-HU" sz="2300" i="1" dirty="0"/>
              <a:t> hivatása gyűjteni, terjeszteni, és gyarapítani az emberi </a:t>
            </a:r>
            <a:r>
              <a:rPr lang="hu-HU" sz="2300" b="1" i="1" dirty="0"/>
              <a:t>tudást. </a:t>
            </a:r>
          </a:p>
          <a:p>
            <a:pPr>
              <a:spcBef>
                <a:spcPct val="50000"/>
              </a:spcBef>
            </a:pPr>
            <a:r>
              <a:rPr lang="hu-HU" sz="2300" b="1" i="1" dirty="0"/>
              <a:t>Második</a:t>
            </a:r>
            <a:r>
              <a:rPr lang="hu-HU" sz="2300" i="1" dirty="0"/>
              <a:t> feladata kis számban nevelni a jövőnek </a:t>
            </a:r>
            <a:r>
              <a:rPr lang="hu-HU" sz="2300" b="1" i="1" dirty="0"/>
              <a:t>tudósokat,</a:t>
            </a:r>
            <a:r>
              <a:rPr lang="hu-HU" sz="2300" i="1" dirty="0"/>
              <a:t> akik majdan ezt a hivatást tőlünk átveszik. </a:t>
            </a:r>
          </a:p>
          <a:p>
            <a:pPr>
              <a:spcBef>
                <a:spcPct val="50000"/>
              </a:spcBef>
            </a:pPr>
            <a:r>
              <a:rPr lang="hu-HU" sz="2300" i="1" dirty="0"/>
              <a:t>Újabb eredetű, de nem kevésbé magasztos az egyetemnek </a:t>
            </a:r>
            <a:r>
              <a:rPr lang="hu-HU" sz="2300" b="1" i="1" dirty="0"/>
              <a:t>harmadik</a:t>
            </a:r>
            <a:r>
              <a:rPr lang="hu-HU" sz="2300" i="1" dirty="0"/>
              <a:t> hivatása, nevelni a haza számára </a:t>
            </a:r>
            <a:r>
              <a:rPr lang="hu-HU" sz="2300" b="1" i="1" dirty="0"/>
              <a:t>polgárokat</a:t>
            </a:r>
            <a:r>
              <a:rPr lang="hu-HU" sz="2300" i="1" dirty="0"/>
              <a:t>, </a:t>
            </a:r>
            <a:r>
              <a:rPr lang="hu-HU" sz="2300" b="1" i="1" dirty="0"/>
              <a:t>akik el vannak látva a szellem fegyverével.” </a:t>
            </a:r>
          </a:p>
          <a:p>
            <a:pPr>
              <a:spcBef>
                <a:spcPct val="50000"/>
              </a:spcBef>
            </a:pPr>
            <a:r>
              <a:rPr lang="hu-HU" sz="2300" b="1" dirty="0"/>
              <a:t>Negyedik</a:t>
            </a:r>
            <a:r>
              <a:rPr lang="hu-HU" sz="2300" dirty="0"/>
              <a:t> különleges hivatása, </a:t>
            </a:r>
            <a:r>
              <a:rPr lang="hu-HU" sz="2300" i="1" dirty="0"/>
              <a:t>„hogy a nagy magyar </a:t>
            </a:r>
            <a:r>
              <a:rPr lang="hu-HU" sz="2300" b="1" i="1" dirty="0"/>
              <a:t>Alföldnek központja</a:t>
            </a:r>
            <a:r>
              <a:rPr lang="hu-HU" sz="2300" i="1" dirty="0"/>
              <a:t> legyen”. </a:t>
            </a:r>
          </a:p>
          <a:p>
            <a:pPr>
              <a:spcBef>
                <a:spcPct val="50000"/>
              </a:spcBef>
            </a:pPr>
            <a:r>
              <a:rPr lang="hu-HU" sz="2300" b="1" i="1" dirty="0"/>
              <a:t>Tanítás és kutatás – elválaszthatatlanok: </a:t>
            </a:r>
          </a:p>
          <a:p>
            <a:r>
              <a:rPr lang="hu-HU" sz="2300" i="1" dirty="0"/>
              <a:t>„Jó tanítás csakis ott folyhat, ahol él a kutatás szelleme, az igazságok lelkes, pártatlan szeretete.”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332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44062" y="663191"/>
            <a:ext cx="8028633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300" b="1" dirty="0" smtClean="0"/>
              <a:t>A kutatás hazafias kötelesség</a:t>
            </a:r>
            <a:r>
              <a:rPr lang="hu-HU" sz="2300" dirty="0" smtClean="0"/>
              <a:t>:</a:t>
            </a:r>
          </a:p>
          <a:p>
            <a:r>
              <a:rPr lang="hu-HU" sz="2300" i="1" dirty="0" smtClean="0"/>
              <a:t>„… a tudomány, a kultúra az egyetlen terep, amelyen a versenyt a nagy nemzetekkel egy kis nemzet is felveheti, megcsillogtatván nevét az emberi történelemben”.</a:t>
            </a:r>
          </a:p>
          <a:p>
            <a:endParaRPr lang="hu-HU" sz="2300" i="1" dirty="0" smtClean="0"/>
          </a:p>
          <a:p>
            <a:r>
              <a:rPr lang="hu-HU" sz="2300" b="1" dirty="0" smtClean="0"/>
              <a:t>A szellem fegyverével vértezett hasznos polgárok nevelése:</a:t>
            </a:r>
          </a:p>
          <a:p>
            <a:r>
              <a:rPr lang="hu-HU" sz="2300" dirty="0" smtClean="0"/>
              <a:t>Az egyetem nem zárkózhat el az elől, hogy </a:t>
            </a:r>
            <a:r>
              <a:rPr lang="hu-HU" sz="2300" i="1" dirty="0" smtClean="0"/>
              <a:t>„a közzel szemben vállalt kötelességeit teljesítse”.</a:t>
            </a:r>
          </a:p>
          <a:p>
            <a:pPr>
              <a:spcBef>
                <a:spcPct val="50000"/>
              </a:spcBef>
            </a:pPr>
            <a:r>
              <a:rPr lang="hu-HU" sz="2300" dirty="0" smtClean="0"/>
              <a:t>Kétféle oktatást kell nyújtani, kétféle előadást kell  tartani: </a:t>
            </a:r>
            <a:r>
              <a:rPr lang="hu-HU" sz="2300" b="1" dirty="0" smtClean="0"/>
              <a:t>külön a közéleti hivatásra felkészítőt és külön a tudósképzés szolgálót.</a:t>
            </a:r>
          </a:p>
          <a:p>
            <a:pPr>
              <a:spcBef>
                <a:spcPct val="50000"/>
              </a:spcBef>
            </a:pPr>
            <a:r>
              <a:rPr lang="hu-HU" sz="2300" b="1" dirty="0" smtClean="0"/>
              <a:t>Nevelő egyetem:</a:t>
            </a:r>
          </a:p>
          <a:p>
            <a:r>
              <a:rPr lang="hu-HU" sz="2300" dirty="0" smtClean="0"/>
              <a:t>Jellembeli tulajdonságok fejlesztése, mint például a </a:t>
            </a:r>
            <a:r>
              <a:rPr lang="hu-HU" sz="2300" i="1" dirty="0" smtClean="0"/>
              <a:t>„hivatottság érzése”,</a:t>
            </a:r>
            <a:r>
              <a:rPr lang="hu-HU" sz="2300" dirty="0" smtClean="0"/>
              <a:t> alkotásvágy, cselekvésvágy, józan és gyors ítélőképesség, becsületesség, önzetlenség. </a:t>
            </a:r>
            <a:endParaRPr lang="hu-HU" sz="2300" dirty="0"/>
          </a:p>
        </p:txBody>
      </p:sp>
    </p:spTree>
    <p:extLst>
      <p:ext uri="{BB962C8B-B14F-4D97-AF65-F5344CB8AC3E}">
        <p14:creationId xmlns:p14="http://schemas.microsoft.com/office/powerpoint/2010/main" val="37280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1219" y="256458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4. Előadás a hibás és a helyes pedagógiáról, 1940. február 28.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1547" y="1845734"/>
            <a:ext cx="8480809" cy="4394292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A kutatás hazafias kötelesség</a:t>
            </a:r>
            <a:r>
              <a:rPr lang="hu-HU" dirty="0"/>
              <a:t>:</a:t>
            </a:r>
          </a:p>
          <a:p>
            <a:r>
              <a:rPr lang="hu-HU" i="1" dirty="0"/>
              <a:t>„… a tudomány, a kultúra az egyetlen terep, amelyen a versenyt a nagy nemzetekkel egy kis nemzet is felveheti, megcsillogtatván nevét az emberi történelemben”.</a:t>
            </a:r>
          </a:p>
          <a:p>
            <a:r>
              <a:rPr lang="hu-HU" b="1" dirty="0" smtClean="0"/>
              <a:t>A </a:t>
            </a:r>
            <a:r>
              <a:rPr lang="hu-HU" b="1" dirty="0"/>
              <a:t>szellem fegyverével vértezett hasznos polgárok nevelése:</a:t>
            </a:r>
          </a:p>
          <a:p>
            <a:r>
              <a:rPr lang="hu-HU" dirty="0"/>
              <a:t>Az egyetem nem zárkózhat el az elől, hogy </a:t>
            </a:r>
            <a:r>
              <a:rPr lang="hu-HU" i="1" dirty="0"/>
              <a:t>„a közzel szemben vállalt kötelességeit teljesítse”.</a:t>
            </a:r>
          </a:p>
          <a:p>
            <a:pPr>
              <a:spcBef>
                <a:spcPct val="50000"/>
              </a:spcBef>
            </a:pPr>
            <a:r>
              <a:rPr lang="hu-HU" dirty="0"/>
              <a:t>Kétféle oktatást kell nyújtani, kétféle előadást kell  tartani: </a:t>
            </a:r>
            <a:r>
              <a:rPr lang="hu-HU" b="1" dirty="0"/>
              <a:t>külön a közéleti hivatásra felkészítőt és külön a tudósképzés szolgálót.</a:t>
            </a:r>
          </a:p>
          <a:p>
            <a:pPr>
              <a:spcBef>
                <a:spcPct val="50000"/>
              </a:spcBef>
            </a:pPr>
            <a:r>
              <a:rPr lang="hu-HU" b="1" dirty="0"/>
              <a:t>Nevelő egyetem:</a:t>
            </a:r>
          </a:p>
          <a:p>
            <a:r>
              <a:rPr lang="hu-HU" dirty="0"/>
              <a:t>Jellembeli tulajdonságok fejlesztése, mint például a </a:t>
            </a:r>
            <a:r>
              <a:rPr lang="hu-HU" i="1" dirty="0"/>
              <a:t>„hivatottság érzése”,</a:t>
            </a:r>
            <a:r>
              <a:rPr lang="hu-HU" dirty="0"/>
              <a:t> alkotásvágy, cselekvésvágy, józan és gyors ítélőképesség, becsületesség, önzetlenség.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167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52176" y="442127"/>
            <a:ext cx="835018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Iskolakritika: </a:t>
            </a:r>
          </a:p>
          <a:p>
            <a:r>
              <a:rPr lang="hu-HU" sz="2200" b="1" dirty="0"/>
              <a:t>Az iskola kiöli a kíváncsiságot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„Elnézem a mi kis 12 éves cserkészeinket. Ennyi talpraesettséget, kedvességet, önzetlenséget, életerőt alig találni másutt. Ez nem az ifjúság könnyű lelkendezése, itt még zavartalanul buzog a mi nemzeti erőnk forrása. És mi lesz ezekből az értékekből? Hol sikkadnak el?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A középiskolából kikerülő fiatalember látszólag már fáradt, fásult, a 25 éves pedig, aki az életbe lép, már csak valami nyugdíjas állásról álmodozik, ahol semmiféle felelősség nem súlyosodik a vállaira.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Itt a nevelésben, az oktatásban, a tanításban kell valami </a:t>
            </a:r>
            <a:r>
              <a:rPr lang="hu-HU" sz="2200" b="1" i="1" dirty="0"/>
              <a:t>alapvető hibának lennie</a:t>
            </a:r>
            <a:r>
              <a:rPr lang="hu-HU" sz="2200" i="1" dirty="0"/>
              <a:t>, amely a 10 és 20 év között kitapossa a lélekből a legdrágább tulajdonait, amelyekre legelsősorban lenne szükség az építőmunkában.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Nagy tömeg </a:t>
            </a:r>
            <a:r>
              <a:rPr lang="hu-HU" sz="2200" b="1" i="1" dirty="0"/>
              <a:t>felesleges tudás ballasztjával</a:t>
            </a:r>
            <a:r>
              <a:rPr lang="hu-HU" sz="2200" i="1" dirty="0"/>
              <a:t> kerülnek a mi fiaink az egyetemre.”</a:t>
            </a:r>
            <a:endParaRPr lang="hu-HU" sz="2200" i="1" dirty="0"/>
          </a:p>
        </p:txBody>
      </p:sp>
    </p:spTree>
    <p:extLst>
      <p:ext uri="{BB962C8B-B14F-4D97-AF65-F5344CB8AC3E}">
        <p14:creationId xmlns:p14="http://schemas.microsoft.com/office/powerpoint/2010/main" val="372856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41644" y="492369"/>
            <a:ext cx="827984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Hivatásra felkészítés:</a:t>
            </a:r>
          </a:p>
          <a:p>
            <a:r>
              <a:rPr lang="hu-HU" sz="2200" i="1" dirty="0"/>
              <a:t>„Mi is csak tanítjuk a tudomány követelményei szerint az ifjút, és gyakran elfelejtjük, hogy nekünk nemcsak tudománnyal és agyakkal, de fiatalemberekkel is dolgunk van. Ezek nem csupán agyak, hanem az </a:t>
            </a:r>
            <a:r>
              <a:rPr lang="hu-HU" sz="2200" b="1" i="1" dirty="0"/>
              <a:t>életre, hivatásra készülő emberek</a:t>
            </a:r>
            <a:r>
              <a:rPr lang="hu-HU" sz="2200" i="1" dirty="0"/>
              <a:t>.” </a:t>
            </a:r>
          </a:p>
          <a:p>
            <a:pPr>
              <a:spcBef>
                <a:spcPct val="50000"/>
              </a:spcBef>
            </a:pPr>
            <a:endParaRPr lang="hu-HU" sz="2200" b="1" dirty="0"/>
          </a:p>
          <a:p>
            <a:r>
              <a:rPr lang="hu-HU" sz="2200" b="1" dirty="0"/>
              <a:t>Tanárképzés:</a:t>
            </a:r>
          </a:p>
          <a:p>
            <a:r>
              <a:rPr lang="hu-HU" sz="2200" i="1" dirty="0"/>
              <a:t>„Vegyünk például egy tanárjelöltet. Mi egy középiskolai tanár hivatása? Hogy a gyermeklélekbe belecsöpögtesse a szép, a művészet, a hivatás, a természet, az élet szeretetét, hogy az emberi tudás legegyszerűbb és legátfogóbb elemeit </a:t>
            </a:r>
            <a:r>
              <a:rPr lang="hu-HU" sz="2200" b="1" i="1" dirty="0"/>
              <a:t>vonzóan, érdekesen tárja tanítványai elé.  </a:t>
            </a:r>
          </a:p>
          <a:p>
            <a:pPr>
              <a:spcBef>
                <a:spcPct val="50000"/>
              </a:spcBef>
            </a:pPr>
            <a:r>
              <a:rPr lang="hu-HU" sz="2200" i="1" dirty="0"/>
              <a:t>És mit csinálunk itt az egyetemen ezzel a tanárjelölttel? </a:t>
            </a:r>
            <a:r>
              <a:rPr lang="hu-HU" sz="2200" b="1" i="1" dirty="0"/>
              <a:t>A tudomány szent nevében agyonütjük.</a:t>
            </a:r>
            <a:r>
              <a:rPr lang="hu-HU" sz="2200" i="1" dirty="0"/>
              <a:t> Tanítjuk addig, míg mint élettelen, megtört ember füstölgő fejjel el nem hagyja az egyetemet.”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681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7327" y="206217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Szent-Györgyi egyetempedagógiai gondolatainak summája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1693" y="1845734"/>
            <a:ext cx="8015068" cy="4394292"/>
          </a:xfrm>
        </p:spPr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hu-HU" sz="2100" dirty="0" smtClean="0"/>
              <a:t>Érdeklődéssel </a:t>
            </a:r>
            <a:r>
              <a:rPr lang="hu-HU" sz="2100" dirty="0"/>
              <a:t>fordult az egyetem és a közoktatás pedagógiai kérdései </a:t>
            </a:r>
            <a:r>
              <a:rPr lang="hu-HU" sz="2100" dirty="0" smtClean="0"/>
              <a:t>felé.</a:t>
            </a:r>
          </a:p>
          <a:p>
            <a:pPr>
              <a:spcBef>
                <a:spcPct val="50000"/>
              </a:spcBef>
            </a:pPr>
            <a:r>
              <a:rPr lang="hu-HU" sz="2100" dirty="0" smtClean="0"/>
              <a:t>Az </a:t>
            </a:r>
            <a:r>
              <a:rPr lang="hu-HU" sz="2100" dirty="0"/>
              <a:t>egyetem szerepéről megfogalmazott gondolatai kapcsolódnak ahhoz a </a:t>
            </a:r>
            <a:r>
              <a:rPr lang="hu-HU" sz="2100" b="1" dirty="0"/>
              <a:t>szellemi előzményhez</a:t>
            </a:r>
            <a:r>
              <a:rPr lang="hu-HU" sz="2100" dirty="0"/>
              <a:t>, amelyet az egyetem korábbi professzorai, köztük Schneller István, képviseltek.</a:t>
            </a:r>
          </a:p>
          <a:p>
            <a:pPr>
              <a:spcBef>
                <a:spcPct val="50000"/>
              </a:spcBef>
            </a:pPr>
            <a:r>
              <a:rPr lang="hu-HU" sz="2100" dirty="0"/>
              <a:t>Az egyetem feladataival kapcsolatos álláspontja a vizsgált időszakban (1930-1941) </a:t>
            </a:r>
            <a:r>
              <a:rPr lang="hu-HU" sz="2100" b="1" dirty="0"/>
              <a:t>átalakult</a:t>
            </a:r>
            <a:r>
              <a:rPr lang="hu-HU" sz="2100" dirty="0"/>
              <a:t>, az egyetem kettős feladatkörének kezdeti megfogalmazása az évek során differenciáltabbá vált.</a:t>
            </a:r>
          </a:p>
          <a:p>
            <a:pPr>
              <a:spcBef>
                <a:spcPct val="50000"/>
              </a:spcBef>
            </a:pPr>
            <a:r>
              <a:rPr lang="hu-HU" sz="2100" dirty="0"/>
              <a:t>Új elemként lépett be a </a:t>
            </a:r>
            <a:r>
              <a:rPr lang="hu-HU" sz="2100" b="1" dirty="0"/>
              <a:t>szakképzés</a:t>
            </a:r>
            <a:r>
              <a:rPr lang="hu-HU" sz="2100" dirty="0"/>
              <a:t>, </a:t>
            </a:r>
            <a:r>
              <a:rPr lang="hu-HU" sz="2100" b="1" dirty="0"/>
              <a:t>a regionális központ funkció, valamint a</a:t>
            </a:r>
            <a:r>
              <a:rPr lang="hu-HU" sz="2100" dirty="0"/>
              <a:t> </a:t>
            </a:r>
            <a:r>
              <a:rPr lang="hu-HU" sz="2100" b="1" dirty="0"/>
              <a:t>nevelő-jellemformáló</a:t>
            </a:r>
            <a:r>
              <a:rPr lang="hu-HU" sz="2100" dirty="0"/>
              <a:t> szerep, ami a korszak végére felerősödött.</a:t>
            </a:r>
          </a:p>
          <a:p>
            <a:pPr>
              <a:spcBef>
                <a:spcPct val="50000"/>
              </a:spcBef>
            </a:pPr>
            <a:r>
              <a:rPr lang="hu-HU" sz="2100" dirty="0"/>
              <a:t>Az iskolával (középiskolával) szembeni </a:t>
            </a:r>
            <a:r>
              <a:rPr lang="hu-HU" sz="2100" b="1" dirty="0"/>
              <a:t>kritikus attitűdje</a:t>
            </a:r>
            <a:r>
              <a:rPr lang="hu-HU" sz="2100" dirty="0"/>
              <a:t> az évek során egyre </a:t>
            </a:r>
            <a:r>
              <a:rPr lang="hu-HU" sz="2100" b="1" dirty="0"/>
              <a:t>élesebbé </a:t>
            </a:r>
            <a:r>
              <a:rPr lang="hu-HU" sz="2100" dirty="0"/>
              <a:t>vált.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211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62708" y="497812"/>
            <a:ext cx="77673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A jó előadás:</a:t>
            </a:r>
          </a:p>
          <a:p>
            <a:r>
              <a:rPr lang="hu-HU" sz="2200" i="1" dirty="0"/>
              <a:t>„Az előadás </a:t>
            </a:r>
            <a:r>
              <a:rPr lang="hu-HU" sz="2200" b="1" i="1" dirty="0"/>
              <a:t>egyetlen lényeges eleme a hallgató</a:t>
            </a:r>
            <a:r>
              <a:rPr lang="hu-HU" sz="2200" i="1" dirty="0"/>
              <a:t>, s </a:t>
            </a:r>
            <a:r>
              <a:rPr lang="hu-HU" sz="2200" b="1" i="1" dirty="0"/>
              <a:t>az előadás célja nem az, hogy a tudományt kimerítse, hanem hogy a hallgatóra bizonyos benyomást tegyen. </a:t>
            </a:r>
          </a:p>
          <a:p>
            <a:r>
              <a:rPr lang="hu-HU" sz="2200" i="1" dirty="0"/>
              <a:t>Ha pedig az előadást a hallgató szempontjából ítéljük meg, úgy az előadásnak nem a tárgyi tartalom a legfontosabb pontja. </a:t>
            </a:r>
          </a:p>
          <a:p>
            <a:r>
              <a:rPr lang="hu-HU" sz="2200" i="1" dirty="0"/>
              <a:t>Az előadás legfőbb célja mindég, az elemitől az egyetemig, hogy </a:t>
            </a:r>
            <a:r>
              <a:rPr lang="hu-HU" sz="2200" b="1" i="1" dirty="0"/>
              <a:t>a hallgató érdeklődését felköltse</a:t>
            </a:r>
            <a:r>
              <a:rPr lang="hu-HU" sz="2200" i="1" dirty="0"/>
              <a:t>, megtanítsa őt szemlélődni, gondolkodni, tárgyát szeretni. Ha ez utóbbit nem érjük el, úgy minden tanításunk kárba veszett…” </a:t>
            </a:r>
          </a:p>
          <a:p>
            <a:endParaRPr lang="hu-HU" dirty="0"/>
          </a:p>
        </p:txBody>
      </p:sp>
      <p:pic>
        <p:nvPicPr>
          <p:cNvPr id="3" name="Picture 6" descr="szent-gyorgyi_alb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396" y="4252686"/>
            <a:ext cx="1524000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5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59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Utószó	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sz="2400" dirty="0" smtClean="0"/>
              <a:t>Egri líceum (1774) – egri egyetem (2016)</a:t>
            </a:r>
          </a:p>
          <a:p>
            <a:r>
              <a:rPr lang="hu-HU" sz="2400" dirty="0" smtClean="0"/>
              <a:t>Kérdés, hogy a magyar egyetemtörténet gazdag hagyományaiból mit választunk - mit választhatunk ki ahhoz, hogy – a múltból tanulva </a:t>
            </a:r>
            <a:r>
              <a:rPr lang="hu-HU" sz="2400" dirty="0"/>
              <a:t>–</a:t>
            </a:r>
            <a:r>
              <a:rPr lang="hu-HU" sz="2400" dirty="0" smtClean="0"/>
              <a:t> értékeket őrző, de a mai kornak is </a:t>
            </a:r>
            <a:r>
              <a:rPr lang="hu-HU" sz="2400" smtClean="0"/>
              <a:t>megfelelő régi-új egyetem </a:t>
            </a:r>
            <a:r>
              <a:rPr lang="hu-HU" sz="2400" dirty="0" smtClean="0"/>
              <a:t>működjék?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0592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2659" y="286605"/>
            <a:ext cx="7814101" cy="1140262"/>
          </a:xfrm>
        </p:spPr>
        <p:txBody>
          <a:bodyPr/>
          <a:lstStyle/>
          <a:p>
            <a:r>
              <a:rPr lang="hu-HU" dirty="0" smtClean="0"/>
              <a:t>Irodalom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1888" y="1845733"/>
            <a:ext cx="8088922" cy="4725889"/>
          </a:xfrm>
        </p:spPr>
        <p:txBody>
          <a:bodyPr>
            <a:normAutofit fontScale="62500" lnSpcReduction="20000"/>
          </a:bodyPr>
          <a:lstStyle/>
          <a:p>
            <a:r>
              <a:rPr lang="hu-HU" sz="2200" dirty="0"/>
              <a:t>Kardos István: Beszélgetés Szent-Györgyi Alberttal. </a:t>
            </a:r>
            <a:r>
              <a:rPr lang="hu-HU" sz="2200" dirty="0" err="1"/>
              <a:t>In</a:t>
            </a:r>
            <a:r>
              <a:rPr lang="hu-HU" sz="2200" dirty="0"/>
              <a:t>: Szent-Györgyi </a:t>
            </a:r>
            <a:r>
              <a:rPr lang="hu-HU" sz="2200" dirty="0" smtClean="0"/>
              <a:t>Albert</a:t>
            </a:r>
            <a:r>
              <a:rPr lang="hu-HU" sz="2200" dirty="0"/>
              <a:t>: Az élet jellege. Magvető Kiadó, Budapest.</a:t>
            </a:r>
          </a:p>
          <a:p>
            <a:r>
              <a:rPr lang="hu-HU" sz="2200" dirty="0"/>
              <a:t>Schneller István: Az egyetemi tanulmányozás feladata. </a:t>
            </a:r>
            <a:r>
              <a:rPr lang="hu-HU" sz="2200" dirty="0" err="1"/>
              <a:t>In</a:t>
            </a:r>
            <a:r>
              <a:rPr lang="hu-HU" sz="2200" dirty="0"/>
              <a:t>: Schneller </a:t>
            </a:r>
            <a:r>
              <a:rPr lang="hu-HU" sz="2200" dirty="0" smtClean="0"/>
              <a:t>István</a:t>
            </a:r>
            <a:r>
              <a:rPr lang="hu-HU" sz="2200" dirty="0"/>
              <a:t>: </a:t>
            </a:r>
            <a:r>
              <a:rPr lang="hu-HU" sz="2200" dirty="0" err="1"/>
              <a:t>Paedagogiai</a:t>
            </a:r>
            <a:r>
              <a:rPr lang="hu-HU" sz="2200" dirty="0"/>
              <a:t> dolgozatok. Első kötet, </a:t>
            </a:r>
            <a:r>
              <a:rPr lang="hu-HU" sz="2200" dirty="0" smtClean="0"/>
              <a:t>Budapest, 1900</a:t>
            </a:r>
            <a:r>
              <a:rPr lang="hu-HU" sz="2200" dirty="0"/>
              <a:t>. </a:t>
            </a:r>
          </a:p>
          <a:p>
            <a:r>
              <a:rPr lang="hu-HU" sz="2200" dirty="0" err="1" smtClean="0"/>
              <a:t>Schwendtner</a:t>
            </a:r>
            <a:r>
              <a:rPr lang="hu-HU" sz="2200" dirty="0" smtClean="0"/>
              <a:t> Tibor: Filozófusok és hivatalnokok. Megjegyzések a berlini egyetem alapításához. Kézirat publikálás alatt. 2016.</a:t>
            </a:r>
          </a:p>
          <a:p>
            <a:r>
              <a:rPr lang="hu-HU" sz="2200" dirty="0" smtClean="0"/>
              <a:t>Szent </a:t>
            </a:r>
            <a:r>
              <a:rPr lang="hu-HU" sz="2200" dirty="0"/>
              <a:t>Györgyi Albert: Észrevételek a nevelésről. Válogatott </a:t>
            </a:r>
            <a:r>
              <a:rPr lang="hu-HU" sz="2200" dirty="0" smtClean="0"/>
              <a:t>tanulmányok</a:t>
            </a:r>
            <a:r>
              <a:rPr lang="hu-HU" sz="2200" dirty="0"/>
              <a:t>, 1983.</a:t>
            </a:r>
          </a:p>
          <a:p>
            <a:r>
              <a:rPr lang="hu-HU" sz="2200" dirty="0" err="1"/>
              <a:t>Szent-Gyögyi</a:t>
            </a:r>
            <a:r>
              <a:rPr lang="hu-HU" sz="2200" dirty="0"/>
              <a:t> Albert: Rektori székfoglaló, 1940.</a:t>
            </a:r>
          </a:p>
          <a:p>
            <a:r>
              <a:rPr lang="hu-HU" sz="2200" dirty="0"/>
              <a:t>Szent-Györgyi Albert Előadás a hibás és a helyes pedagógiáról. </a:t>
            </a:r>
            <a:r>
              <a:rPr lang="hu-HU" sz="2200" dirty="0" smtClean="0"/>
              <a:t> Riport</a:t>
            </a:r>
            <a:r>
              <a:rPr lang="hu-HU" sz="2200" dirty="0"/>
              <a:t>, a </a:t>
            </a:r>
            <a:r>
              <a:rPr lang="hu-HU" sz="2200" dirty="0" smtClean="0"/>
              <a:t>Magyar </a:t>
            </a:r>
            <a:r>
              <a:rPr lang="hu-HU" sz="2200" dirty="0"/>
              <a:t>Nemzet 1941. február 28- számában.</a:t>
            </a:r>
          </a:p>
          <a:p>
            <a:r>
              <a:rPr lang="hu-HU" sz="2200" dirty="0"/>
              <a:t>Szent-Györgyi Albert felszólalása 1930 novemberében az Országos </a:t>
            </a:r>
            <a:r>
              <a:rPr lang="hu-HU" sz="2200" dirty="0" smtClean="0"/>
              <a:t>Testnevelési </a:t>
            </a:r>
            <a:r>
              <a:rPr lang="hu-HU" sz="2200" dirty="0"/>
              <a:t>Tanács kongresszusán.</a:t>
            </a:r>
          </a:p>
          <a:p>
            <a:r>
              <a:rPr lang="hu-HU" sz="2200" dirty="0"/>
              <a:t>Szent-Györgyi Albert: Természettudományi képzés és laboratóriumi </a:t>
            </a:r>
            <a:r>
              <a:rPr lang="hu-HU" sz="2200" dirty="0" smtClean="0"/>
              <a:t>munka </a:t>
            </a:r>
            <a:r>
              <a:rPr lang="hu-HU" sz="2200" dirty="0"/>
              <a:t>az egyetemi oktatásban. Magyar Felsőoktatás. </a:t>
            </a:r>
            <a:endParaRPr lang="hu-HU" sz="2200" dirty="0" smtClean="0"/>
          </a:p>
          <a:p>
            <a:r>
              <a:rPr lang="hu-HU" sz="2200" dirty="0" smtClean="0"/>
              <a:t>Szollár Lajos. Az egyetem eszméjének válsága</a:t>
            </a:r>
            <a:r>
              <a:rPr lang="hu-HU" sz="2200" dirty="0"/>
              <a:t>. http://www.n-p-m.hu/files/Szollar_Lajos_AZ_EGYETEM_ESZMEJENEK_VALSAGA.pdf</a:t>
            </a:r>
          </a:p>
          <a:p>
            <a:r>
              <a:rPr lang="hu-HU" sz="2200" dirty="0"/>
              <a:t>Tóth Tamás: Az európai egyetem és a modern filozófiák. </a:t>
            </a:r>
            <a:r>
              <a:rPr lang="hu-HU" sz="2200" dirty="0" err="1"/>
              <a:t>In</a:t>
            </a:r>
            <a:r>
              <a:rPr lang="hu-HU" sz="2200" dirty="0"/>
              <a:t>: Tóth </a:t>
            </a:r>
            <a:r>
              <a:rPr lang="hu-HU" sz="2200" dirty="0" smtClean="0"/>
              <a:t>Tamás </a:t>
            </a:r>
            <a:r>
              <a:rPr lang="hu-HU" sz="2200" dirty="0"/>
              <a:t>(szerk.): Az európai egyetem funkcióváltozásai. </a:t>
            </a:r>
            <a:r>
              <a:rPr lang="hu-HU" sz="2200" dirty="0" smtClean="0"/>
              <a:t>Felsőoktatás-történeti </a:t>
            </a:r>
            <a:r>
              <a:rPr lang="hu-HU" sz="2200" dirty="0"/>
              <a:t>tanulmányok. Budapest, 2001.</a:t>
            </a:r>
          </a:p>
          <a:p>
            <a:r>
              <a:rPr lang="hu-HU" sz="2200" dirty="0"/>
              <a:t>Vincze Gábor: A száműzött egyetem. Szeged, 2006.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413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95754" y="2682910"/>
            <a:ext cx="69032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600" dirty="0" smtClean="0"/>
              <a:t>KÖSZÖNÖM  A  FIGYELMET!</a:t>
            </a:r>
            <a:endParaRPr lang="hu-HU" sz="4600" dirty="0"/>
          </a:p>
        </p:txBody>
      </p:sp>
    </p:spTree>
    <p:extLst>
      <p:ext uri="{BB962C8B-B14F-4D97-AF65-F5344CB8AC3E}">
        <p14:creationId xmlns:p14="http://schemas.microsoft.com/office/powerpoint/2010/main" val="22930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ív">
  <a:themeElements>
    <a:clrScheme name="Retrospektív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í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433</TotalTime>
  <Words>4764</Words>
  <Application>Microsoft Office PowerPoint</Application>
  <PresentationFormat>Diavetítés a képernyőre (4:3 oldalarány)</PresentationFormat>
  <Paragraphs>211</Paragraphs>
  <Slides>54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54</vt:i4>
      </vt:variant>
    </vt:vector>
  </HeadingPairs>
  <TitlesOfParts>
    <vt:vector size="59" baseType="lpstr">
      <vt:lpstr>Calibri</vt:lpstr>
      <vt:lpstr>Calibri Light</vt:lpstr>
      <vt:lpstr>Times New Roman CE</vt:lpstr>
      <vt:lpstr>Times New Roman HU</vt:lpstr>
      <vt:lpstr>Retrospektív</vt:lpstr>
      <vt:lpstr>Az universitas-eszme  tartalmának változásai  a magyar felsőoktatás történetében</vt:lpstr>
      <vt:lpstr>Két évszázad egyetem-eszméjének nyomában   </vt:lpstr>
      <vt:lpstr>PowerPoint bemutató</vt:lpstr>
      <vt:lpstr>PowerPoint bemutató</vt:lpstr>
      <vt:lpstr>A viszonyítási pont: Humboldt egyeteme   </vt:lpstr>
      <vt:lpstr>A „humboldti modell”</vt:lpstr>
      <vt:lpstr>1. A kutatás és az oktatás szabadsága</vt:lpstr>
      <vt:lpstr>2. A kutatás és a tanítás egysége</vt:lpstr>
      <vt:lpstr>3. Képzés (Bildung) a „kiképzés” (Ausbildung) helyett</vt:lpstr>
      <vt:lpstr>4. A tudományok egysége és a filozófia primátusa</vt:lpstr>
      <vt:lpstr>PowerPoint bemutató</vt:lpstr>
      <vt:lpstr>Helyzetkép Magyarországon a 18-19. század fordulóján</vt:lpstr>
      <vt:lpstr>Centralizált egyetempolitika és hasznosságelv a 18-19. század fordulóján</vt:lpstr>
      <vt:lpstr>PowerPoint bemutató</vt:lpstr>
      <vt:lpstr>Schneller István (1847-1919)</vt:lpstr>
      <vt:lpstr>„Beamtenplantage” vagy a „tudós búvárlat” színhelye? - Schneller István egyetemkritikája</vt:lpstr>
      <vt:lpstr>Állami (államosított) egyetem</vt:lpstr>
      <vt:lpstr>A hasznosságelv és a tananyag </vt:lpstr>
      <vt:lpstr>Autonóm egyetemi tanár helyett hivatalnokképző szakoktató</vt:lpstr>
      <vt:lpstr>PowerPoint bemutató</vt:lpstr>
      <vt:lpstr>Gyanakvó államhatalom - a felügyelet hipertrófiája</vt:lpstr>
      <vt:lpstr>A következmény: egyetem helyett szakiskola</vt:lpstr>
      <vt:lpstr>A nemzeti alapon szerveződő társadalom egyeteme</vt:lpstr>
      <vt:lpstr>A tanszabadság elvének érvénysülése</vt:lpstr>
      <vt:lpstr>Egy megoldandó probléma: szakemberképzés</vt:lpstr>
      <vt:lpstr>A végső cél - itt is - a tudósképzés</vt:lpstr>
      <vt:lpstr>PowerPoint bemutató</vt:lpstr>
      <vt:lpstr>PowerPoint bemutató</vt:lpstr>
      <vt:lpstr>Szent-Györgyi Albert (1893-1986) nézetei az egyetem szerepének változásairól</vt:lpstr>
      <vt:lpstr>Forrásanyag</vt:lpstr>
      <vt:lpstr>1. Felszólalás az Országos Testnevelési Tanács kongresszusán, 1930. november  </vt:lpstr>
      <vt:lpstr>PowerPoint bemutató</vt:lpstr>
      <vt:lpstr>PowerPoint bemutató</vt:lpstr>
      <vt:lpstr>PowerPoint bemutató</vt:lpstr>
      <vt:lpstr>PowerPoint bemutató</vt:lpstr>
      <vt:lpstr>  Előzmények: Német orvosok iskolakritikája a 19. században</vt:lpstr>
      <vt:lpstr>Szent-Györgyi „önkritikája” 100 évvel később:</vt:lpstr>
      <vt:lpstr>A „reform-program”</vt:lpstr>
      <vt:lpstr>2. Természettudományi képzés és laboratóriumi munka az egyetemi oktatásban, 1936</vt:lpstr>
      <vt:lpstr>PowerPoint bemutató</vt:lpstr>
      <vt:lpstr>PowerPoint bemutató</vt:lpstr>
      <vt:lpstr>PowerPoint bemutató</vt:lpstr>
      <vt:lpstr>PowerPoint bemutató</vt:lpstr>
      <vt:lpstr>3. Rektori székfoglaló, 1940</vt:lpstr>
      <vt:lpstr>PowerPoint bemutató</vt:lpstr>
      <vt:lpstr>4. Előadás a hibás és a helyes pedagógiáról, 1940. február 28. </vt:lpstr>
      <vt:lpstr>PowerPoint bemutató</vt:lpstr>
      <vt:lpstr>PowerPoint bemutató</vt:lpstr>
      <vt:lpstr>Szent-Györgyi egyetempedagógiai gondolatainak summája</vt:lpstr>
      <vt:lpstr>PowerPoint bemutató</vt:lpstr>
      <vt:lpstr>PowerPoint bemutató</vt:lpstr>
      <vt:lpstr>Utószó </vt:lpstr>
      <vt:lpstr>Irodalom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universitas-eszme  tartalmának változásai  a magyar felsőoktatás történetében</dc:title>
  <dc:creator>Pukánszky Béla</dc:creator>
  <cp:lastModifiedBy>Pukánszky Béla</cp:lastModifiedBy>
  <cp:revision>56</cp:revision>
  <dcterms:created xsi:type="dcterms:W3CDTF">2016-03-08T17:30:56Z</dcterms:created>
  <dcterms:modified xsi:type="dcterms:W3CDTF">2016-03-09T00:44:38Z</dcterms:modified>
</cp:coreProperties>
</file>