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322" r:id="rId5"/>
    <p:sldId id="336" r:id="rId6"/>
    <p:sldId id="337" r:id="rId7"/>
    <p:sldId id="323" r:id="rId8"/>
    <p:sldId id="324" r:id="rId9"/>
    <p:sldId id="333" r:id="rId10"/>
    <p:sldId id="334" r:id="rId11"/>
    <p:sldId id="335" r:id="rId12"/>
    <p:sldId id="328" r:id="rId13"/>
    <p:sldId id="327" r:id="rId14"/>
    <p:sldId id="260" r:id="rId15"/>
    <p:sldId id="338" r:id="rId16"/>
    <p:sldId id="261" r:id="rId17"/>
    <p:sldId id="267" r:id="rId18"/>
    <p:sldId id="268" r:id="rId19"/>
    <p:sldId id="262" r:id="rId20"/>
    <p:sldId id="321" r:id="rId21"/>
    <p:sldId id="266" r:id="rId22"/>
    <p:sldId id="26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 autoAdjust="0"/>
  </p:normalViewPr>
  <p:slideViewPr>
    <p:cSldViewPr snapToGrid="0">
      <p:cViewPr varScale="1">
        <p:scale>
          <a:sx n="76" d="100"/>
          <a:sy n="76" d="100"/>
        </p:scale>
        <p:origin x="955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51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692398" y="1829830"/>
            <a:ext cx="6815669" cy="1515533"/>
          </a:xfrm>
        </p:spPr>
        <p:txBody>
          <a:bodyPr/>
          <a:lstStyle/>
          <a:p>
            <a:r>
              <a:rPr lang="hu-HU" sz="4000" dirty="0"/>
              <a:t>Bevezetés </a:t>
            </a:r>
            <a:br>
              <a:rPr lang="hu-HU" sz="4000" dirty="0"/>
            </a:br>
            <a:r>
              <a:rPr lang="hu-HU" sz="4000" dirty="0"/>
              <a:t>Az iskolai környezet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edukációs folyamat pedagógiai-pszichológiai aspektusai</a:t>
            </a:r>
            <a:r>
              <a:rPr lang="hu-HU" dirty="0"/>
              <a:t> </a:t>
            </a:r>
          </a:p>
          <a:p>
            <a:r>
              <a:rPr lang="hu-HU" dirty="0"/>
              <a:t>1</a:t>
            </a:r>
            <a:r>
              <a:rPr lang="hu-HU"/>
              <a:t>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5061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iskolai légkör</a:t>
            </a:r>
            <a:br>
              <a:rPr lang="hu-HU" dirty="0"/>
            </a:br>
            <a:r>
              <a:rPr lang="hu-HU" dirty="0"/>
              <a:t>Hol a gyermek helye?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7264" y="2595568"/>
            <a:ext cx="7522335" cy="3318936"/>
          </a:xfrm>
        </p:spPr>
        <p:txBody>
          <a:bodyPr>
            <a:normAutofit lnSpcReduction="10000"/>
          </a:bodyPr>
          <a:lstStyle/>
          <a:p>
            <a:r>
              <a:rPr lang="hu-HU" dirty="0" err="1"/>
              <a:t>Autoritatív-fegyelmező</a:t>
            </a:r>
            <a:r>
              <a:rPr lang="hu-HU" dirty="0"/>
              <a:t> iskola</a:t>
            </a:r>
          </a:p>
          <a:p>
            <a:r>
              <a:rPr lang="hu-HU" dirty="0"/>
              <a:t>Reformpedagógiai irányzatok</a:t>
            </a:r>
          </a:p>
          <a:p>
            <a:endParaRPr lang="hu-HU" dirty="0"/>
          </a:p>
          <a:p>
            <a:r>
              <a:rPr lang="hu-HU" b="1" dirty="0"/>
              <a:t>Mi az iskola funkciója? </a:t>
            </a:r>
          </a:p>
          <a:p>
            <a:r>
              <a:rPr lang="hu-HU" b="1" dirty="0"/>
              <a:t>Miért járnak a gyerekek iskolába?</a:t>
            </a:r>
          </a:p>
          <a:p>
            <a:pPr lvl="1"/>
            <a:r>
              <a:rPr lang="hu-HU" dirty="0"/>
              <a:t>Ismeretátadás, képességfejlesztés</a:t>
            </a:r>
          </a:p>
          <a:p>
            <a:pPr lvl="1"/>
            <a:r>
              <a:rPr lang="hu-HU" dirty="0"/>
              <a:t>Személyiségformálás és –fejlesztés: prevenció és korrekció</a:t>
            </a:r>
          </a:p>
        </p:txBody>
      </p:sp>
      <p:pic>
        <p:nvPicPr>
          <p:cNvPr id="6146" name="Picture 2" descr="http://previews.123rf.com/images/yeletkeshet/yeletkeshet1307/yeletkeshet130700019/21068517-set-of-kids-doing-different-things-at-school-children-studying-c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18" y="2490176"/>
            <a:ext cx="2972271" cy="362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1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iskola szerepe a gyermeki </a:t>
            </a:r>
            <a:br>
              <a:rPr lang="hu-HU" dirty="0"/>
            </a:br>
            <a:r>
              <a:rPr lang="hu-HU" dirty="0"/>
              <a:t>személyiség fejlesztésében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41610" y="2685721"/>
            <a:ext cx="6225860" cy="3318936"/>
          </a:xfrm>
        </p:spPr>
        <p:txBody>
          <a:bodyPr>
            <a:normAutofit fontScale="92500"/>
          </a:bodyPr>
          <a:lstStyle/>
          <a:p>
            <a:r>
              <a:rPr lang="hu-HU" dirty="0"/>
              <a:t>Változások a családi életben</a:t>
            </a:r>
          </a:p>
          <a:p>
            <a:pPr marL="285750" lvl="1"/>
            <a:r>
              <a:rPr lang="hu-HU" sz="2400" dirty="0"/>
              <a:t>Szülő-iskola kapcsolattartása és akadályozó tényezői</a:t>
            </a:r>
          </a:p>
          <a:p>
            <a:r>
              <a:rPr lang="hu-HU" dirty="0"/>
              <a:t>Kortársközösségek kohéziós erejének csökkenése</a:t>
            </a:r>
          </a:p>
          <a:p>
            <a:r>
              <a:rPr lang="hu-HU" dirty="0"/>
              <a:t>Tárgyi, anyagi értékek preferálása</a:t>
            </a:r>
          </a:p>
          <a:p>
            <a:endParaRPr lang="hu-HU" dirty="0"/>
          </a:p>
          <a:p>
            <a:r>
              <a:rPr lang="hu-HU" b="1" dirty="0">
                <a:sym typeface="Wingdings" panose="05000000000000000000" pitchFamily="2" charset="2"/>
              </a:rPr>
              <a:t>Fontos: </a:t>
            </a:r>
            <a:r>
              <a:rPr lang="hu-HU" dirty="0">
                <a:sym typeface="Wingdings" panose="05000000000000000000" pitchFamily="2" charset="2"/>
              </a:rPr>
              <a:t>a gyermek álljon az iskolai munka középpontjában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124" name="Picture 4" descr="http://static.tvtropes.org/pmwiki/pub/images/MITM03_18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408" y="2583063"/>
            <a:ext cx="26670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70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iskolai környezet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150004" cy="3318936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Amikor belépünk egy iskolába – kialakul bennünk egy összbenyomás</a:t>
            </a:r>
          </a:p>
          <a:p>
            <a:pPr lvl="1"/>
            <a:r>
              <a:rPr lang="hu-HU" dirty="0"/>
              <a:t>Milyen lehet itt az élet? Milyen lehet ebbe az iskolába járni?</a:t>
            </a:r>
          </a:p>
          <a:p>
            <a:r>
              <a:rPr lang="hu-HU" dirty="0"/>
              <a:t>Környezetpszichológia</a:t>
            </a:r>
          </a:p>
          <a:p>
            <a:r>
              <a:rPr lang="hu-HU" dirty="0"/>
              <a:t>Iskola létszáma</a:t>
            </a:r>
          </a:p>
          <a:p>
            <a:r>
              <a:rPr lang="hu-HU" dirty="0"/>
              <a:t>Tanulásra és a szabadidő eltöltésére szolgáló helyiségek</a:t>
            </a:r>
          </a:p>
          <a:p>
            <a:r>
              <a:rPr lang="hu-HU" dirty="0"/>
              <a:t>Iskola „átjárhatósága”</a:t>
            </a:r>
          </a:p>
        </p:txBody>
      </p:sp>
      <p:pic>
        <p:nvPicPr>
          <p:cNvPr id="5122" name="Picture 2" descr="http://www.fuggonyorszag.hu/files/image/Ev%20osztalyterme%202013/Sztarai%20Mihaly%20Pecs%20November/Sztarai%20Mihaly%20Altalanos%20Iskola%20Pecs_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05" y="205486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599088" y="6341110"/>
            <a:ext cx="5407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>
                <a:solidFill>
                  <a:schemeClr val="bg1"/>
                </a:solidFill>
              </a:rPr>
              <a:t>Pécs, Sztárai Mihály Általános Iskola - 1 A. osztály</a:t>
            </a:r>
          </a:p>
          <a:p>
            <a:r>
              <a:rPr lang="hu-HU" sz="1600" b="1" dirty="0">
                <a:solidFill>
                  <a:schemeClr val="bg1"/>
                </a:solidFill>
              </a:rPr>
              <a:t>Év legszebb osztályterme pályázat (2013. november hónap) </a:t>
            </a:r>
            <a:endParaRPr lang="hu-H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54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ztárai Mihály Általános Iskola Pécs - Év legszebb osztályterme Függönyorszá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9" y="5715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ztárai Mihály Általános Iskola Pécs - Év legszebb osztályterme Függönyorszá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819" y="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ztárai Mihály Általános Iskola Pécs - Év legszebb osztályterme Függönyorszá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03" y="3959304"/>
            <a:ext cx="4681855" cy="351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796119" y="6423570"/>
            <a:ext cx="5131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err="1">
                <a:solidFill>
                  <a:schemeClr val="bg1"/>
                </a:solidFill>
              </a:rPr>
              <a:t>Gerald</a:t>
            </a:r>
            <a:r>
              <a:rPr lang="hu-HU" sz="1600" dirty="0">
                <a:solidFill>
                  <a:schemeClr val="bg1"/>
                </a:solidFill>
              </a:rPr>
              <a:t> </a:t>
            </a:r>
            <a:r>
              <a:rPr lang="hu-HU" sz="1600" dirty="0" err="1">
                <a:solidFill>
                  <a:schemeClr val="bg1"/>
                </a:solidFill>
              </a:rPr>
              <a:t>Durrell</a:t>
            </a:r>
            <a:r>
              <a:rPr lang="hu-HU" sz="1600" dirty="0">
                <a:solidFill>
                  <a:schemeClr val="bg1"/>
                </a:solidFill>
              </a:rPr>
              <a:t>: Léghajóval a világ körül c. mesekönyve alapján</a:t>
            </a:r>
          </a:p>
        </p:txBody>
      </p:sp>
    </p:spTree>
    <p:extLst>
      <p:ext uri="{BB962C8B-B14F-4D97-AF65-F5344CB8AC3E}">
        <p14:creationId xmlns:p14="http://schemas.microsoft.com/office/powerpoint/2010/main" val="1038323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3.bp.blogspot.com/-iQWjCwSenKM/UdwUS444qQI/AAAAAAAABxA/ZrDeubBbfjE/s1600/DSC004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"/>
            <a:ext cx="52578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2.bp.blogspot.com/-m6NJqvNSeKs/UdwV51KmPPI/AAAAAAAABx0/zFONNJhsYXs/s1600/DSC005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-49476"/>
            <a:ext cx="5323768" cy="399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1.bp.blogspot.com/-1dgSOPdY4mM/UdwU-WZqmHI/AAAAAAAABxQ/LYDfq_EYcns/s1600/DSC004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7" y="2934972"/>
            <a:ext cx="2942271" cy="392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7578090" y="4103370"/>
            <a:ext cx="1797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Waldorf iskola</a:t>
            </a:r>
          </a:p>
        </p:txBody>
      </p:sp>
    </p:spTree>
    <p:extLst>
      <p:ext uri="{BB962C8B-B14F-4D97-AF65-F5344CB8AC3E}">
        <p14:creationId xmlns:p14="http://schemas.microsoft.com/office/powerpoint/2010/main" val="83238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35203" y="747956"/>
            <a:ext cx="9601196" cy="1303867"/>
          </a:xfrm>
        </p:spPr>
        <p:txBody>
          <a:bodyPr/>
          <a:lstStyle/>
          <a:p>
            <a:r>
              <a:rPr lang="hu-HU" dirty="0"/>
              <a:t>Iskolai életkeretek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71293" y="2568083"/>
            <a:ext cx="6398940" cy="3318936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Tanítás tanulás folyamata mellett ható tényezők</a:t>
            </a:r>
          </a:p>
          <a:p>
            <a:r>
              <a:rPr lang="hu-HU" dirty="0"/>
              <a:t>Befolyásolják: elégedettséget, komfortérzetet, teljesítményt</a:t>
            </a:r>
          </a:p>
          <a:p>
            <a:pPr lvl="1"/>
            <a:r>
              <a:rPr lang="hu-HU" dirty="0"/>
              <a:t>Példák</a:t>
            </a:r>
          </a:p>
          <a:p>
            <a:r>
              <a:rPr lang="hu-HU" dirty="0"/>
              <a:t>Hogyan történik a szabályozás?</a:t>
            </a:r>
          </a:p>
          <a:p>
            <a:pPr lvl="1"/>
            <a:r>
              <a:rPr lang="hu-HU" dirty="0"/>
              <a:t>A társadalmi szabályozás sajátos esete (Nagy, 1992)</a:t>
            </a:r>
          </a:p>
          <a:p>
            <a:r>
              <a:rPr lang="hu-HU" dirty="0"/>
              <a:t>Rejtett szabályok (Varga, 1974)</a:t>
            </a:r>
          </a:p>
          <a:p>
            <a:pPr lvl="1"/>
            <a:r>
              <a:rPr lang="hu-HU" dirty="0"/>
              <a:t>„Lehetőségek és tilalmak nem </a:t>
            </a:r>
            <a:r>
              <a:rPr lang="hu-HU" dirty="0" err="1"/>
              <a:t>verbalizált</a:t>
            </a:r>
            <a:r>
              <a:rPr lang="hu-HU" dirty="0"/>
              <a:t> készlete.” (Szabó, 1993)</a:t>
            </a:r>
          </a:p>
          <a:p>
            <a:pPr lvl="1"/>
            <a:r>
              <a:rPr lang="hu-HU" dirty="0"/>
              <a:t>Példák</a:t>
            </a:r>
          </a:p>
        </p:txBody>
      </p:sp>
      <p:pic>
        <p:nvPicPr>
          <p:cNvPr id="7170" name="Picture 2" descr="https://s-media-cache-ak0.pinimg.com/564x/80/3a/e9/803ae93c0fe531d514f2490b60c117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233" y="156394"/>
            <a:ext cx="4769356" cy="670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79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Iskolai életkeretek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283819" cy="3318936"/>
          </a:xfrm>
        </p:spPr>
        <p:txBody>
          <a:bodyPr/>
          <a:lstStyle/>
          <a:p>
            <a:r>
              <a:rPr lang="hu-HU" dirty="0"/>
              <a:t>Órarend</a:t>
            </a:r>
          </a:p>
          <a:p>
            <a:r>
              <a:rPr lang="hu-HU" dirty="0"/>
              <a:t>Szünet az órák között</a:t>
            </a:r>
          </a:p>
          <a:p>
            <a:r>
              <a:rPr lang="hu-HU" dirty="0"/>
              <a:t>Szaktantermi (kabinet) rendszer</a:t>
            </a:r>
          </a:p>
          <a:p>
            <a:r>
              <a:rPr lang="hu-HU" dirty="0"/>
              <a:t>Homogén és heterogén csoportok</a:t>
            </a:r>
          </a:p>
          <a:p>
            <a:r>
              <a:rPr lang="hu-HU" dirty="0"/>
              <a:t>Integrált nevelés</a:t>
            </a:r>
          </a:p>
        </p:txBody>
      </p:sp>
      <p:pic>
        <p:nvPicPr>
          <p:cNvPr id="1026" name="Picture 2" descr="https://scontent.fomr1-1.fna.fbcdn.net/hphotos-xat1/v/t1.0-9/11694741_10206709673881256_8274740172596848653_n.jpg?oh=462770a37b6a14ae6a26179613def9b8&amp;oe=574313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180" y="2895136"/>
            <a:ext cx="5283819" cy="396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862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9287" y="1006107"/>
            <a:ext cx="9601196" cy="1303867"/>
          </a:xfrm>
        </p:spPr>
        <p:txBody>
          <a:bodyPr/>
          <a:lstStyle/>
          <a:p>
            <a:r>
              <a:rPr lang="hu-HU" dirty="0"/>
              <a:t>Az iskola légköre, klímája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3844" y="2562887"/>
            <a:ext cx="6309515" cy="3780264"/>
          </a:xfrm>
        </p:spPr>
        <p:txBody>
          <a:bodyPr>
            <a:normAutofit/>
          </a:bodyPr>
          <a:lstStyle/>
          <a:p>
            <a:pPr marL="285750" lvl="1"/>
            <a:r>
              <a:rPr lang="hu-HU" dirty="0"/>
              <a:t>Ritkán definiálják, de gyakran emlegetik – „a bőrünkön érezzük”</a:t>
            </a:r>
            <a:endParaRPr lang="hu-HU" sz="1800" dirty="0"/>
          </a:p>
          <a:p>
            <a:pPr marL="285750" lvl="1"/>
            <a:r>
              <a:rPr lang="hu-HU" dirty="0"/>
              <a:t>Az iskola karakteres, egyéni arculata(Halász, 1980).</a:t>
            </a:r>
            <a:endParaRPr lang="hu-HU" sz="1800" dirty="0"/>
          </a:p>
          <a:p>
            <a:pPr lvl="1"/>
            <a:r>
              <a:rPr lang="hu-HU" b="1" dirty="0" err="1"/>
              <a:t>Kozéki</a:t>
            </a:r>
            <a:r>
              <a:rPr lang="hu-HU" b="1" dirty="0"/>
              <a:t> Béla (1991):</a:t>
            </a:r>
            <a:r>
              <a:rPr lang="hu-HU" dirty="0"/>
              <a:t> Klímán belül megkülönböztethető</a:t>
            </a:r>
            <a:r>
              <a:rPr lang="hu-HU" b="1" dirty="0"/>
              <a:t> az iskola ethosza </a:t>
            </a:r>
            <a:r>
              <a:rPr lang="hu-HU" dirty="0"/>
              <a:t>(morális karaktere)</a:t>
            </a:r>
            <a:endParaRPr lang="hu-HU" sz="1800" dirty="0"/>
          </a:p>
          <a:p>
            <a:pPr lvl="1"/>
            <a:r>
              <a:rPr lang="hu-HU" u="sng" dirty="0"/>
              <a:t>Megnyilvánulási módjai: </a:t>
            </a:r>
            <a:endParaRPr lang="hu-HU" sz="1800" dirty="0"/>
          </a:p>
          <a:p>
            <a:pPr lvl="2"/>
            <a:r>
              <a:rPr lang="hu-HU" b="1" dirty="0"/>
              <a:t>nevelési stílus, </a:t>
            </a:r>
            <a:endParaRPr lang="hu-HU" sz="1600" dirty="0"/>
          </a:p>
          <a:p>
            <a:pPr lvl="2"/>
            <a:r>
              <a:rPr lang="hu-HU" b="1" dirty="0"/>
              <a:t>érték- és szokásrendszer.</a:t>
            </a:r>
            <a:endParaRPr lang="hu-HU" sz="1600" dirty="0"/>
          </a:p>
        </p:txBody>
      </p:sp>
      <p:pic>
        <p:nvPicPr>
          <p:cNvPr id="5" name="Picture 4" descr="http://www.jjresourcecreations.com/uploads/1/5/6/0/15607200/297617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59" y="2562887"/>
            <a:ext cx="3787617" cy="325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615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6154" y="915224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hu-HU" dirty="0"/>
              <a:t>Az osztálylégkör</a:t>
            </a:r>
            <a:br>
              <a:rPr lang="hu-HU" dirty="0"/>
            </a:br>
            <a:r>
              <a:rPr lang="hu-HU" dirty="0" err="1"/>
              <a:t>Walberg</a:t>
            </a:r>
            <a:r>
              <a:rPr lang="hu-HU" dirty="0"/>
              <a:t> (1991)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b="1" u="sng" dirty="0"/>
              <a:t>Pozitív környezetet jelent az osztályban</a:t>
            </a:r>
          </a:p>
          <a:p>
            <a:pPr lvl="1"/>
            <a:r>
              <a:rPr lang="hu-HU" dirty="0"/>
              <a:t>Megelégedés</a:t>
            </a:r>
          </a:p>
          <a:p>
            <a:pPr lvl="1"/>
            <a:r>
              <a:rPr lang="hu-HU" dirty="0"/>
              <a:t>Megfelelő nehézségi fok </a:t>
            </a:r>
          </a:p>
          <a:p>
            <a:pPr lvl="1"/>
            <a:r>
              <a:rPr lang="hu-HU" dirty="0"/>
              <a:t>Kohézió</a:t>
            </a:r>
          </a:p>
          <a:p>
            <a:pPr lvl="1"/>
            <a:r>
              <a:rPr lang="hu-HU" dirty="0"/>
              <a:t>Fizikai környezet</a:t>
            </a:r>
          </a:p>
          <a:p>
            <a:pPr lvl="1"/>
            <a:r>
              <a:rPr lang="hu-HU" dirty="0"/>
              <a:t>Demokrácia</a:t>
            </a:r>
          </a:p>
          <a:p>
            <a:pPr lvl="1"/>
            <a:r>
              <a:rPr lang="hu-HU" dirty="0"/>
              <a:t>Világos, közös célok</a:t>
            </a:r>
          </a:p>
          <a:p>
            <a:pPr lvl="1"/>
            <a:r>
              <a:rPr lang="hu-HU" dirty="0"/>
              <a:t>Versenyszellem</a:t>
            </a:r>
          </a:p>
          <a:p>
            <a:pPr lvl="1"/>
            <a:r>
              <a:rPr lang="hu-HU" dirty="0"/>
              <a:t>Szabályok</a:t>
            </a:r>
          </a:p>
          <a:p>
            <a:pPr lvl="1"/>
            <a:r>
              <a:rPr lang="hu-HU" dirty="0"/>
              <a:t>Megfelelő munkatempó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b="1" u="sng" dirty="0"/>
              <a:t>Negatív környezetet jelent az osztályban</a:t>
            </a:r>
            <a:r>
              <a:rPr lang="hu-HU" dirty="0"/>
              <a:t> </a:t>
            </a:r>
          </a:p>
          <a:p>
            <a:pPr lvl="1"/>
            <a:r>
              <a:rPr lang="hu-HU" dirty="0"/>
              <a:t>Diverzió (széttartás)</a:t>
            </a:r>
          </a:p>
          <a:p>
            <a:pPr lvl="1"/>
            <a:r>
              <a:rPr lang="hu-HU" dirty="0"/>
              <a:t>Apátia</a:t>
            </a:r>
          </a:p>
          <a:p>
            <a:pPr lvl="1"/>
            <a:r>
              <a:rPr lang="hu-HU" dirty="0"/>
              <a:t>Kivételezés</a:t>
            </a:r>
          </a:p>
          <a:p>
            <a:pPr lvl="1"/>
            <a:r>
              <a:rPr lang="hu-HU" dirty="0"/>
              <a:t>Klikkek</a:t>
            </a:r>
          </a:p>
          <a:p>
            <a:pPr lvl="1"/>
            <a:r>
              <a:rPr lang="hu-HU" dirty="0"/>
              <a:t>Feladatvégzés dezorganizációja</a:t>
            </a:r>
          </a:p>
          <a:p>
            <a:pPr lvl="1"/>
            <a:r>
              <a:rPr lang="hu-HU" dirty="0"/>
              <a:t>Gyerekek közti feszültség</a:t>
            </a:r>
          </a:p>
        </p:txBody>
      </p:sp>
    </p:spTree>
    <p:extLst>
      <p:ext uri="{BB962C8B-B14F-4D97-AF65-F5344CB8AC3E}">
        <p14:creationId xmlns:p14="http://schemas.microsoft.com/office/powerpoint/2010/main" val="4116475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intézményi klíma és az osztálylégkör</a:t>
            </a: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1295401" y="2556932"/>
            <a:ext cx="5016189" cy="3318936"/>
          </a:xfrm>
        </p:spPr>
        <p:txBody>
          <a:bodyPr/>
          <a:lstStyle/>
          <a:p>
            <a:pPr lvl="0"/>
            <a:r>
              <a:rPr lang="hu-HU" dirty="0"/>
              <a:t>A klíma különböző szociális színtereken jelenhet meg</a:t>
            </a:r>
          </a:p>
          <a:p>
            <a:pPr lvl="0"/>
            <a:r>
              <a:rPr lang="hu-HU" dirty="0"/>
              <a:t>Elégedettségben, produktivitásban mérhető</a:t>
            </a:r>
          </a:p>
          <a:p>
            <a:pPr lvl="0"/>
            <a:r>
              <a:rPr lang="hu-HU" dirty="0"/>
              <a:t>Az iskolai és az osztálylégkör összefüggenek </a:t>
            </a:r>
          </a:p>
        </p:txBody>
      </p:sp>
      <p:pic>
        <p:nvPicPr>
          <p:cNvPr id="9" name="Picture 2" descr="https://allthingslearning.files.wordpress.com/2011/04/classroom-management-02.jpg?w=600&amp;h=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00249"/>
            <a:ext cx="571500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50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iskolához való viszonyt </a:t>
            </a:r>
            <a:br>
              <a:rPr lang="hu-HU" dirty="0"/>
            </a:br>
            <a:r>
              <a:rPr lang="hu-HU" dirty="0"/>
              <a:t>meghatározó tényezők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701898"/>
            <a:ext cx="9601196" cy="3318936"/>
          </a:xfrm>
        </p:spPr>
        <p:txBody>
          <a:bodyPr/>
          <a:lstStyle/>
          <a:p>
            <a:pPr lvl="1"/>
            <a:r>
              <a:rPr lang="hu-HU" dirty="0"/>
              <a:t>Tanár-diák kapcsolat</a:t>
            </a:r>
            <a:endParaRPr lang="hu-HU" sz="1800" dirty="0"/>
          </a:p>
          <a:p>
            <a:pPr lvl="1"/>
            <a:r>
              <a:rPr lang="hu-HU" dirty="0"/>
              <a:t>A gyerek kapcsolata a többiekkel az osztályban, iskolában </a:t>
            </a:r>
            <a:endParaRPr lang="hu-HU" sz="1800" dirty="0"/>
          </a:p>
          <a:p>
            <a:pPr lvl="1"/>
            <a:r>
              <a:rPr lang="hu-HU" dirty="0"/>
              <a:t>Motiváció, a tanulók teljesítményének értékelése</a:t>
            </a:r>
            <a:endParaRPr lang="hu-HU" sz="1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834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692398" y="2027248"/>
            <a:ext cx="6815669" cy="1515533"/>
          </a:xfrm>
        </p:spPr>
        <p:txBody>
          <a:bodyPr/>
          <a:lstStyle/>
          <a:p>
            <a:r>
              <a:rPr lang="hu-HU" dirty="0"/>
              <a:t>A tanár-diák interakciók jellemzői az osztályban</a:t>
            </a:r>
          </a:p>
        </p:txBody>
      </p:sp>
    </p:spTree>
    <p:extLst>
      <p:ext uri="{BB962C8B-B14F-4D97-AF65-F5344CB8AC3E}">
        <p14:creationId xmlns:p14="http://schemas.microsoft.com/office/powerpoint/2010/main" val="2633543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tanár-diák kapcsolat jellemzői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6328892" cy="331893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Az iskolában a tanár-diák viszony pozitív kapcsolatnak minősül általában?</a:t>
            </a:r>
          </a:p>
          <a:p>
            <a:r>
              <a:rPr lang="hu-HU" b="1" dirty="0"/>
              <a:t>Pl. Klein, 2002; </a:t>
            </a:r>
            <a:r>
              <a:rPr lang="hu-HU" b="1" dirty="0" err="1"/>
              <a:t>Veczkó</a:t>
            </a:r>
            <a:r>
              <a:rPr lang="hu-HU" b="1" dirty="0"/>
              <a:t>, 1986: </a:t>
            </a:r>
            <a:r>
              <a:rPr lang="hu-HU" dirty="0"/>
              <a:t>a gyerekek többsége nem szeret iskolába járni</a:t>
            </a:r>
          </a:p>
          <a:p>
            <a:r>
              <a:rPr lang="hu-HU" dirty="0"/>
              <a:t>Tananyag-központúság</a:t>
            </a:r>
          </a:p>
          <a:p>
            <a:r>
              <a:rPr lang="hu-HU" dirty="0"/>
              <a:t>Pedagógus személyisége, elfogadtatni magát</a:t>
            </a:r>
          </a:p>
          <a:p>
            <a:r>
              <a:rPr lang="hu-HU" b="1" dirty="0"/>
              <a:t>Fontos tényezők: </a:t>
            </a:r>
            <a:r>
              <a:rPr lang="hu-HU" dirty="0"/>
              <a:t>gyermek iránti attitűd, vezetési stílus, személyiség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  <p:pic>
        <p:nvPicPr>
          <p:cNvPr id="4098" name="Picture 2" descr="http://www.freeprintablebehaviorcharts.com/images/hateschool_rdax_65%5b1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93" y="2791733"/>
            <a:ext cx="3809966" cy="284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692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hu-HU" dirty="0"/>
              <a:t>A pedagógus és a gyerek kapcsolata </a:t>
            </a:r>
            <a:br>
              <a:rPr lang="hu-HU" dirty="0"/>
            </a:br>
            <a:r>
              <a:rPr lang="hu-HU" dirty="0"/>
              <a:t>az osztályban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70878" y="2478872"/>
            <a:ext cx="9725719" cy="3765809"/>
          </a:xfrm>
        </p:spPr>
        <p:txBody>
          <a:bodyPr>
            <a:normAutofit/>
          </a:bodyPr>
          <a:lstStyle/>
          <a:p>
            <a:r>
              <a:rPr lang="hu-HU" dirty="0"/>
              <a:t>Emberi kapcsolatok fontossága – klíma: kommunikáció kitüntetett szerepe</a:t>
            </a:r>
          </a:p>
          <a:p>
            <a:r>
              <a:rPr lang="hu-HU" dirty="0"/>
              <a:t>Tanórán zajló interakciók: teljesítmény</a:t>
            </a:r>
            <a:r>
              <a:rPr lang="hu-HU" dirty="0">
                <a:sym typeface="Wingdings" panose="05000000000000000000" pitchFamily="2" charset="2"/>
              </a:rPr>
              <a:t>bizalom (</a:t>
            </a:r>
            <a:r>
              <a:rPr lang="hu-HU" dirty="0"/>
              <a:t>Jürgen van </a:t>
            </a:r>
            <a:r>
              <a:rPr lang="hu-HU" dirty="0" err="1"/>
              <a:t>Buer</a:t>
            </a:r>
            <a:r>
              <a:rPr lang="hu-HU" dirty="0"/>
              <a:t> és </a:t>
            </a:r>
            <a:r>
              <a:rPr lang="hu-HU" dirty="0" err="1"/>
              <a:t>mtsai</a:t>
            </a:r>
            <a:r>
              <a:rPr lang="hu-HU" dirty="0"/>
              <a:t>.,1994)</a:t>
            </a:r>
          </a:p>
          <a:p>
            <a:r>
              <a:rPr lang="hu-HU" dirty="0">
                <a:sym typeface="Wingdings" panose="05000000000000000000" pitchFamily="2" charset="2"/>
              </a:rPr>
              <a:t>Humor és nevetés szerepe </a:t>
            </a:r>
          </a:p>
          <a:p>
            <a:r>
              <a:rPr lang="hu-HU" dirty="0">
                <a:sym typeface="Wingdings" panose="05000000000000000000" pitchFamily="2" charset="2"/>
              </a:rPr>
              <a:t>Térszervezés az osztályban – ülőhelyek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1. „akcióhelyek”,   2. hátsó-oldalsó padok,   3. hátul, egyedül</a:t>
            </a:r>
          </a:p>
          <a:p>
            <a:r>
              <a:rPr lang="hu-HU" dirty="0">
                <a:sym typeface="Wingdings" panose="05000000000000000000" pitchFamily="2" charset="2"/>
              </a:rPr>
              <a:t>Megszólítás </a:t>
            </a:r>
          </a:p>
          <a:p>
            <a:pPr marL="457200" lvl="1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485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Hogyan lehet hatékony légkört </a:t>
            </a:r>
            <a:br>
              <a:rPr lang="hu-HU" dirty="0"/>
            </a:br>
            <a:r>
              <a:rPr lang="hu-HU" dirty="0"/>
              <a:t>teremteni az iskolában?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Klein Sándor (1984):</a:t>
            </a:r>
            <a:r>
              <a:rPr lang="hu-HU" dirty="0"/>
              <a:t> a helyes pedagógusi attitűd elemei</a:t>
            </a:r>
          </a:p>
          <a:p>
            <a:pPr lvl="1"/>
            <a:r>
              <a:rPr lang="hu-HU" dirty="0"/>
              <a:t>Első összetevő: hitelesség</a:t>
            </a:r>
          </a:p>
          <a:p>
            <a:pPr lvl="1"/>
            <a:r>
              <a:rPr lang="hu-HU" dirty="0"/>
              <a:t>Második összetevő: elfogadás </a:t>
            </a:r>
          </a:p>
          <a:p>
            <a:pPr lvl="1"/>
            <a:r>
              <a:rPr lang="hu-HU" dirty="0"/>
              <a:t>Harmadik összetevő: empátia</a:t>
            </a:r>
          </a:p>
        </p:txBody>
      </p:sp>
      <p:pic>
        <p:nvPicPr>
          <p:cNvPr id="3074" name="Picture 2" descr="http://www.colorcode.com/blog/wp-content/uploads/2012/08/Congru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763" y="3172333"/>
            <a:ext cx="2703535" cy="270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972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pedagógus személyisége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1763" y="2647084"/>
            <a:ext cx="6122830" cy="3318936"/>
          </a:xfrm>
        </p:spPr>
        <p:txBody>
          <a:bodyPr/>
          <a:lstStyle/>
          <a:p>
            <a:r>
              <a:rPr lang="hu-HU" b="1" dirty="0"/>
              <a:t>Gordon -  hatékony tanári személyiség</a:t>
            </a:r>
          </a:p>
          <a:p>
            <a:pPr lvl="1"/>
            <a:r>
              <a:rPr lang="hu-HU" dirty="0"/>
              <a:t>a gyermek sokféle viselkedésformája elfogadható</a:t>
            </a:r>
          </a:p>
          <a:p>
            <a:pPr lvl="1"/>
            <a:r>
              <a:rPr lang="hu-HU" dirty="0"/>
              <a:t>rugalmas, nem ítélkezik </a:t>
            </a:r>
          </a:p>
          <a:p>
            <a:pPr lvl="1"/>
            <a:r>
              <a:rPr lang="hu-HU" dirty="0"/>
              <a:t>nem akarja elképzeléseit a jóról és a rosszról ráerőszakolni másokra</a:t>
            </a:r>
          </a:p>
          <a:p>
            <a:pPr lvl="1"/>
            <a:r>
              <a:rPr lang="hu-HU" dirty="0"/>
              <a:t>más emberi kapcsolataiban is elfogadó</a:t>
            </a:r>
          </a:p>
        </p:txBody>
      </p:sp>
      <p:pic>
        <p:nvPicPr>
          <p:cNvPr id="11274" name="Picture 10" descr="http://blog.ei-india.com/wp-content/uploads/2011/11/teacher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88" y="2008482"/>
            <a:ext cx="3954514" cy="423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295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tanári attitűd és szerep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Adelson</a:t>
            </a:r>
            <a:r>
              <a:rPr lang="hu-HU" b="1" dirty="0"/>
              <a:t> típusai</a:t>
            </a:r>
          </a:p>
          <a:p>
            <a:pPr lvl="1"/>
            <a:r>
              <a:rPr lang="hu-HU" dirty="0"/>
              <a:t>Sámán típus</a:t>
            </a:r>
          </a:p>
          <a:p>
            <a:pPr lvl="1"/>
            <a:r>
              <a:rPr lang="hu-HU" dirty="0"/>
              <a:t>Lelkész típus</a:t>
            </a:r>
          </a:p>
          <a:p>
            <a:pPr lvl="1"/>
            <a:r>
              <a:rPr lang="hu-HU" dirty="0"/>
              <a:t>Misztikus gyógyító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Függ: személyiség, tapasztalat, tantárgy</a:t>
            </a:r>
          </a:p>
          <a:p>
            <a:endParaRPr lang="hu-HU" dirty="0"/>
          </a:p>
        </p:txBody>
      </p:sp>
      <p:pic>
        <p:nvPicPr>
          <p:cNvPr id="12290" name="Picture 2" descr="http://image.slidesharecdn.com/charismaticteacher-130411230157-phpapp02/95/charismatic-teacher-1-638.jpg?cb=13657393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49" y="2010106"/>
            <a:ext cx="3020210" cy="22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static.guim.co.uk/sys-images/Guardian/Pix/pictures/2013/11/19/1384875936332/Kept-after-school-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774" y="1896006"/>
            <a:ext cx="3969376" cy="23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www.naset.org/uploads/pics/Help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739" y="4308079"/>
            <a:ext cx="2355805" cy="176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890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pedagógus és gyermek </a:t>
            </a:r>
            <a:br>
              <a:rPr lang="hu-HU" dirty="0"/>
            </a:br>
            <a:r>
              <a:rPr lang="hu-HU" dirty="0"/>
              <a:t>együttműködése – </a:t>
            </a:r>
            <a:r>
              <a:rPr lang="hu-HU" dirty="0" err="1"/>
              <a:t>Correll</a:t>
            </a:r>
            <a:r>
              <a:rPr lang="hu-HU" dirty="0"/>
              <a:t> szerint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85145" y="3023451"/>
            <a:ext cx="9601196" cy="3318936"/>
          </a:xfrm>
        </p:spPr>
        <p:txBody>
          <a:bodyPr>
            <a:normAutofit/>
          </a:bodyPr>
          <a:lstStyle/>
          <a:p>
            <a:r>
              <a:rPr lang="hu-HU" b="1" dirty="0"/>
              <a:t>Alapkategóriák </a:t>
            </a:r>
          </a:p>
          <a:p>
            <a:pPr lvl="1"/>
            <a:r>
              <a:rPr lang="hu-HU" dirty="0" err="1"/>
              <a:t>Dominatív</a:t>
            </a:r>
            <a:r>
              <a:rPr lang="hu-HU" dirty="0"/>
              <a:t> magatartás</a:t>
            </a:r>
          </a:p>
          <a:p>
            <a:pPr lvl="1"/>
            <a:r>
              <a:rPr lang="hu-HU" dirty="0"/>
              <a:t>Integratív magatartás</a:t>
            </a:r>
          </a:p>
        </p:txBody>
      </p:sp>
      <p:pic>
        <p:nvPicPr>
          <p:cNvPr id="1028" name="Picture 4" descr="https://encrypted-tbn1.gstatic.com/images?q=tbn:ANd9GcR0TbO4pcLoEEB8aQUyMLLtihOgZiXRTn_n6FeQ6MxCsiy1vA-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552" y="2668047"/>
            <a:ext cx="3235976" cy="323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41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pedagógus és gyermek </a:t>
            </a:r>
            <a:br>
              <a:rPr lang="hu-HU" dirty="0"/>
            </a:br>
            <a:r>
              <a:rPr lang="hu-HU" dirty="0"/>
              <a:t>együttműködése – </a:t>
            </a:r>
            <a:r>
              <a:rPr lang="hu-HU" dirty="0" err="1"/>
              <a:t>Correll</a:t>
            </a:r>
            <a:r>
              <a:rPr lang="hu-HU"/>
              <a:t> szerint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00528" y="2541942"/>
            <a:ext cx="9601196" cy="3318936"/>
          </a:xfrm>
        </p:spPr>
        <p:txBody>
          <a:bodyPr/>
          <a:lstStyle/>
          <a:p>
            <a:r>
              <a:rPr lang="hu-HU" b="1"/>
              <a:t>Átmeneti magatartásformák </a:t>
            </a:r>
            <a:endParaRPr lang="hu-HU" b="1" dirty="0"/>
          </a:p>
          <a:p>
            <a:pPr lvl="1"/>
            <a:r>
              <a:rPr lang="hu-HU" dirty="0" err="1"/>
              <a:t>Dominatív</a:t>
            </a:r>
            <a:r>
              <a:rPr lang="hu-HU" dirty="0"/>
              <a:t> magatartás látható konfliktussal </a:t>
            </a:r>
          </a:p>
          <a:p>
            <a:pPr lvl="1"/>
            <a:r>
              <a:rPr lang="hu-HU" dirty="0" err="1"/>
              <a:t>Dominatív</a:t>
            </a:r>
            <a:r>
              <a:rPr lang="hu-HU" dirty="0"/>
              <a:t> magatartás konfliktusok nélkül </a:t>
            </a:r>
          </a:p>
          <a:p>
            <a:pPr lvl="1"/>
            <a:r>
              <a:rPr lang="hu-HU" dirty="0"/>
              <a:t>Dominancia, de törekvés az együttműködésre</a:t>
            </a:r>
          </a:p>
          <a:p>
            <a:pPr lvl="1"/>
            <a:r>
              <a:rPr lang="hu-HU" dirty="0"/>
              <a:t>Integratív magatartás folyamatos együttműködés nélkül </a:t>
            </a:r>
          </a:p>
          <a:p>
            <a:pPr lvl="1"/>
            <a:r>
              <a:rPr lang="hu-HU" dirty="0"/>
              <a:t>Integratív magatartás folyamatos együttműködéssel</a:t>
            </a:r>
          </a:p>
          <a:p>
            <a:endParaRPr lang="hu-HU" dirty="0"/>
          </a:p>
        </p:txBody>
      </p:sp>
      <p:pic>
        <p:nvPicPr>
          <p:cNvPr id="1026" name="Picture 2" descr="The Teacher I Had... Twice... Was Much Meaner Lookin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452" y="2700707"/>
            <a:ext cx="2090244" cy="315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570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Correll</a:t>
            </a:r>
            <a:r>
              <a:rPr lang="hu-HU" dirty="0"/>
              <a:t> elméletének kiegészítése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Magatartást befolyásolja a gyermek személyisége</a:t>
            </a:r>
          </a:p>
          <a:p>
            <a:r>
              <a:rPr lang="hu-HU" b="1" dirty="0" err="1"/>
              <a:t>Integrativitás-dominancia</a:t>
            </a:r>
            <a:r>
              <a:rPr lang="hu-HU" b="1"/>
              <a:t> kvóciens</a:t>
            </a:r>
            <a:endParaRPr lang="hu-HU" b="1" dirty="0"/>
          </a:p>
          <a:p>
            <a:r>
              <a:rPr lang="hu-HU" dirty="0"/>
              <a:t>Optimális arány 2:1</a:t>
            </a:r>
          </a:p>
          <a:p>
            <a:r>
              <a:rPr lang="hu-HU" dirty="0"/>
              <a:t>Kiindulási alap, ne kezeljük túl mereven </a:t>
            </a:r>
          </a:p>
          <a:p>
            <a:r>
              <a:rPr lang="hu-HU" dirty="0" err="1"/>
              <a:t>Dominatív</a:t>
            </a:r>
            <a:r>
              <a:rPr lang="hu-HU" dirty="0"/>
              <a:t> magatartás túlsúlya</a:t>
            </a:r>
          </a:p>
          <a:p>
            <a:r>
              <a:rPr lang="hu-HU" dirty="0"/>
              <a:t>De a tanáré a vezető szerep…</a:t>
            </a:r>
          </a:p>
          <a:p>
            <a:endParaRPr lang="hu-HU" dirty="0"/>
          </a:p>
        </p:txBody>
      </p:sp>
      <p:pic>
        <p:nvPicPr>
          <p:cNvPr id="2052" name="Picture 4" descr="https://encrypted-tbn0.gstatic.com/images?q=tbn:ANd9GcQAq0afH71Md9RbdIcEk4FJAvmhL_VXgAQB_9z6pR8YEquQDTTw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572" y="2052750"/>
            <a:ext cx="2345024" cy="17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659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Vezetési stílusok</a:t>
            </a:r>
            <a:br>
              <a:rPr lang="hu-HU" dirty="0"/>
            </a:br>
            <a:r>
              <a:rPr lang="hu-HU" sz="3600" dirty="0"/>
              <a:t>(</a:t>
            </a:r>
            <a:r>
              <a:rPr lang="hu-HU" sz="3600" dirty="0" err="1"/>
              <a:t>Lewin</a:t>
            </a:r>
            <a:r>
              <a:rPr lang="hu-HU" sz="3600" dirty="0"/>
              <a:t>, </a:t>
            </a:r>
            <a:r>
              <a:rPr lang="hu-HU" sz="3600" dirty="0" err="1"/>
              <a:t>Lipitt</a:t>
            </a:r>
            <a:r>
              <a:rPr lang="hu-HU" sz="3600" dirty="0"/>
              <a:t> és White, 1969)</a:t>
            </a:r>
          </a:p>
        </p:txBody>
      </p:sp>
      <p:pic>
        <p:nvPicPr>
          <p:cNvPr id="7170" name="Picture 2" descr="http://gazette.teachers.net/gazette/wordpress/wp-content/uploads/2010/05/mean-teacher-cropp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903" y="2453767"/>
            <a:ext cx="2832324" cy="291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distancelearning.anglia.ac.uk/blog/wp-content/uploads/2014/02/Anglia-Leadership-Style-Democratic-300-x-225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15" y="2471597"/>
            <a:ext cx="2981915" cy="298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wheelsms.files.wordpress.com/2014/04/laissez-faire-leadershi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374" y="2471597"/>
            <a:ext cx="3837392" cy="287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1978702" y="5536792"/>
            <a:ext cx="1373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Tekintélyelvű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5501390" y="5536792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Demokratikus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8979510" y="5563865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Laissez</a:t>
            </a:r>
            <a:r>
              <a:rPr lang="hu-HU" dirty="0"/>
              <a:t> </a:t>
            </a:r>
            <a:r>
              <a:rPr lang="hu-HU" dirty="0" err="1"/>
              <a:t>faire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8016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24434</TotalTime>
  <Words>661</Words>
  <Application>Microsoft Office PowerPoint</Application>
  <PresentationFormat>Szélesvásznú</PresentationFormat>
  <Paragraphs>131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6" baseType="lpstr">
      <vt:lpstr>Arial</vt:lpstr>
      <vt:lpstr>Garamond</vt:lpstr>
      <vt:lpstr>Times New Roman</vt:lpstr>
      <vt:lpstr>Organikus</vt:lpstr>
      <vt:lpstr>Bevezetés  Az iskolai környezet</vt:lpstr>
      <vt:lpstr>Az iskolai légkör Hol a gyermek helye?</vt:lpstr>
      <vt:lpstr>Az iskola szerepe a gyermeki  személyiség fejlesztésében</vt:lpstr>
      <vt:lpstr>Az iskolai környezet</vt:lpstr>
      <vt:lpstr>PowerPoint-bemutató</vt:lpstr>
      <vt:lpstr>PowerPoint-bemutató</vt:lpstr>
      <vt:lpstr>Iskolai életkeretek</vt:lpstr>
      <vt:lpstr>Iskolai életkeretek</vt:lpstr>
      <vt:lpstr>Az iskola légköre, klímája</vt:lpstr>
      <vt:lpstr>Az osztálylégkör Walberg (1991)</vt:lpstr>
      <vt:lpstr>Az intézményi klíma és az osztálylégkör</vt:lpstr>
      <vt:lpstr>Az iskolához való viszonyt  meghatározó tényezők </vt:lpstr>
      <vt:lpstr>A tanár-diák interakciók jellemzői az osztályban</vt:lpstr>
      <vt:lpstr>A tanár-diák kapcsolat jellemzői</vt:lpstr>
      <vt:lpstr>A pedagógus és a gyerek kapcsolata  az osztályban </vt:lpstr>
      <vt:lpstr>Hogyan lehet hatékony légkört  teremteni az iskolában? </vt:lpstr>
      <vt:lpstr>A pedagógus személyisége</vt:lpstr>
      <vt:lpstr>A tanári attitűd és szerep</vt:lpstr>
      <vt:lpstr>A pedagógus és gyermek  együttműködése – Correll szerint  </vt:lpstr>
      <vt:lpstr>A pedagógus és gyermek  együttműködése – Correll szerint </vt:lpstr>
      <vt:lpstr>Correll elméletének kiegészítése</vt:lpstr>
      <vt:lpstr>Vezetési stílusok (Lewin, Lipitt és White, 1969)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Tanár-diák interakciók az osztályban</dc:title>
  <dc:creator>computer</dc:creator>
  <cp:lastModifiedBy>Béla Pukánszky</cp:lastModifiedBy>
  <cp:revision>160</cp:revision>
  <dcterms:created xsi:type="dcterms:W3CDTF">2015-02-17T17:53:52Z</dcterms:created>
  <dcterms:modified xsi:type="dcterms:W3CDTF">2024-02-15T23:13:29Z</dcterms:modified>
</cp:coreProperties>
</file>