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93" r:id="rId24"/>
    <p:sldId id="287" r:id="rId25"/>
    <p:sldId id="288" r:id="rId26"/>
    <p:sldId id="289" r:id="rId27"/>
    <p:sldId id="290" r:id="rId28"/>
    <p:sldId id="291" r:id="rId29"/>
    <p:sldId id="292" r:id="rId30"/>
    <p:sldId id="272" r:id="rId31"/>
    <p:sldId id="280" r:id="rId32"/>
    <p:sldId id="282" r:id="rId33"/>
    <p:sldId id="283" r:id="rId34"/>
    <p:sldId id="284" r:id="rId35"/>
    <p:sldId id="285" r:id="rId36"/>
    <p:sldId id="286" r:id="rId37"/>
    <p:sldId id="294" r:id="rId38"/>
    <p:sldId id="295" r:id="rId39"/>
    <p:sldId id="281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4" autoAdjust="0"/>
    <p:restoredTop sz="94660"/>
  </p:normalViewPr>
  <p:slideViewPr>
    <p:cSldViewPr snapToGrid="0">
      <p:cViewPr varScale="1">
        <p:scale>
          <a:sx n="76" d="100"/>
          <a:sy n="76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 b="1" dirty="0"/>
              <a:t>Az értékelés és a tanári elvárások hatása a tanulók énképére, iskolai teljesítményére, motivációira</a:t>
            </a:r>
            <a:endParaRPr lang="hu-HU" sz="32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805287" y="3635022"/>
            <a:ext cx="6846713" cy="1670754"/>
          </a:xfrm>
        </p:spPr>
        <p:txBody>
          <a:bodyPr>
            <a:normAutofit/>
          </a:bodyPr>
          <a:lstStyle/>
          <a:p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</a:t>
            </a:r>
            <a:r>
              <a:rPr lang="hu-H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edukációs folyamat pedagógiai-pszichológiai aspektusai</a:t>
            </a:r>
            <a:r>
              <a:rPr lang="hu-HU" dirty="0"/>
              <a:t>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559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Tanári ellenőrzés és értékelés - mint a hatalomgyakorlás lehetőségei 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i="1" dirty="0"/>
              <a:t>Szükség van rá? Milyen módon?</a:t>
            </a:r>
            <a:r>
              <a:rPr lang="hu-HU" dirty="0"/>
              <a:t> </a:t>
            </a:r>
          </a:p>
          <a:p>
            <a:pPr lvl="0"/>
            <a:r>
              <a:rPr lang="hu-HU" dirty="0"/>
              <a:t>Ahol nincsenek jegyek</a:t>
            </a:r>
          </a:p>
          <a:p>
            <a:pPr lvl="0"/>
            <a:r>
              <a:rPr lang="hu-HU" dirty="0"/>
              <a:t>Hagyományok szerepe</a:t>
            </a:r>
          </a:p>
          <a:p>
            <a:pPr lvl="0"/>
            <a:r>
              <a:rPr lang="hu-HU" dirty="0"/>
              <a:t>A visszajelzés fontos eleme az oktatásnak</a:t>
            </a:r>
          </a:p>
          <a:p>
            <a:pPr lvl="0"/>
            <a:r>
              <a:rPr lang="hu-HU" i="1" dirty="0"/>
              <a:t>Legyen osztályzat vagy ne legyen? </a:t>
            </a:r>
          </a:p>
          <a:p>
            <a:pPr lvl="1"/>
            <a:r>
              <a:rPr lang="hu-HU" dirty="0"/>
              <a:t>Három fontos szempont a kérdés eldöntésében</a:t>
            </a:r>
          </a:p>
          <a:p>
            <a:pPr lvl="0"/>
            <a:r>
              <a:rPr lang="hu-HU" dirty="0"/>
              <a:t>Cél: bizonyítvány kifejezze a tudás mértékét </a:t>
            </a:r>
          </a:p>
          <a:p>
            <a:endParaRPr lang="hu-HU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778" y="2709213"/>
            <a:ext cx="3206044" cy="278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220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osztályzatokkal való értékelés előnyei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17600" y="2556932"/>
            <a:ext cx="9778997" cy="4193824"/>
          </a:xfrm>
        </p:spPr>
        <p:txBody>
          <a:bodyPr>
            <a:normAutofit/>
          </a:bodyPr>
          <a:lstStyle/>
          <a:p>
            <a:pPr lvl="1"/>
            <a:r>
              <a:rPr lang="hu-HU" dirty="0"/>
              <a:t>Fokozza a teljesítményt</a:t>
            </a:r>
            <a:endParaRPr lang="hu-HU" sz="1600" dirty="0"/>
          </a:p>
          <a:p>
            <a:pPr lvl="1"/>
            <a:r>
              <a:rPr lang="hu-HU" dirty="0"/>
              <a:t>Folyamatos tanulást biztosít</a:t>
            </a:r>
            <a:endParaRPr lang="hu-HU" sz="1800" dirty="0"/>
          </a:p>
          <a:p>
            <a:pPr lvl="1"/>
            <a:r>
              <a:rPr lang="hu-HU" dirty="0"/>
              <a:t>Visszajelzés (tanulónak, tanárnak)</a:t>
            </a:r>
            <a:endParaRPr lang="hu-HU" sz="1800" dirty="0"/>
          </a:p>
          <a:p>
            <a:pPr lvl="1"/>
            <a:r>
              <a:rPr lang="hu-HU" dirty="0"/>
              <a:t>Ismétlést szolgálja</a:t>
            </a:r>
            <a:endParaRPr lang="hu-HU" sz="2000" dirty="0"/>
          </a:p>
          <a:p>
            <a:pPr lvl="1"/>
            <a:r>
              <a:rPr lang="hu-HU" dirty="0"/>
              <a:t>Siker esetén növeli az önértékelést</a:t>
            </a:r>
            <a:endParaRPr lang="hu-HU" sz="1800" dirty="0"/>
          </a:p>
          <a:p>
            <a:pPr lvl="1"/>
            <a:r>
              <a:rPr lang="hu-HU" dirty="0"/>
              <a:t>Informálja a szülőket </a:t>
            </a:r>
            <a:endParaRPr lang="hu-HU" sz="1800" dirty="0"/>
          </a:p>
        </p:txBody>
      </p:sp>
      <p:pic>
        <p:nvPicPr>
          <p:cNvPr id="4" name="Picture 2" descr="http://3.bp.blogspot.com/-UPpsfS0SVtw/TYjG9s6uwiI/AAAAAAAAB0c/eiQNODw7Bnw/s1600/face-2iStock_000006543160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245" y="2556932"/>
            <a:ext cx="2461330" cy="328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980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osztályzatokkal való értékelés hátrányai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hu-HU" dirty="0"/>
              <a:t>Szorongást okoz</a:t>
            </a:r>
            <a:endParaRPr lang="hu-HU" sz="1800" dirty="0"/>
          </a:p>
          <a:p>
            <a:pPr lvl="1"/>
            <a:r>
              <a:rPr lang="hu-HU" dirty="0"/>
              <a:t>Fokozza a rivalizálást</a:t>
            </a:r>
            <a:endParaRPr lang="hu-HU" sz="1800" dirty="0"/>
          </a:p>
          <a:p>
            <a:pPr lvl="1"/>
            <a:r>
              <a:rPr lang="hu-HU" dirty="0"/>
              <a:t>Nem reális</a:t>
            </a:r>
            <a:endParaRPr lang="hu-HU" sz="1800" dirty="0"/>
          </a:p>
          <a:p>
            <a:pPr lvl="1"/>
            <a:r>
              <a:rPr lang="hu-HU" dirty="0"/>
              <a:t>Konfliktusforrás a tanár és diák között</a:t>
            </a:r>
            <a:endParaRPr lang="hu-HU" sz="1800" dirty="0"/>
          </a:p>
          <a:p>
            <a:pPr lvl="1"/>
            <a:r>
              <a:rPr lang="hu-HU" dirty="0"/>
              <a:t>Időigényes</a:t>
            </a:r>
            <a:endParaRPr lang="hu-HU" sz="1800" dirty="0"/>
          </a:p>
          <a:p>
            <a:pPr lvl="1"/>
            <a:r>
              <a:rPr lang="hu-HU" dirty="0"/>
              <a:t>Kudarc esetén csökkenti az önértékelést</a:t>
            </a:r>
            <a:endParaRPr lang="hu-HU" sz="1800" dirty="0"/>
          </a:p>
          <a:p>
            <a:pPr lvl="1"/>
            <a:r>
              <a:rPr lang="hu-HU" dirty="0"/>
              <a:t>Csökkenti a kreativitást</a:t>
            </a:r>
            <a:endParaRPr lang="hu-HU" sz="1800" dirty="0"/>
          </a:p>
          <a:p>
            <a:endParaRPr lang="hu-HU" dirty="0"/>
          </a:p>
        </p:txBody>
      </p:sp>
      <p:pic>
        <p:nvPicPr>
          <p:cNvPr id="1026" name="Picture 2" descr="http://cdn2.mommyish.com/wp-content/uploads/2013/04/sad-reading-gir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244" y="2556932"/>
            <a:ext cx="2543175" cy="34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043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Énkép és a teljesítmény kapcsolata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hu-HU" dirty="0"/>
              <a:t>Iskolához való viszonyt befolyásolja, hogyan teljesítünk </a:t>
            </a:r>
            <a:endParaRPr lang="hu-HU" sz="2000" dirty="0"/>
          </a:p>
          <a:p>
            <a:pPr lvl="0"/>
            <a:r>
              <a:rPr lang="hu-HU" dirty="0"/>
              <a:t>Gyenge teljesítmény oka lehet </a:t>
            </a:r>
          </a:p>
          <a:p>
            <a:pPr lvl="1"/>
            <a:r>
              <a:rPr lang="hu-HU" dirty="0"/>
              <a:t>Intellektuális képességek </a:t>
            </a:r>
            <a:endParaRPr lang="hu-HU" sz="1400" dirty="0"/>
          </a:p>
          <a:p>
            <a:pPr lvl="1"/>
            <a:r>
              <a:rPr lang="hu-HU" dirty="0" err="1"/>
              <a:t>Szocio-emocionális</a:t>
            </a:r>
            <a:r>
              <a:rPr lang="hu-HU" dirty="0"/>
              <a:t> összetevők </a:t>
            </a:r>
            <a:endParaRPr lang="hu-HU" sz="1400" dirty="0"/>
          </a:p>
          <a:p>
            <a:r>
              <a:rPr lang="hu-HU" dirty="0"/>
              <a:t>Énkép definíciója</a:t>
            </a:r>
          </a:p>
          <a:p>
            <a:r>
              <a:rPr lang="hu-HU" dirty="0"/>
              <a:t>Az énképet formálja</a:t>
            </a:r>
          </a:p>
          <a:p>
            <a:r>
              <a:rPr lang="hu-HU" dirty="0"/>
              <a:t>Az énkép meghatározhatja a tanulmányi eredményeket!</a:t>
            </a:r>
          </a:p>
        </p:txBody>
      </p:sp>
      <p:pic>
        <p:nvPicPr>
          <p:cNvPr id="17410" name="Picture 2" descr="http://bagdibella.hu/images/upload/iStock_000007377769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753" y="3160888"/>
            <a:ext cx="2590547" cy="174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291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negatív énképpel jellemezhető tanuló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hu-HU" dirty="0"/>
              <a:t>Hibáit felnagyítja</a:t>
            </a:r>
            <a:endParaRPr lang="hu-HU" sz="1800" dirty="0"/>
          </a:p>
          <a:p>
            <a:pPr lvl="1"/>
            <a:r>
              <a:rPr lang="hu-HU" dirty="0"/>
              <a:t>Képességeit alacsonyra értékeli </a:t>
            </a:r>
            <a:endParaRPr lang="hu-HU" sz="1800" dirty="0"/>
          </a:p>
          <a:p>
            <a:pPr lvl="1"/>
            <a:r>
              <a:rPr lang="hu-HU" dirty="0"/>
              <a:t>Kudarckerülő</a:t>
            </a:r>
            <a:endParaRPr lang="hu-HU" sz="1800" dirty="0"/>
          </a:p>
          <a:p>
            <a:pPr lvl="1"/>
            <a:r>
              <a:rPr lang="hu-HU" dirty="0"/>
              <a:t>Konfliktuskerülő</a:t>
            </a:r>
          </a:p>
          <a:p>
            <a:pPr lvl="1"/>
            <a:r>
              <a:rPr lang="hu-HU" dirty="0"/>
              <a:t>Kritikára visszahúzódik</a:t>
            </a:r>
          </a:p>
          <a:p>
            <a:pPr lvl="1"/>
            <a:r>
              <a:rPr lang="hu-HU" sz="2000" dirty="0"/>
              <a:t>Negatív </a:t>
            </a:r>
            <a:r>
              <a:rPr lang="hu-HU" sz="2000" b="1" dirty="0"/>
              <a:t>szociális kép</a:t>
            </a:r>
          </a:p>
        </p:txBody>
      </p:sp>
      <p:pic>
        <p:nvPicPr>
          <p:cNvPr id="18434" name="Picture 2" descr="http://bagdibella.hu/images/upload/unhappy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261" y="2692737"/>
            <a:ext cx="3592336" cy="252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364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énkép és a viselkedés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b="1" dirty="0" err="1"/>
              <a:t>Énkonzisztenciára</a:t>
            </a:r>
            <a:r>
              <a:rPr lang="hu-HU" b="1" dirty="0"/>
              <a:t> törekszünk</a:t>
            </a:r>
          </a:p>
          <a:p>
            <a:pPr marL="0" lvl="0" indent="0">
              <a:buNone/>
            </a:pPr>
            <a:r>
              <a:rPr lang="hu-HU" dirty="0"/>
              <a:t> </a:t>
            </a:r>
            <a:endParaRPr lang="hu-HU" sz="2000" dirty="0"/>
          </a:p>
          <a:p>
            <a:pPr lvl="0"/>
            <a:r>
              <a:rPr lang="hu-HU" b="1" dirty="0"/>
              <a:t>Alacsony önértékelésű </a:t>
            </a:r>
            <a:r>
              <a:rPr lang="hu-HU" dirty="0"/>
              <a:t>személyek könnyebben követnek el negatív tettet</a:t>
            </a:r>
            <a:r>
              <a:rPr lang="hu-HU" b="1" dirty="0"/>
              <a:t> –</a:t>
            </a:r>
            <a:r>
              <a:rPr lang="hu-HU" dirty="0"/>
              <a:t> mert az önmagukról kialakított rossz vélemény és negatív magatartás nem okoz </a:t>
            </a:r>
            <a:r>
              <a:rPr lang="hu-HU" b="1" dirty="0"/>
              <a:t>kognitív disszonanciát</a:t>
            </a:r>
            <a:r>
              <a:rPr lang="hu-HU" dirty="0"/>
              <a:t> (</a:t>
            </a:r>
            <a:r>
              <a:rPr lang="hu-HU" dirty="0" err="1"/>
              <a:t>Aronson</a:t>
            </a:r>
            <a:r>
              <a:rPr lang="hu-HU" dirty="0"/>
              <a:t>, 1978).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725226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pedagógus szerepe az énkép formálásában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hu-HU" dirty="0"/>
              <a:t>A tanórán kiegyensúlyozottan visszajelezni az értékeket és hibákat</a:t>
            </a:r>
            <a:endParaRPr lang="hu-HU" sz="1800" dirty="0"/>
          </a:p>
          <a:p>
            <a:pPr lvl="1"/>
            <a:r>
              <a:rPr lang="hu-HU" dirty="0"/>
              <a:t>Ha csak a gyenge teljesítményt jelezzük vissza…</a:t>
            </a:r>
          </a:p>
          <a:p>
            <a:pPr lvl="1"/>
            <a:endParaRPr lang="hu-HU" sz="1800" dirty="0"/>
          </a:p>
          <a:p>
            <a:endParaRPr lang="hu-HU" dirty="0"/>
          </a:p>
        </p:txBody>
      </p:sp>
      <p:pic>
        <p:nvPicPr>
          <p:cNvPr id="19460" name="Picture 4" descr="http://cdn3.gbtimes.com/cdn/farfuture/KfTUkmVeI5VCIIgkOyYCheI5NixjSp9gQmjoaO-qI8s/mtime:1387210672/sites/default/files/styles/1280_wide/public/2013/10/05/shutterstock_147613478_0.jpg?itok=40uUbZb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074" y="3108960"/>
            <a:ext cx="3787668" cy="252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413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Feleltetés hatása a tanulók énképére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9891888" cy="4103512"/>
          </a:xfrm>
        </p:spPr>
        <p:txBody>
          <a:bodyPr>
            <a:normAutofit/>
          </a:bodyPr>
          <a:lstStyle/>
          <a:p>
            <a:pPr lvl="1"/>
            <a:r>
              <a:rPr lang="hu-HU" dirty="0"/>
              <a:t>Felelés: kommunikációs aktus – javíthatja, ronthatja a tanulók önbecsülését </a:t>
            </a:r>
            <a:r>
              <a:rPr lang="hu-HU" dirty="0">
                <a:sym typeface="Wingdings" panose="05000000000000000000" pitchFamily="2" charset="2"/>
              </a:rPr>
              <a:t> </a:t>
            </a:r>
            <a:r>
              <a:rPr lang="hu-HU" b="1" dirty="0"/>
              <a:t>kommunikáció üzenetének szerepe</a:t>
            </a:r>
            <a:endParaRPr lang="hu-HU" sz="1800" dirty="0"/>
          </a:p>
          <a:p>
            <a:pPr lvl="1"/>
            <a:r>
              <a:rPr lang="hu-HU" b="1" dirty="0" err="1"/>
              <a:t>Goffmann</a:t>
            </a:r>
            <a:r>
              <a:rPr lang="hu-HU" b="1" dirty="0"/>
              <a:t> (1990) – homlokzatvédelem</a:t>
            </a:r>
            <a:endParaRPr lang="hu-HU" sz="1800" dirty="0"/>
          </a:p>
          <a:p>
            <a:pPr lvl="2"/>
            <a:r>
              <a:rPr lang="hu-HU" dirty="0"/>
              <a:t>Interakció során igyekszünk magunkról </a:t>
            </a:r>
            <a:r>
              <a:rPr lang="hu-HU" b="1" dirty="0"/>
              <a:t>bizonyos képet kialakítani</a:t>
            </a:r>
            <a:r>
              <a:rPr lang="hu-HU" dirty="0"/>
              <a:t> az interakciós partnerekben – ez a </a:t>
            </a:r>
            <a:r>
              <a:rPr lang="hu-HU" b="1" u="sng" dirty="0"/>
              <a:t>homlokzat</a:t>
            </a:r>
            <a:endParaRPr lang="hu-HU" sz="1600" dirty="0"/>
          </a:p>
          <a:p>
            <a:pPr lvl="2"/>
            <a:r>
              <a:rPr lang="hu-HU" b="1" u="sng" dirty="0"/>
              <a:t>Homlokzat:</a:t>
            </a:r>
            <a:r>
              <a:rPr lang="hu-HU" dirty="0"/>
              <a:t> </a:t>
            </a:r>
            <a:r>
              <a:rPr lang="hu-HU" b="1" dirty="0"/>
              <a:t>az a tulajdonságrendszer,</a:t>
            </a:r>
            <a:r>
              <a:rPr lang="hu-HU" dirty="0"/>
              <a:t> </a:t>
            </a:r>
            <a:r>
              <a:rPr lang="hu-HU" b="1" dirty="0"/>
              <a:t>amit szeretnénk, hogy mások gondoljanak rólunk, ami felé törekszünk</a:t>
            </a:r>
            <a:endParaRPr lang="hu-HU" sz="1600" dirty="0"/>
          </a:p>
          <a:p>
            <a:pPr lvl="2"/>
            <a:r>
              <a:rPr lang="hu-HU" dirty="0"/>
              <a:t>A feleltetés veszélyeztetheti a diák homlokzatát (okos, szorgalmas)</a:t>
            </a:r>
            <a:endParaRPr lang="hu-HU" sz="16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63976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Homlokzatvédő stratégiák alkalmazása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5997221" cy="3318936"/>
          </a:xfrm>
        </p:spPr>
        <p:txBody>
          <a:bodyPr/>
          <a:lstStyle/>
          <a:p>
            <a:pPr lvl="0"/>
            <a:r>
              <a:rPr lang="hu-HU" dirty="0"/>
              <a:t>Ha egy helyzet a kommunikációs partner homlokzatát veszélyezteti </a:t>
            </a:r>
          </a:p>
          <a:p>
            <a:pPr lvl="0"/>
            <a:r>
              <a:rPr lang="hu-HU" dirty="0"/>
              <a:t>Homlokzatvédő stratégiák segítenek fenntartani a magunkról kialakított képünket</a:t>
            </a:r>
            <a:endParaRPr lang="hu-HU" sz="2000" dirty="0"/>
          </a:p>
          <a:p>
            <a:pPr lvl="0"/>
            <a:r>
              <a:rPr lang="hu-HU" dirty="0"/>
              <a:t>Gimnáziumi osztályból példák </a:t>
            </a:r>
            <a:r>
              <a:rPr lang="hu-HU" b="1" dirty="0"/>
              <a:t>homlokzatóvásra </a:t>
            </a:r>
            <a:r>
              <a:rPr lang="hu-HU" dirty="0"/>
              <a:t>(Síklaki, 2001)</a:t>
            </a:r>
            <a:endParaRPr lang="hu-HU" sz="2000" dirty="0"/>
          </a:p>
          <a:p>
            <a:endParaRPr lang="hu-HU" dirty="0"/>
          </a:p>
        </p:txBody>
      </p:sp>
      <p:pic>
        <p:nvPicPr>
          <p:cNvPr id="20482" name="Picture 2" descr="http://www.demotivalo.net/pic/1320694358-jQo2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622" y="2285999"/>
            <a:ext cx="4788958" cy="435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829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82513" y="1140177"/>
            <a:ext cx="9601196" cy="1303867"/>
          </a:xfrm>
        </p:spPr>
        <p:txBody>
          <a:bodyPr/>
          <a:lstStyle/>
          <a:p>
            <a:r>
              <a:rPr lang="hu-HU" dirty="0"/>
              <a:t>Homlokzatromboló stratégiák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7067" y="2669820"/>
            <a:ext cx="5926665" cy="4464757"/>
          </a:xfrm>
        </p:spPr>
        <p:txBody>
          <a:bodyPr>
            <a:normAutofit/>
          </a:bodyPr>
          <a:lstStyle/>
          <a:p>
            <a:pPr lvl="2"/>
            <a:r>
              <a:rPr lang="hu-HU" sz="2000" dirty="0"/>
              <a:t>A tanár csak egy választ fogad el. </a:t>
            </a:r>
          </a:p>
          <a:p>
            <a:pPr lvl="2"/>
            <a:r>
              <a:rPr lang="hu-HU" sz="2000" dirty="0"/>
              <a:t>A tanár addig kérdez, amíg szó szerint azt a választ nem hallja, amit ő megtanított</a:t>
            </a:r>
          </a:p>
          <a:p>
            <a:pPr lvl="2"/>
            <a:r>
              <a:rPr lang="hu-HU" sz="2000" dirty="0"/>
              <a:t>Gúnyolódás</a:t>
            </a:r>
          </a:p>
          <a:p>
            <a:pPr lvl="2"/>
            <a:r>
              <a:rPr lang="hu-HU" sz="2000" dirty="0"/>
              <a:t>A tekintély mindenáron való fenntartása</a:t>
            </a:r>
          </a:p>
        </p:txBody>
      </p:sp>
      <p:pic>
        <p:nvPicPr>
          <p:cNvPr id="21506" name="Picture 2" descr="http://cf.mp-cdn.net/37/4d/460d083c93d4848fe8f41b0ce3aa-bad-result-is-due-to-bad-teacher-rather-than-bad-stud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375" y="2765778"/>
            <a:ext cx="3217334" cy="225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657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Alulteljesítés és digitális generáció </a:t>
            </a:r>
            <a:br>
              <a:rPr lang="hu-HU" dirty="0"/>
            </a:br>
            <a:r>
              <a:rPr lang="hu-HU" sz="3600" dirty="0"/>
              <a:t>(</a:t>
            </a:r>
            <a:r>
              <a:rPr lang="hu-HU" sz="3600" dirty="0" err="1"/>
              <a:t>Gyarmathy</a:t>
            </a:r>
            <a:r>
              <a:rPr lang="hu-HU" sz="3600" dirty="0"/>
              <a:t>, 2009)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6527799" cy="331893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hu-HU" dirty="0"/>
              <a:t>A digitális eszközök használata a mindennapi élet része</a:t>
            </a:r>
          </a:p>
          <a:p>
            <a:pPr lvl="0"/>
            <a:r>
              <a:rPr lang="hu-HU" b="1" dirty="0"/>
              <a:t>Gyorsan változó vizuális ingerekkel</a:t>
            </a:r>
            <a:r>
              <a:rPr lang="hu-HU" dirty="0"/>
              <a:t> körülvéve fejlődött az idegrendszer</a:t>
            </a:r>
          </a:p>
          <a:p>
            <a:pPr lvl="0"/>
            <a:r>
              <a:rPr lang="hu-HU" b="1" dirty="0"/>
              <a:t>Képekben gondolkodnak</a:t>
            </a:r>
            <a:r>
              <a:rPr lang="hu-HU" dirty="0"/>
              <a:t>, gyorsan hoznak döntéseket, sok információt tudnak egyszerre kezelni </a:t>
            </a:r>
          </a:p>
          <a:p>
            <a:pPr lvl="0"/>
            <a:r>
              <a:rPr lang="hu-HU" dirty="0"/>
              <a:t>Sok tudásuk van - de nincs rendszerezve </a:t>
            </a:r>
          </a:p>
          <a:p>
            <a:r>
              <a:rPr lang="hu-HU" dirty="0"/>
              <a:t>Számukra lassú, feldolgozhatatlan az oktatás folyamata</a:t>
            </a:r>
          </a:p>
          <a:p>
            <a:pPr lvl="1"/>
            <a:r>
              <a:rPr lang="hu-HU" dirty="0"/>
              <a:t>Ok-okozati összefüggéseket, viszonyokat nem látják át, nem tudnak elemezni</a:t>
            </a:r>
          </a:p>
          <a:p>
            <a:pPr lvl="1"/>
            <a:r>
              <a:rPr lang="hu-HU" dirty="0"/>
              <a:t>Tanárok gondolkodása, iskola eszközei megelőzik a digitális kort</a:t>
            </a:r>
          </a:p>
          <a:p>
            <a:endParaRPr lang="hu-HU" dirty="0"/>
          </a:p>
        </p:txBody>
      </p:sp>
      <p:pic>
        <p:nvPicPr>
          <p:cNvPr id="24578" name="Picture 2" descr="http://i2.wp.com/media.teachersjourneytolife.com/2015/04/digital-gener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3174232"/>
            <a:ext cx="4086930" cy="208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291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Alulteljesítés és digitális generáció</a:t>
            </a:r>
            <a:br>
              <a:rPr lang="hu-HU" dirty="0"/>
            </a:br>
            <a:r>
              <a:rPr lang="hu-HU" sz="3600" dirty="0"/>
              <a:t>(</a:t>
            </a:r>
            <a:r>
              <a:rPr lang="hu-HU" sz="3600" dirty="0" err="1"/>
              <a:t>Gyarmathy</a:t>
            </a:r>
            <a:r>
              <a:rPr lang="hu-HU" sz="3600" dirty="0"/>
              <a:t>, 2009)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Kudarcélmény a tanulásban – frusztráció, agresszió</a:t>
            </a:r>
          </a:p>
          <a:p>
            <a:r>
              <a:rPr lang="hu-HU" dirty="0"/>
              <a:t>Eredménye:</a:t>
            </a:r>
          </a:p>
          <a:p>
            <a:pPr lvl="1"/>
            <a:r>
              <a:rPr lang="hu-HU" dirty="0"/>
              <a:t>Erőfeszítések kerülése</a:t>
            </a:r>
          </a:p>
          <a:p>
            <a:pPr lvl="1"/>
            <a:r>
              <a:rPr lang="hu-HU" dirty="0"/>
              <a:t>Körülmények okolása, felelősség hárítása</a:t>
            </a:r>
          </a:p>
          <a:p>
            <a:pPr lvl="1"/>
            <a:r>
              <a:rPr lang="hu-HU" dirty="0"/>
              <a:t>Látszólagos önelégültség </a:t>
            </a:r>
          </a:p>
          <a:p>
            <a:pPr lvl="1"/>
            <a:r>
              <a:rPr lang="hu-HU" dirty="0"/>
              <a:t>Mágikus gondolkodás</a:t>
            </a:r>
          </a:p>
          <a:p>
            <a:pPr lvl="1"/>
            <a:endParaRPr lang="hu-HU" dirty="0"/>
          </a:p>
        </p:txBody>
      </p:sp>
      <p:pic>
        <p:nvPicPr>
          <p:cNvPr id="25602" name="Picture 2" descr="http://curatti.com/wp-content/uploads/2015/01/GenDivide-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577" y="2873967"/>
            <a:ext cx="3746147" cy="357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722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Alulteljesítés és digitális generáció</a:t>
            </a:r>
            <a:br>
              <a:rPr lang="hu-HU" dirty="0"/>
            </a:br>
            <a:r>
              <a:rPr lang="hu-HU" sz="3600" dirty="0"/>
              <a:t>(</a:t>
            </a:r>
            <a:r>
              <a:rPr lang="hu-HU" sz="3600" dirty="0" err="1"/>
              <a:t>Gyarmathy</a:t>
            </a:r>
            <a:r>
              <a:rPr lang="hu-HU" sz="3600" dirty="0"/>
              <a:t>, 2009)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Megoldás</a:t>
            </a:r>
          </a:p>
          <a:p>
            <a:pPr lvl="1"/>
            <a:r>
              <a:rPr lang="hu-HU" dirty="0"/>
              <a:t>Iskolai és otthoni tanulási módok megváltoztatása </a:t>
            </a:r>
          </a:p>
          <a:p>
            <a:pPr lvl="1"/>
            <a:r>
              <a:rPr lang="hu-HU" dirty="0"/>
              <a:t>Tananyagot képpé alakító vizualizáció </a:t>
            </a:r>
          </a:p>
          <a:p>
            <a:pPr lvl="1"/>
            <a:r>
              <a:rPr lang="hu-HU" dirty="0" err="1"/>
              <a:t>Audio-vizuális</a:t>
            </a:r>
            <a:r>
              <a:rPr lang="hu-HU" dirty="0"/>
              <a:t> eszközök alkalmazása</a:t>
            </a:r>
          </a:p>
          <a:p>
            <a:pPr lvl="1"/>
            <a:r>
              <a:rPr lang="hu-HU" dirty="0"/>
              <a:t>Magabiztosság növelése</a:t>
            </a:r>
          </a:p>
        </p:txBody>
      </p:sp>
      <p:pic>
        <p:nvPicPr>
          <p:cNvPr id="26626" name="Picture 2" descr="http://www.stria.com/wp-content/uploads/tablets-and-laptops-will-soon-replace-the-big-textbooks-as-the-source-le_1074_635427_0_14101854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280" y="3059289"/>
            <a:ext cx="3775461" cy="252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874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Az iskolai motiváció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b="1" dirty="0" err="1"/>
              <a:t>Extrinizik</a:t>
            </a:r>
            <a:r>
              <a:rPr lang="hu-HU" b="1" dirty="0"/>
              <a:t> motiváció (külső motiváció)</a:t>
            </a:r>
            <a:endParaRPr lang="hu-HU" sz="2000" dirty="0"/>
          </a:p>
          <a:p>
            <a:pPr lvl="1"/>
            <a:r>
              <a:rPr lang="hu-HU" dirty="0"/>
              <a:t>Olyan </a:t>
            </a:r>
            <a:r>
              <a:rPr lang="hu-HU" dirty="0" err="1"/>
              <a:t>humánspecifikus</a:t>
            </a:r>
            <a:r>
              <a:rPr lang="hu-HU" dirty="0"/>
              <a:t> késztetések, amelynek célja valamilyen kézzelfogható cél, nyereség elérése, esetleg kár elkerülése.</a:t>
            </a:r>
            <a:endParaRPr lang="hu-HU" sz="1800" dirty="0"/>
          </a:p>
          <a:p>
            <a:pPr lvl="1"/>
            <a:r>
              <a:rPr lang="hu-HU" dirty="0"/>
              <a:t> A cselekedet eszközjellegű.</a:t>
            </a:r>
            <a:endParaRPr lang="hu-HU" sz="1800" dirty="0"/>
          </a:p>
          <a:p>
            <a:pPr lvl="0"/>
            <a:r>
              <a:rPr lang="hu-HU" b="1" dirty="0" err="1"/>
              <a:t>Intrinzik</a:t>
            </a:r>
            <a:r>
              <a:rPr lang="hu-HU" b="1" dirty="0"/>
              <a:t> motiváció (belső motiváció)</a:t>
            </a:r>
            <a:endParaRPr lang="hu-HU" sz="2000" dirty="0"/>
          </a:p>
          <a:p>
            <a:pPr lvl="1"/>
            <a:r>
              <a:rPr lang="hu-HU" dirty="0"/>
              <a:t>Maga a cselekvés, a benne rejlő öröm a cél, így a tevékenység önjutalmazó. </a:t>
            </a:r>
            <a:endParaRPr lang="hu-HU" sz="1800" dirty="0"/>
          </a:p>
          <a:p>
            <a:pPr marL="457200" lvl="1" indent="0">
              <a:buNone/>
            </a:pPr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413727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teljesítménymotiváció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6098821" cy="3318936"/>
          </a:xfrm>
        </p:spPr>
        <p:txBody>
          <a:bodyPr/>
          <a:lstStyle/>
          <a:p>
            <a:pPr lvl="0"/>
            <a:r>
              <a:rPr lang="hu-HU" dirty="0"/>
              <a:t>Sajátosan emberi jellemző a </a:t>
            </a:r>
            <a:r>
              <a:rPr lang="hu-HU" b="1" dirty="0"/>
              <a:t>jó teljesítményre, sikerre törekvés</a:t>
            </a:r>
            <a:endParaRPr lang="hu-HU" dirty="0"/>
          </a:p>
          <a:p>
            <a:pPr lvl="0"/>
            <a:r>
              <a:rPr lang="hu-HU" b="1" dirty="0"/>
              <a:t>A saját magunkkal szembeni elvárások mozgatnak - </a:t>
            </a:r>
            <a:r>
              <a:rPr lang="hu-HU" dirty="0"/>
              <a:t>ez a motívum a </a:t>
            </a:r>
            <a:r>
              <a:rPr lang="hu-HU" b="1" dirty="0"/>
              <a:t>teljesítménymotiváció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  <p:pic>
        <p:nvPicPr>
          <p:cNvPr id="16386" name="Picture 2" descr="http://data.whicdn.com/images/61882459/super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94" y="2841977"/>
            <a:ext cx="3298615" cy="274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947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igényszint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66423" y="2556932"/>
            <a:ext cx="9601196" cy="3318936"/>
          </a:xfrm>
        </p:spPr>
        <p:txBody>
          <a:bodyPr>
            <a:normAutofit/>
          </a:bodyPr>
          <a:lstStyle/>
          <a:p>
            <a:pPr lvl="1"/>
            <a:r>
              <a:rPr lang="hu-HU" dirty="0"/>
              <a:t>Definíció: teljesítményhelyzetben megjelenő önmagunkkal szembeni elvárás</a:t>
            </a:r>
            <a:endParaRPr lang="hu-HU" sz="1800" dirty="0"/>
          </a:p>
          <a:p>
            <a:pPr lvl="1"/>
            <a:r>
              <a:rPr lang="hu-HU" dirty="0"/>
              <a:t>Nem állandó </a:t>
            </a:r>
          </a:p>
          <a:p>
            <a:pPr lvl="1"/>
            <a:r>
              <a:rPr lang="hu-HU" dirty="0"/>
              <a:t>Siker és kudarc hatása az igényszintre</a:t>
            </a:r>
            <a:endParaRPr lang="hu-HU" sz="2000" dirty="0"/>
          </a:p>
          <a:p>
            <a:pPr lvl="2"/>
            <a:r>
              <a:rPr lang="hu-HU" dirty="0"/>
              <a:t>Siker (vállalások teljesítése vagy túlteljesítése) </a:t>
            </a:r>
          </a:p>
          <a:p>
            <a:pPr lvl="2"/>
            <a:r>
              <a:rPr lang="hu-HU" dirty="0"/>
              <a:t>Kudarc (alulteljesítés) </a:t>
            </a:r>
          </a:p>
          <a:p>
            <a:pPr lvl="1"/>
            <a:r>
              <a:rPr lang="hu-HU" dirty="0"/>
              <a:t>Folyamat megváltoztatásához:</a:t>
            </a:r>
            <a:endParaRPr lang="hu-HU" sz="1800" dirty="0"/>
          </a:p>
          <a:p>
            <a:pPr lvl="2"/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2232594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Sikerorientáció és kudarckerülés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b="1" dirty="0"/>
              <a:t>Sikerorientált személy</a:t>
            </a:r>
            <a:endParaRPr lang="hu-HU" sz="2000" dirty="0"/>
          </a:p>
          <a:p>
            <a:pPr lvl="1"/>
            <a:r>
              <a:rPr lang="hu-HU" dirty="0"/>
              <a:t>lehetséges siker motiválja cselekvésre</a:t>
            </a:r>
            <a:endParaRPr lang="hu-HU" sz="1800" dirty="0"/>
          </a:p>
          <a:p>
            <a:pPr lvl="1"/>
            <a:r>
              <a:rPr lang="hu-HU" dirty="0"/>
              <a:t>kihívást jelentő helyzetekben hajlandó akár kockázatot is vállalni</a:t>
            </a:r>
          </a:p>
          <a:p>
            <a:pPr lvl="1"/>
            <a:r>
              <a:rPr lang="hu-HU" dirty="0"/>
              <a:t>kudarc hatása</a:t>
            </a:r>
            <a:endParaRPr lang="hu-HU" sz="1800" dirty="0"/>
          </a:p>
          <a:p>
            <a:pPr lvl="0"/>
            <a:r>
              <a:rPr lang="hu-HU" b="1" dirty="0"/>
              <a:t>Kudarckerülő személy</a:t>
            </a:r>
            <a:endParaRPr lang="hu-HU" sz="2000" dirty="0"/>
          </a:p>
          <a:p>
            <a:pPr lvl="1"/>
            <a:r>
              <a:rPr lang="hu-HU" dirty="0"/>
              <a:t>elkerülni kívánt kudarcélményre fókuszál a tanuló</a:t>
            </a:r>
            <a:endParaRPr lang="hu-HU" sz="1800" dirty="0"/>
          </a:p>
          <a:p>
            <a:pPr lvl="1"/>
            <a:r>
              <a:rPr lang="hu-HU" dirty="0"/>
              <a:t>alacsonyabb a teljesítményre törekvés szintje </a:t>
            </a:r>
            <a:endParaRPr lang="hu-HU" sz="1800" dirty="0"/>
          </a:p>
          <a:p>
            <a:endParaRPr lang="hu-HU" dirty="0"/>
          </a:p>
        </p:txBody>
      </p:sp>
      <p:pic>
        <p:nvPicPr>
          <p:cNvPr id="22532" name="Picture 4" descr="http://simplisafe.com/files/blog/images/success_baby_fea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156" y="2285999"/>
            <a:ext cx="3217334" cy="212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://cdn.tinybuddha.com/wp-content/uploads/2015/12/Disappointm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156" y="4785817"/>
            <a:ext cx="3217334" cy="214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997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Sikerorientáció és kudarckerülés </a:t>
            </a:r>
            <a:br>
              <a:rPr lang="hu-HU" dirty="0"/>
            </a:br>
            <a:r>
              <a:rPr lang="hu-HU" dirty="0"/>
              <a:t>összefüggése az igényszinttel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i="1" dirty="0"/>
              <a:t>Milyen nehézségű feladatot vállal szívesen a tanuló?</a:t>
            </a:r>
          </a:p>
          <a:p>
            <a:pPr lvl="0"/>
            <a:r>
              <a:rPr lang="hu-HU" b="1" dirty="0"/>
              <a:t>Sikerorientált személy: </a:t>
            </a:r>
            <a:endParaRPr lang="hu-HU" sz="2000" dirty="0"/>
          </a:p>
          <a:p>
            <a:pPr lvl="1"/>
            <a:r>
              <a:rPr lang="hu-HU" dirty="0"/>
              <a:t>a jól körülhatárolható, közepesen nehéz feladatot kedveli</a:t>
            </a:r>
            <a:endParaRPr lang="hu-HU" sz="1800" dirty="0"/>
          </a:p>
          <a:p>
            <a:pPr lvl="1"/>
            <a:r>
              <a:rPr lang="hu-HU" dirty="0"/>
              <a:t>a</a:t>
            </a:r>
            <a:r>
              <a:rPr lang="hu-HU" b="1" dirty="0"/>
              <a:t> </a:t>
            </a:r>
            <a:r>
              <a:rPr lang="hu-HU" dirty="0"/>
              <a:t>sorozatos kudarc kevésbé töri le</a:t>
            </a:r>
            <a:endParaRPr lang="hu-HU" sz="1800" dirty="0"/>
          </a:p>
          <a:p>
            <a:pPr lvl="0"/>
            <a:r>
              <a:rPr lang="hu-HU" b="1" dirty="0"/>
              <a:t>Kudarckerülő személy </a:t>
            </a:r>
            <a:endParaRPr lang="hu-HU" sz="2000" dirty="0"/>
          </a:p>
          <a:p>
            <a:pPr lvl="1"/>
            <a:r>
              <a:rPr lang="hu-HU" dirty="0"/>
              <a:t>képességeihez képest </a:t>
            </a:r>
            <a:r>
              <a:rPr lang="hu-HU" b="1" dirty="0"/>
              <a:t>irreális feladatválasztás </a:t>
            </a:r>
            <a:r>
              <a:rPr lang="hu-HU" dirty="0"/>
              <a:t>és célkitűzés</a:t>
            </a:r>
            <a:endParaRPr lang="hu-HU" sz="1800" dirty="0"/>
          </a:p>
          <a:p>
            <a:pPr lvl="1"/>
            <a:r>
              <a:rPr lang="hu-HU" dirty="0"/>
              <a:t>kudarc nagyon hamar letöri </a:t>
            </a:r>
          </a:p>
          <a:p>
            <a:pPr lvl="1"/>
            <a:r>
              <a:rPr lang="hu-HU" dirty="0"/>
              <a:t>siker esetén nehezen hiszi el, hogy azt magának köszönheti </a:t>
            </a:r>
            <a:endParaRPr lang="hu-HU" sz="1800" dirty="0"/>
          </a:p>
          <a:p>
            <a:pPr lvl="1"/>
            <a:r>
              <a:rPr lang="hu-HU" b="1" dirty="0"/>
              <a:t>Paradox </a:t>
            </a:r>
            <a:r>
              <a:rPr lang="hu-HU" b="1" dirty="0" err="1"/>
              <a:t>feladatválallás</a:t>
            </a:r>
            <a:r>
              <a:rPr lang="hu-HU" b="1" dirty="0"/>
              <a:t> </a:t>
            </a:r>
            <a:endParaRPr lang="hu-HU" sz="1800" dirty="0"/>
          </a:p>
          <a:p>
            <a:pPr lvl="2"/>
            <a:endParaRPr lang="hu-HU" sz="1600" dirty="0"/>
          </a:p>
          <a:p>
            <a:endParaRPr lang="hu-HU" dirty="0"/>
          </a:p>
        </p:txBody>
      </p:sp>
      <p:pic>
        <p:nvPicPr>
          <p:cNvPr id="23554" name="Picture 2" descr="https://encrypted-tbn1.gstatic.com/images?q=tbn:ANd9GcTrFZTBGadxJxJAqqdmiE-JqUiVdcc5KWctjmdOOuYmZcRma9mVQ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555" y="3160889"/>
            <a:ext cx="4106159" cy="190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88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600" dirty="0"/>
              <a:t>A sikerhez és kudarchoz való viszony típusai </a:t>
            </a:r>
            <a:br>
              <a:rPr lang="hu-HU" sz="3200" dirty="0"/>
            </a:br>
            <a:r>
              <a:rPr lang="hu-HU" sz="2400" dirty="0"/>
              <a:t>(</a:t>
            </a:r>
            <a:r>
              <a:rPr lang="hu-HU" sz="2400" dirty="0" err="1"/>
              <a:t>Covington</a:t>
            </a:r>
            <a:r>
              <a:rPr lang="hu-HU" sz="2400" dirty="0"/>
              <a:t>, idézi </a:t>
            </a:r>
            <a:r>
              <a:rPr lang="hu-HU" sz="2400" dirty="0" err="1"/>
              <a:t>Pintrich</a:t>
            </a:r>
            <a:r>
              <a:rPr lang="hu-HU" sz="2400" dirty="0"/>
              <a:t> és </a:t>
            </a:r>
            <a:r>
              <a:rPr lang="hu-HU" sz="2400" dirty="0" err="1"/>
              <a:t>Schunk</a:t>
            </a:r>
            <a:r>
              <a:rPr lang="hu-HU" sz="2400" dirty="0"/>
              <a:t>, 1996)</a:t>
            </a:r>
            <a:br>
              <a:rPr lang="hu-HU" sz="2400" dirty="0"/>
            </a:br>
            <a:endParaRPr lang="hu-HU" sz="2400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849711"/>
              </p:ext>
            </p:extLst>
          </p:nvPr>
        </p:nvGraphicFramePr>
        <p:xfrm>
          <a:off x="1603022" y="2794527"/>
          <a:ext cx="8692444" cy="2426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3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9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3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7079">
                <a:tc>
                  <a:txBody>
                    <a:bodyPr/>
                    <a:lstStyle/>
                    <a:p>
                      <a:pPr algn="ctr"/>
                      <a:endParaRPr lang="hu-H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chemeClr val="tx1"/>
                          </a:solidFill>
                        </a:rPr>
                        <a:t>Siker elérésének motívuma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038">
                <a:tc rowSpan="3">
                  <a:txBody>
                    <a:bodyPr/>
                    <a:lstStyle/>
                    <a:p>
                      <a:pPr algn="ctr"/>
                      <a:r>
                        <a:rPr lang="hu-HU" b="1" dirty="0">
                          <a:solidFill>
                            <a:schemeClr val="tx1"/>
                          </a:solidFill>
                        </a:rPr>
                        <a:t>Kudarc elérésének </a:t>
                      </a:r>
                    </a:p>
                    <a:p>
                      <a:pPr algn="ctr"/>
                      <a:r>
                        <a:rPr lang="hu-HU" b="1" dirty="0">
                          <a:solidFill>
                            <a:schemeClr val="tx1"/>
                          </a:solidFill>
                        </a:rPr>
                        <a:t>motívuma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/>
                        <a:t>alacsony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/>
                        <a:t>magas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079"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/>
                        <a:t>alacsony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kudarctűrők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sikerorientáltak</a:t>
                      </a:r>
                      <a:r>
                        <a:rPr lang="hu-HU" baseline="0" dirty="0"/>
                        <a:t> 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079"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i="1" dirty="0"/>
                        <a:t>magas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kudarckerülők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túlbuzgók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451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  </a:t>
            </a:r>
            <a:r>
              <a:rPr lang="hu-HU" dirty="0"/>
              <a:t>A teljesítménymotiváció és az </a:t>
            </a:r>
            <a:r>
              <a:rPr lang="hu-HU" dirty="0" err="1"/>
              <a:t>oktulajdonítás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85750" lvl="1"/>
            <a:r>
              <a:rPr lang="hu-HU" sz="2600" b="1" dirty="0" err="1"/>
              <a:t>Attribúcióelmélet</a:t>
            </a:r>
            <a:endParaRPr lang="hu-HU" sz="2600" b="1" dirty="0"/>
          </a:p>
          <a:p>
            <a:pPr marL="285750" lvl="1"/>
            <a:r>
              <a:rPr lang="hu-HU" sz="2600" b="1" dirty="0" err="1"/>
              <a:t>Énvédő</a:t>
            </a:r>
            <a:r>
              <a:rPr lang="hu-HU" sz="2600" b="1" dirty="0"/>
              <a:t> torzítás </a:t>
            </a:r>
          </a:p>
          <a:p>
            <a:pPr lvl="2"/>
            <a:r>
              <a:rPr lang="hu-HU" sz="2600" dirty="0"/>
              <a:t>Siker magyarázata </a:t>
            </a:r>
          </a:p>
          <a:p>
            <a:pPr lvl="2"/>
            <a:r>
              <a:rPr lang="hu-HU" sz="2600" dirty="0"/>
              <a:t>Kudarc magyarázata</a:t>
            </a:r>
          </a:p>
          <a:p>
            <a:pPr lvl="1"/>
            <a:r>
              <a:rPr lang="hu-HU" sz="2600" b="1" dirty="0"/>
              <a:t>Nemi különbségek és motivációt alakító elvárások </a:t>
            </a:r>
          </a:p>
          <a:p>
            <a:pPr lvl="2"/>
            <a:r>
              <a:rPr lang="hu-HU" sz="2600" dirty="0"/>
              <a:t>Férfiak sikerei – belső, állandó okkal magyarázzuk </a:t>
            </a:r>
          </a:p>
          <a:p>
            <a:pPr lvl="2"/>
            <a:r>
              <a:rPr lang="hu-HU" sz="2600" dirty="0"/>
              <a:t>Nők sikerei – külső, nem állandó okkal </a:t>
            </a:r>
          </a:p>
          <a:p>
            <a:pPr lvl="2"/>
            <a:r>
              <a:rPr lang="hu-HU" sz="2600" dirty="0"/>
              <a:t>Kudarcok magyarázatában fordított mintázat!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87432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teljesítménymotiváció és az </a:t>
            </a:r>
            <a:r>
              <a:rPr lang="hu-HU" dirty="0" err="1"/>
              <a:t>oktulajdonítás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dirty="0"/>
              <a:t>A teljesítmény okairól és a képességekről való visszajelzések alakítják az érdeklődést, az önbizalmat, a sikerelvárásokat </a:t>
            </a:r>
          </a:p>
          <a:p>
            <a:pPr lvl="0"/>
            <a:r>
              <a:rPr lang="hu-HU" dirty="0"/>
              <a:t>Pályaválasztásban, karriertörekvésekben nagy hatás</a:t>
            </a:r>
          </a:p>
          <a:p>
            <a:pPr lvl="1"/>
            <a:r>
              <a:rPr lang="hu-HU" dirty="0"/>
              <a:t>Fiúk pályaválasztása </a:t>
            </a:r>
          </a:p>
          <a:p>
            <a:pPr lvl="1"/>
            <a:r>
              <a:rPr lang="hu-HU" dirty="0"/>
              <a:t>Lányok pályaválasztása</a:t>
            </a:r>
          </a:p>
          <a:p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685" y="3141486"/>
            <a:ext cx="2852737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439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tanári elvárások szerepe</a:t>
            </a:r>
            <a:br>
              <a:rPr lang="hu-HU" dirty="0"/>
            </a:br>
            <a:r>
              <a:rPr lang="hu-HU" dirty="0"/>
              <a:t>A Pygmalion-effektus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/>
              <a:t>„Elő szokott fordulni, hogy napokig rossz kedvvel tanulok. Az egyik nap a tanító néni megdicsért a szép olvasásért. Ettől a naptól kezdve ismét visszajött a kedvem, és heteken keresztül szorgalmasan tanultam. Egy idő után ismét csökkent a szorgalmam, a tanító néni ismét feleltetett, és azt mondta, ha parányival jobb lett volna a feleletem, akkor csillagos ötöst adott volna… a tanító néni feleltet, megdicsér, és én ismét szorgalmas vagyok. (</a:t>
            </a:r>
            <a:r>
              <a:rPr lang="hu-HU" dirty="0" err="1"/>
              <a:t>Veczkó</a:t>
            </a:r>
            <a:r>
              <a:rPr lang="hu-HU" dirty="0"/>
              <a:t>, 1986, 123.o.)</a:t>
            </a:r>
          </a:p>
        </p:txBody>
      </p:sp>
    </p:spTree>
    <p:extLst>
      <p:ext uri="{BB962C8B-B14F-4D97-AF65-F5344CB8AC3E}">
        <p14:creationId xmlns:p14="http://schemas.microsoft.com/office/powerpoint/2010/main" val="1550106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tanári elvárások szerepe</a:t>
            </a:r>
            <a:br>
              <a:rPr lang="hu-HU" dirty="0"/>
            </a:br>
            <a:r>
              <a:rPr lang="hu-HU" dirty="0"/>
              <a:t>A Pygmalion-effektus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b="1" dirty="0"/>
              <a:t>Görög monda:</a:t>
            </a:r>
            <a:r>
              <a:rPr lang="hu-HU" dirty="0"/>
              <a:t> Pygmalion kifaragta </a:t>
            </a:r>
            <a:r>
              <a:rPr lang="hu-HU" dirty="0" err="1"/>
              <a:t>Galathea</a:t>
            </a:r>
            <a:r>
              <a:rPr lang="hu-HU" dirty="0"/>
              <a:t> szobrát…</a:t>
            </a:r>
          </a:p>
          <a:p>
            <a:pPr lvl="0"/>
            <a:r>
              <a:rPr lang="hu-HU" dirty="0"/>
              <a:t>Modern Pygmalion: </a:t>
            </a:r>
            <a:r>
              <a:rPr lang="hu-HU" b="1" dirty="0"/>
              <a:t>G. B. Shaw: Pygmalion </a:t>
            </a:r>
          </a:p>
          <a:p>
            <a:pPr lvl="0"/>
            <a:r>
              <a:rPr lang="hu-HU" dirty="0"/>
              <a:t>„Önbeteljesítő jóslat” (</a:t>
            </a:r>
            <a:r>
              <a:rPr lang="hu-HU" dirty="0" err="1"/>
              <a:t>Merton</a:t>
            </a:r>
            <a:r>
              <a:rPr lang="hu-HU" dirty="0"/>
              <a:t>, 1957): ha valamiről úgy hisszük, igaz, úgy viselkedünk, hogy </a:t>
            </a:r>
            <a:r>
              <a:rPr lang="hu-HU" b="1" dirty="0"/>
              <a:t>beigazolódjon eredeti álláspontunk, </a:t>
            </a:r>
            <a:r>
              <a:rPr lang="hu-HU" dirty="0"/>
              <a:t>elvárásunk. Hamis kiindulópont esetén is!</a:t>
            </a:r>
          </a:p>
          <a:p>
            <a:pPr lvl="0"/>
            <a:r>
              <a:rPr lang="hu-HU" dirty="0"/>
              <a:t>Elvárások közvetítő szerepe</a:t>
            </a:r>
          </a:p>
          <a:p>
            <a:endParaRPr lang="hu-HU" dirty="0"/>
          </a:p>
        </p:txBody>
      </p:sp>
      <p:pic>
        <p:nvPicPr>
          <p:cNvPr id="10242" name="Picture 2" descr="http://sites.psu.edu/kpadams26psu/wp-content/uploads/sites/27420/2015/06/Pygmalion-Effect-In-The-Workpl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842" y="4595283"/>
            <a:ext cx="28575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091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2" y="756354"/>
            <a:ext cx="9601196" cy="1303867"/>
          </a:xfrm>
        </p:spPr>
        <p:txBody>
          <a:bodyPr/>
          <a:lstStyle/>
          <a:p>
            <a:r>
              <a:rPr lang="hu-HU" dirty="0"/>
              <a:t>A tanári elvárások érvényesülése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5022" y="2060221"/>
            <a:ext cx="9801576" cy="4385734"/>
          </a:xfrm>
        </p:spPr>
        <p:txBody>
          <a:bodyPr>
            <a:normAutofit/>
          </a:bodyPr>
          <a:lstStyle/>
          <a:p>
            <a:pPr lvl="0"/>
            <a:r>
              <a:rPr lang="hu-HU" dirty="0"/>
              <a:t>Már az első találkozáskor - néhány másodperc alatt</a:t>
            </a:r>
          </a:p>
          <a:p>
            <a:pPr lvl="0"/>
            <a:r>
              <a:rPr lang="hu-HU" dirty="0"/>
              <a:t>Külső jellemzők szerepe </a:t>
            </a:r>
          </a:p>
          <a:p>
            <a:pPr lvl="0"/>
            <a:r>
              <a:rPr lang="hu-HU" dirty="0"/>
              <a:t>Áltatában akaratlanul hatnak – nem tudatosan!</a:t>
            </a:r>
          </a:p>
          <a:p>
            <a:pPr lvl="0"/>
            <a:r>
              <a:rPr lang="hu-HU" dirty="0"/>
              <a:t>Egyszer igazolt összefüggéseket a jövőben is elvárják</a:t>
            </a:r>
          </a:p>
          <a:p>
            <a:pPr lvl="0"/>
            <a:r>
              <a:rPr lang="hu-HU" dirty="0"/>
              <a:t>Hatással van: </a:t>
            </a:r>
          </a:p>
          <a:p>
            <a:pPr lvl="1"/>
            <a:r>
              <a:rPr lang="hu-HU" dirty="0"/>
              <a:t>énképre</a:t>
            </a:r>
          </a:p>
          <a:p>
            <a:pPr lvl="1"/>
            <a:r>
              <a:rPr lang="hu-HU" dirty="0"/>
              <a:t>teljesítménymotivációra</a:t>
            </a:r>
          </a:p>
          <a:p>
            <a:pPr lvl="1"/>
            <a:r>
              <a:rPr lang="hu-HU" dirty="0"/>
              <a:t>tanár-diák interakcióra</a:t>
            </a:r>
          </a:p>
          <a:p>
            <a:pPr lvl="1"/>
            <a:r>
              <a:rPr lang="hu-HU" dirty="0"/>
              <a:t>tanulók interperszonális kapcsolataira</a:t>
            </a:r>
          </a:p>
          <a:p>
            <a:pPr lvl="0"/>
            <a:endParaRPr lang="hu-HU" b="1" i="1" dirty="0"/>
          </a:p>
        </p:txBody>
      </p:sp>
      <p:pic>
        <p:nvPicPr>
          <p:cNvPr id="12290" name="Picture 2" descr="http://www.haziallat.hu/tenyesztoi_portre/hogy-hivjak-a-sztarok-kutyait-/1858/2/dr-szoszi-es-bruis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596" y="2585155"/>
            <a:ext cx="1925002" cy="285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185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>
            <a:noAutofit/>
          </a:bodyPr>
          <a:lstStyle/>
          <a:p>
            <a:r>
              <a:rPr lang="hu-HU" sz="3600" dirty="0">
                <a:solidFill>
                  <a:schemeClr val="tx1"/>
                </a:solidFill>
              </a:rPr>
              <a:t>Ellentmondások kezelése: </a:t>
            </a:r>
            <a:br>
              <a:rPr lang="hu-HU" sz="3600" dirty="0">
                <a:solidFill>
                  <a:schemeClr val="tx1"/>
                </a:solidFill>
              </a:rPr>
            </a:br>
            <a:r>
              <a:rPr lang="hu-HU" sz="3600" dirty="0">
                <a:solidFill>
                  <a:schemeClr val="tx1"/>
                </a:solidFill>
              </a:rPr>
              <a:t>Mitől függ, hogy megváltoznak-e az elvárások?</a:t>
            </a:r>
            <a:br>
              <a:rPr lang="hu-HU" sz="3600" dirty="0">
                <a:solidFill>
                  <a:schemeClr val="tx1"/>
                </a:solidFill>
              </a:rPr>
            </a:b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9767710" cy="399062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hu-HU" b="1" dirty="0"/>
              <a:t>A) Elfogultság</a:t>
            </a:r>
            <a:endParaRPr lang="hu-HU" dirty="0"/>
          </a:p>
          <a:p>
            <a:pPr lvl="1"/>
            <a:r>
              <a:rPr lang="hu-HU" dirty="0"/>
              <a:t>találkozás kétértelmű információval – az elvárásokkal összhangban állót veszi figyelembe </a:t>
            </a:r>
          </a:p>
          <a:p>
            <a:pPr lvl="0"/>
            <a:endParaRPr lang="hu-HU" dirty="0"/>
          </a:p>
          <a:p>
            <a:pPr lvl="0"/>
            <a:r>
              <a:rPr lang="hu-HU" b="1" dirty="0"/>
              <a:t>B) Rugalmas és rugalmatlan elvárások </a:t>
            </a:r>
            <a:endParaRPr lang="hu-HU" dirty="0"/>
          </a:p>
          <a:p>
            <a:pPr lvl="1"/>
            <a:r>
              <a:rPr lang="hu-HU" dirty="0"/>
              <a:t>tanár személyiségjellemzői hatnak – mennyire tekintélyelvű a tanár – merev elvárások</a:t>
            </a:r>
          </a:p>
          <a:p>
            <a:pPr lvl="1"/>
            <a:r>
              <a:rPr lang="hu-HU" dirty="0"/>
              <a:t>minél inkább bízik az elvárásai hitelességében, annál nehezebb megváltoztatni </a:t>
            </a:r>
          </a:p>
          <a:p>
            <a:pPr marL="457200" lvl="1" indent="0">
              <a:buNone/>
            </a:pPr>
            <a:endParaRPr lang="hu-HU" dirty="0"/>
          </a:p>
          <a:p>
            <a:pPr lvl="0"/>
            <a:r>
              <a:rPr lang="hu-HU" b="1" dirty="0"/>
              <a:t>C) Tényeknek ellentmondó hatások szerepe</a:t>
            </a:r>
            <a:endParaRPr lang="hu-HU" dirty="0"/>
          </a:p>
          <a:p>
            <a:pPr lvl="1"/>
            <a:r>
              <a:rPr lang="hu-HU" dirty="0"/>
              <a:t>ellenmondás erőssége, tanár rugalmassága meghatározó </a:t>
            </a:r>
          </a:p>
          <a:p>
            <a:pPr lvl="1"/>
            <a:r>
              <a:rPr lang="hu-HU" dirty="0"/>
              <a:t>erős hatások kellenek, ekkor a merev elvárások is megváltozhatnak</a:t>
            </a:r>
          </a:p>
          <a:p>
            <a:r>
              <a:rPr lang="hu-HU" b="1" dirty="0"/>
              <a:t> 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04215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Tanári reagálások a jó és gyengébb tanulókra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u="sng" dirty="0"/>
              <a:t>Jó tanulók</a:t>
            </a:r>
            <a:endParaRPr lang="hu-HU" dirty="0"/>
          </a:p>
          <a:p>
            <a:pPr lvl="1"/>
            <a:r>
              <a:rPr lang="hu-HU" dirty="0"/>
              <a:t>Többet jelentkezik és több helyes választ is ad</a:t>
            </a:r>
          </a:p>
          <a:p>
            <a:pPr lvl="1"/>
            <a:r>
              <a:rPr lang="hu-HU" dirty="0"/>
              <a:t>Gyakrabban kezdeményez beszélgetést a tanárral</a:t>
            </a:r>
          </a:p>
          <a:p>
            <a:pPr lvl="1"/>
            <a:r>
              <a:rPr lang="hu-HU" dirty="0"/>
              <a:t>Tanárok közelebb ültetik őket a tanári asztalhoz </a:t>
            </a:r>
          </a:p>
          <a:p>
            <a:pPr lvl="1"/>
            <a:r>
              <a:rPr lang="hu-HU" dirty="0"/>
              <a:t>Szünetben többet beszélgetnek velük</a:t>
            </a:r>
          </a:p>
          <a:p>
            <a:pPr lvl="1"/>
            <a:r>
              <a:rPr lang="hu-HU" dirty="0"/>
              <a:t>Több alkalommal szólítják fel őket</a:t>
            </a:r>
          </a:p>
        </p:txBody>
      </p:sp>
      <p:pic>
        <p:nvPicPr>
          <p:cNvPr id="13314" name="Picture 2" descr="http://pad1.whstatic.com/images/thumb/2/29/Be-a-Smart-Student-in-School-Step-1.jpg/aid1253592-704px-Be-a-Smart-Student-in-School-Step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64" y="2765778"/>
            <a:ext cx="3192190" cy="253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614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Tanári reagálások a jó és gyengébb tanulókra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7024510" cy="3318936"/>
          </a:xfrm>
        </p:spPr>
        <p:txBody>
          <a:bodyPr>
            <a:normAutofit lnSpcReduction="10000"/>
          </a:bodyPr>
          <a:lstStyle/>
          <a:p>
            <a:pPr lvl="0"/>
            <a:r>
              <a:rPr lang="hu-HU" b="1" u="sng" dirty="0"/>
              <a:t>Gyengébb tanulók</a:t>
            </a:r>
          </a:p>
          <a:p>
            <a:pPr lvl="1"/>
            <a:r>
              <a:rPr lang="hu-HU" dirty="0"/>
              <a:t>Terem végébe ültetik</a:t>
            </a:r>
          </a:p>
          <a:p>
            <a:pPr lvl="1"/>
            <a:r>
              <a:rPr lang="hu-HU" dirty="0"/>
              <a:t>Fontos ellenőrzés alatt tartani őket – megvan a házi? (feltételezi, hogy nincs)</a:t>
            </a:r>
          </a:p>
          <a:p>
            <a:pPr lvl="1"/>
            <a:r>
              <a:rPr lang="hu-HU" dirty="0"/>
              <a:t>Interakció és emocionális támogatás kerülése</a:t>
            </a:r>
          </a:p>
          <a:p>
            <a:pPr lvl="1"/>
            <a:r>
              <a:rPr lang="hu-HU" dirty="0"/>
              <a:t>Sok gondolkodás a válaszon – sürgetés, megszégyenítés</a:t>
            </a:r>
          </a:p>
          <a:p>
            <a:pPr lvl="1"/>
            <a:r>
              <a:rPr lang="hu-HU" dirty="0"/>
              <a:t>Elégedetlenség és cinikus megjegyzések</a:t>
            </a:r>
          </a:p>
          <a:p>
            <a:pPr lvl="1"/>
            <a:r>
              <a:rPr lang="hu-HU" dirty="0"/>
              <a:t>„Beskatulyázás” – tanuló érzi, nem kívánt személy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14338" name="Picture 2" descr="http://www.onlinecollegecourses.com/wp-content/uploads/2012/05/Are-Bad-Habits-Holding-You-Back-2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619" y="2556932"/>
            <a:ext cx="2043290" cy="306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930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hu-HU" dirty="0"/>
              <a:t>Kikre hat jobban az önbeteljesítő jóslat?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7058377" cy="3318936"/>
          </a:xfrm>
        </p:spPr>
        <p:txBody>
          <a:bodyPr/>
          <a:lstStyle/>
          <a:p>
            <a:pPr lvl="0"/>
            <a:r>
              <a:rPr lang="hu-HU" dirty="0"/>
              <a:t>Lányok esetében általában</a:t>
            </a:r>
          </a:p>
          <a:p>
            <a:pPr lvl="1"/>
            <a:r>
              <a:rPr lang="hu-HU" dirty="0"/>
              <a:t>érzékenység a nem verbális jelzésekre pontosabb</a:t>
            </a:r>
          </a:p>
          <a:p>
            <a:pPr lvl="1"/>
            <a:r>
              <a:rPr lang="hu-HU" dirty="0"/>
              <a:t>elvárások iránti fogékonyság</a:t>
            </a:r>
          </a:p>
          <a:p>
            <a:pPr lvl="1"/>
            <a:r>
              <a:rPr lang="hu-HU" dirty="0"/>
              <a:t>érzékenyebbek az elvárások leolvasására á</a:t>
            </a:r>
          </a:p>
          <a:p>
            <a:pPr lvl="0"/>
            <a:r>
              <a:rPr lang="hu-HU" dirty="0" err="1"/>
              <a:t>Dependencia</a:t>
            </a:r>
            <a:r>
              <a:rPr lang="hu-HU" dirty="0"/>
              <a:t>, függőség a felnőttektől </a:t>
            </a:r>
          </a:p>
          <a:p>
            <a:pPr lvl="0"/>
            <a:r>
              <a:rPr lang="hu-HU" dirty="0"/>
              <a:t>Életkor szerepe: minél fiatalabbak, annál függőbbek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9296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Jutalmazás az iskolában</a:t>
            </a:r>
            <a:br>
              <a:rPr lang="hu-HU" dirty="0"/>
            </a:br>
            <a:r>
              <a:rPr lang="hu-HU" dirty="0"/>
              <a:t>A jutalmazás kétféle funkciója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b="1" dirty="0"/>
              <a:t>Kontrolláló jutalmazás</a:t>
            </a:r>
            <a:r>
              <a:rPr lang="hu-HU" dirty="0"/>
              <a:t> – csökkenti az </a:t>
            </a:r>
            <a:r>
              <a:rPr lang="hu-HU" dirty="0" err="1"/>
              <a:t>intrinzik</a:t>
            </a:r>
            <a:r>
              <a:rPr lang="hu-HU" dirty="0"/>
              <a:t> motivációt</a:t>
            </a:r>
            <a:endParaRPr lang="hu-HU" sz="2000" dirty="0"/>
          </a:p>
          <a:p>
            <a:pPr lvl="1"/>
            <a:r>
              <a:rPr lang="hu-HU" dirty="0"/>
              <a:t>A személy a cselekvése okának a külső megerősítést fogja tartani. </a:t>
            </a:r>
            <a:endParaRPr lang="hu-HU" sz="1800" dirty="0"/>
          </a:p>
          <a:p>
            <a:pPr lvl="1"/>
            <a:r>
              <a:rPr lang="hu-HU" dirty="0"/>
              <a:t>Addig végzi a feladatot, amíg azért jutalom jár.</a:t>
            </a:r>
            <a:endParaRPr lang="hu-HU" sz="1800" dirty="0"/>
          </a:p>
          <a:p>
            <a:pPr lvl="0"/>
            <a:r>
              <a:rPr lang="hu-HU" b="1" dirty="0"/>
              <a:t>Információs típusú jutalmazás</a:t>
            </a:r>
            <a:r>
              <a:rPr lang="hu-HU" dirty="0"/>
              <a:t> – növeli az </a:t>
            </a:r>
            <a:r>
              <a:rPr lang="hu-HU" dirty="0" err="1"/>
              <a:t>intrinzik</a:t>
            </a:r>
            <a:r>
              <a:rPr lang="hu-HU" dirty="0"/>
              <a:t> motivációt</a:t>
            </a:r>
            <a:endParaRPr lang="hu-HU" sz="2000" dirty="0"/>
          </a:p>
          <a:p>
            <a:pPr lvl="1"/>
            <a:r>
              <a:rPr lang="hu-HU" dirty="0"/>
              <a:t>Jutalom főként visszajelzést ad a teljesítményről </a:t>
            </a:r>
            <a:endParaRPr lang="hu-HU" sz="1800" dirty="0"/>
          </a:p>
          <a:p>
            <a:pPr lvl="1"/>
            <a:r>
              <a:rPr lang="hu-HU" dirty="0"/>
              <a:t>Kompetencia, öndetermináció élményét növeli (sikerélmény, „én csináltam” öröme)</a:t>
            </a:r>
            <a:endParaRPr lang="hu-HU" sz="1800" dirty="0"/>
          </a:p>
          <a:p>
            <a:pPr lvl="1"/>
            <a:r>
              <a:rPr lang="hu-HU" dirty="0"/>
              <a:t>Ez a tevékenység folytatására ösztönöz, akkor is, ha később nem jár külső megerősítés</a:t>
            </a:r>
          </a:p>
          <a:p>
            <a:pPr lvl="1"/>
            <a:endParaRPr lang="hu-HU" sz="1800" dirty="0"/>
          </a:p>
          <a:p>
            <a:endParaRPr lang="hu-HU" dirty="0"/>
          </a:p>
        </p:txBody>
      </p:sp>
      <p:pic>
        <p:nvPicPr>
          <p:cNvPr id="4" name="Kép 3" descr="motivacio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539" y="1814575"/>
            <a:ext cx="2500417" cy="185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993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jutalom típusai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38579" y="2302931"/>
            <a:ext cx="9858019" cy="430106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hu-HU" b="1" dirty="0"/>
              <a:t>A) Ösztönző jutalom</a:t>
            </a:r>
            <a:endParaRPr lang="hu-HU" sz="1800" dirty="0"/>
          </a:p>
          <a:p>
            <a:pPr lvl="2"/>
            <a:r>
              <a:rPr lang="hu-HU" dirty="0"/>
              <a:t>cél elérése előtt kapja</a:t>
            </a:r>
            <a:endParaRPr lang="hu-HU" sz="1600" dirty="0"/>
          </a:p>
          <a:p>
            <a:pPr lvl="2"/>
            <a:r>
              <a:rPr lang="hu-HU" dirty="0"/>
              <a:t>félénk, bizonytalan gyerekeknél ideális</a:t>
            </a:r>
            <a:endParaRPr lang="hu-HU" sz="1600" dirty="0"/>
          </a:p>
          <a:p>
            <a:pPr marL="457200" lvl="1" indent="0">
              <a:buNone/>
            </a:pPr>
            <a:r>
              <a:rPr lang="hu-HU" b="1" dirty="0"/>
              <a:t>B) Értékelő-minősítő jutalom</a:t>
            </a:r>
            <a:endParaRPr lang="hu-HU" sz="1800" dirty="0"/>
          </a:p>
          <a:p>
            <a:pPr lvl="2"/>
            <a:r>
              <a:rPr lang="hu-HU" b="1" dirty="0"/>
              <a:t>belsőleg motivált</a:t>
            </a:r>
            <a:r>
              <a:rPr lang="hu-HU" dirty="0"/>
              <a:t> viselkedés felé jelzés</a:t>
            </a:r>
            <a:endParaRPr lang="hu-HU" sz="1600" dirty="0"/>
          </a:p>
          <a:p>
            <a:pPr lvl="2"/>
            <a:r>
              <a:rPr lang="hu-HU" dirty="0"/>
              <a:t>belső motívumoknak is szükségük van megerősítése</a:t>
            </a:r>
            <a:endParaRPr lang="hu-HU" sz="1600" dirty="0"/>
          </a:p>
          <a:p>
            <a:pPr marL="457200" lvl="1" indent="0">
              <a:buNone/>
            </a:pPr>
            <a:r>
              <a:rPr lang="hu-HU" b="1" dirty="0"/>
              <a:t>C) Kontrollként alkalmazott jutalom </a:t>
            </a:r>
            <a:endParaRPr lang="hu-HU" sz="1800" dirty="0"/>
          </a:p>
          <a:p>
            <a:pPr lvl="2"/>
            <a:r>
              <a:rPr lang="hu-HU" dirty="0"/>
              <a:t>Cél: növelni a jutalmazó </a:t>
            </a:r>
            <a:r>
              <a:rPr lang="hu-HU" b="1" dirty="0"/>
              <a:t>pozíciófölényét</a:t>
            </a:r>
            <a:r>
              <a:rPr lang="hu-HU" dirty="0"/>
              <a:t> a jutalmazottal szemben </a:t>
            </a:r>
            <a:endParaRPr lang="hu-HU" sz="1600" dirty="0"/>
          </a:p>
          <a:p>
            <a:pPr lvl="2"/>
            <a:r>
              <a:rPr lang="hu-HU" b="1" dirty="0"/>
              <a:t>„Megkettőzött jutalom” </a:t>
            </a:r>
            <a:r>
              <a:rPr lang="hu-HU" dirty="0"/>
              <a:t>otthon: </a:t>
            </a:r>
            <a:endParaRPr lang="hu-HU" sz="1600" dirty="0"/>
          </a:p>
          <a:p>
            <a:pPr lvl="2"/>
            <a:r>
              <a:rPr lang="hu-HU" b="1" dirty="0"/>
              <a:t>Kiváló teljesítmény túljutalmazása: </a:t>
            </a:r>
            <a:endParaRPr lang="hu-HU" sz="1600" dirty="0"/>
          </a:p>
          <a:p>
            <a:endParaRPr lang="hu-HU" dirty="0"/>
          </a:p>
        </p:txBody>
      </p:sp>
      <p:pic>
        <p:nvPicPr>
          <p:cNvPr id="4" name="Kép 3" descr="parent-child-communication-300x19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224" y="2302931"/>
            <a:ext cx="2799645" cy="1847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0425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Jutalmazás az iskolában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/>
              <a:t>Jutalom, díjazás, megerősítés eszközét szívesen alkalmazzák a pedagógusok (és szülők)</a:t>
            </a:r>
            <a:endParaRPr lang="hu-HU" sz="2000" dirty="0"/>
          </a:p>
          <a:p>
            <a:pPr lvl="0"/>
            <a:endParaRPr lang="hu-HU" dirty="0"/>
          </a:p>
          <a:p>
            <a:pPr lvl="0"/>
            <a:r>
              <a:rPr lang="hu-HU" dirty="0"/>
              <a:t>Jó módszer, ha a feladat…</a:t>
            </a:r>
          </a:p>
          <a:p>
            <a:pPr marL="0" lvl="0" indent="0">
              <a:buNone/>
            </a:pPr>
            <a:endParaRPr lang="hu-HU" sz="2000" dirty="0"/>
          </a:p>
          <a:p>
            <a:pPr lvl="0"/>
            <a:r>
              <a:rPr lang="hu-HU" dirty="0"/>
              <a:t>Rossz ötlet a jutalmazás, ha a feladat… </a:t>
            </a:r>
            <a:endParaRPr lang="hu-HU" sz="2000" dirty="0"/>
          </a:p>
          <a:p>
            <a:endParaRPr lang="hu-HU" dirty="0"/>
          </a:p>
        </p:txBody>
      </p:sp>
      <p:pic>
        <p:nvPicPr>
          <p:cNvPr id="4" name="Picture 2" descr="http://4.bp.blogspot.com/_eKxh8ygSOAI/TO2bKtiDxGI/AAAAAAAAABY/yI2pZolfKKo/s400/School_Clip_Art_16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354" y="3409244"/>
            <a:ext cx="2699733" cy="230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0936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Kutatási eredmények összegzése </a:t>
            </a:r>
            <a:br>
              <a:rPr lang="hu-HU" dirty="0"/>
            </a:br>
            <a:r>
              <a:rPr lang="hu-HU" dirty="0"/>
              <a:t>a jutalmazás és motiváció vizsgálatában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hu-HU" dirty="0"/>
              <a:t>Szimbolikus jutalom </a:t>
            </a:r>
          </a:p>
          <a:p>
            <a:pPr lvl="0"/>
            <a:r>
              <a:rPr lang="hu-HU" dirty="0"/>
              <a:t>Feltűnő, elvárt, teljesítménnyel arányosan növekvő jutalom </a:t>
            </a:r>
          </a:p>
          <a:p>
            <a:pPr lvl="0"/>
            <a:r>
              <a:rPr lang="hu-HU" dirty="0"/>
              <a:t>Ha a gyereknek előre konkrét jutalmat ígérünk, amire számít, és minél jobb a teljesítmények, annál nagyobb a jutalom</a:t>
            </a:r>
          </a:p>
          <a:p>
            <a:pPr lvl="0"/>
            <a:r>
              <a:rPr lang="hu-HU" dirty="0"/>
              <a:t>Külső jutalmazás hatásai </a:t>
            </a:r>
          </a:p>
          <a:p>
            <a:pPr lvl="0"/>
            <a:r>
              <a:rPr lang="hu-HU" dirty="0" err="1"/>
              <a:t>Lepper</a:t>
            </a:r>
            <a:r>
              <a:rPr lang="hu-HU" dirty="0"/>
              <a:t> és </a:t>
            </a:r>
            <a:r>
              <a:rPr lang="hu-HU" dirty="0" err="1"/>
              <a:t>mtsai</a:t>
            </a:r>
            <a:r>
              <a:rPr lang="hu-HU" dirty="0"/>
              <a:t>: ha feladat eredetileg </a:t>
            </a:r>
            <a:r>
              <a:rPr lang="hu-HU" u="sng" dirty="0"/>
              <a:t>nem belsőleg motivált</a:t>
            </a:r>
            <a:endParaRPr lang="hu-HU" sz="2000" dirty="0"/>
          </a:p>
          <a:p>
            <a:pPr lvl="1"/>
            <a:r>
              <a:rPr lang="hu-HU" dirty="0"/>
              <a:t>Jutalom</a:t>
            </a:r>
            <a:r>
              <a:rPr lang="hu-HU" dirty="0">
                <a:sym typeface="Wingdings" panose="05000000000000000000" pitchFamily="2" charset="2"/>
              </a:rPr>
              <a:t></a:t>
            </a:r>
            <a:r>
              <a:rPr lang="hu-HU" dirty="0"/>
              <a:t>hathat pozitívan a teljesítményre</a:t>
            </a:r>
            <a:endParaRPr lang="hu-HU" sz="1800" dirty="0"/>
          </a:p>
          <a:p>
            <a:pPr lvl="1"/>
            <a:r>
              <a:rPr lang="hu-HU" dirty="0"/>
              <a:t>Későbbiekben </a:t>
            </a:r>
            <a:r>
              <a:rPr lang="hu-HU" b="1" dirty="0"/>
              <a:t>kialakulhat a belső motiváció</a:t>
            </a:r>
            <a:endParaRPr lang="hu-HU" sz="1800" dirty="0"/>
          </a:p>
        </p:txBody>
      </p:sp>
      <p:pic>
        <p:nvPicPr>
          <p:cNvPr id="4" name="Kép 3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530" y="4146551"/>
            <a:ext cx="2286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795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hu-HU" dirty="0"/>
              <a:t>Az </a:t>
            </a:r>
            <a:r>
              <a:rPr lang="hu-HU" dirty="0" err="1"/>
              <a:t>intrinzik</a:t>
            </a:r>
            <a:r>
              <a:rPr lang="hu-HU" dirty="0"/>
              <a:t> motivációt növelő jutalom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hu-HU" dirty="0"/>
              <a:t>szimbolikus (dicséret, biztatás, elismerés), </a:t>
            </a:r>
            <a:endParaRPr lang="hu-HU" sz="1800" dirty="0"/>
          </a:p>
          <a:p>
            <a:pPr lvl="1"/>
            <a:r>
              <a:rPr lang="hu-HU" dirty="0"/>
              <a:t>nem rutinszerűen alkalmazott (inkább meglepetésszerű), </a:t>
            </a:r>
            <a:endParaRPr lang="hu-HU" sz="1800" dirty="0"/>
          </a:p>
          <a:p>
            <a:pPr lvl="1"/>
            <a:r>
              <a:rPr lang="hu-HU" dirty="0"/>
              <a:t>nem függ össze látványosan a teljesítmény nagyságával. </a:t>
            </a:r>
            <a:endParaRPr lang="hu-HU" sz="18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83502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Kognitív disszonancia és a jutalmazás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dirty="0"/>
              <a:t>Ha a külső jutalom nem arányos a feladat elvégzéséhez szükséges erőfeszítéssel</a:t>
            </a:r>
            <a:endParaRPr lang="hu-HU" sz="2000" dirty="0"/>
          </a:p>
          <a:p>
            <a:pPr lvl="0"/>
            <a:r>
              <a:rPr lang="hu-HU" dirty="0"/>
              <a:t>Csökkentése: feladat iránti </a:t>
            </a:r>
            <a:r>
              <a:rPr lang="hu-HU" u="sng" dirty="0"/>
              <a:t>attitűd</a:t>
            </a:r>
            <a:r>
              <a:rPr lang="hu-HU" dirty="0"/>
              <a:t> megváltoztatása</a:t>
            </a:r>
            <a:endParaRPr lang="hu-HU" sz="2000" dirty="0"/>
          </a:p>
          <a:p>
            <a:pPr lvl="1"/>
            <a:r>
              <a:rPr lang="hu-HU" b="1" dirty="0"/>
              <a:t>A) Csekély jutalom</a:t>
            </a:r>
            <a:r>
              <a:rPr lang="hu-HU" b="1" dirty="0">
                <a:sym typeface="Wingdings" panose="05000000000000000000" pitchFamily="2" charset="2"/>
              </a:rPr>
              <a:t></a:t>
            </a:r>
            <a:r>
              <a:rPr lang="hu-HU" b="1" dirty="0"/>
              <a:t>nő a belső motiváció</a:t>
            </a:r>
          </a:p>
          <a:p>
            <a:pPr marL="0" indent="0">
              <a:buNone/>
            </a:pPr>
            <a:endParaRPr lang="hu-HU" sz="2000" b="1" dirty="0"/>
          </a:p>
          <a:p>
            <a:pPr marL="0" indent="0">
              <a:buNone/>
            </a:pPr>
            <a:endParaRPr lang="hu-HU" sz="2000" b="1" dirty="0"/>
          </a:p>
          <a:p>
            <a:pPr lvl="1"/>
            <a:r>
              <a:rPr lang="hu-HU" b="1" dirty="0"/>
              <a:t>B) Túljutalmazás</a:t>
            </a:r>
            <a:r>
              <a:rPr lang="hu-HU" b="1" dirty="0">
                <a:sym typeface="Wingdings" panose="05000000000000000000" pitchFamily="2" charset="2"/>
              </a:rPr>
              <a:t></a:t>
            </a:r>
            <a:r>
              <a:rPr lang="hu-HU" b="1" dirty="0"/>
              <a:t>csökken a belső motiváció</a:t>
            </a:r>
            <a:endParaRPr lang="hu-HU" sz="1600" b="1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58350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1" y="1061155"/>
            <a:ext cx="9601196" cy="1303867"/>
          </a:xfrm>
        </p:spPr>
        <p:txBody>
          <a:bodyPr>
            <a:normAutofit fontScale="90000"/>
          </a:bodyPr>
          <a:lstStyle/>
          <a:p>
            <a:pPr lvl="0"/>
            <a:r>
              <a:rPr lang="hu-HU" b="1" dirty="0"/>
              <a:t>Büntetés az iskolában</a:t>
            </a:r>
            <a:br>
              <a:rPr lang="hu-HU" dirty="0"/>
            </a:br>
            <a:r>
              <a:rPr lang="hu-HU" sz="3100" dirty="0"/>
              <a:t>Hagyományos és következményes </a:t>
            </a:r>
            <a:br>
              <a:rPr lang="hu-HU" sz="3100" dirty="0"/>
            </a:br>
            <a:r>
              <a:rPr lang="hu-HU" sz="3100" dirty="0"/>
              <a:t>büntetés az iskolában</a:t>
            </a:r>
            <a:br>
              <a:rPr lang="hu-HU" sz="2700" dirty="0"/>
            </a:br>
            <a:endParaRPr lang="hu-HU" sz="31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17600" y="2402474"/>
            <a:ext cx="10298545" cy="3990622"/>
          </a:xfrm>
        </p:spPr>
        <p:txBody>
          <a:bodyPr>
            <a:normAutofit/>
          </a:bodyPr>
          <a:lstStyle/>
          <a:p>
            <a:pPr lvl="0"/>
            <a:r>
              <a:rPr lang="hu-HU" b="1" dirty="0"/>
              <a:t>Hagyományos büntetés:</a:t>
            </a:r>
            <a:r>
              <a:rPr lang="hu-HU" dirty="0"/>
              <a:t> hatalmat szolgálja, önkényes, ritkán van köze az eseményhez, személyeskedő, azonosítja a tettet a cselekvővel, múltban történt helytelen cselekedetek is figyelembe vesz, fenyegető, lekezelő, sértő, engedelmességet követel</a:t>
            </a:r>
          </a:p>
          <a:p>
            <a:pPr marL="0" lvl="0" indent="0">
              <a:buNone/>
            </a:pPr>
            <a:endParaRPr lang="hu-HU" sz="1800" dirty="0"/>
          </a:p>
          <a:p>
            <a:r>
              <a:rPr lang="hu-HU" b="1" dirty="0"/>
              <a:t>Következményes büntetés:</a:t>
            </a:r>
            <a:r>
              <a:rPr lang="hu-HU" dirty="0"/>
              <a:t> közvetlen kapcsolatban a tettel, elválasztja a cselekvőt a cselekedettől, jelennel és jövővel egyaránt törődik, barátságos hangnem és jóindulat jellemzi, választási lehetőséget teremt a gyermek </a:t>
            </a:r>
          </a:p>
        </p:txBody>
      </p:sp>
    </p:spTree>
    <p:extLst>
      <p:ext uri="{BB962C8B-B14F-4D97-AF65-F5344CB8AC3E}">
        <p14:creationId xmlns:p14="http://schemas.microsoft.com/office/powerpoint/2010/main" val="12810993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Büntetés hatása a felnőtt-gyerek kapcsolatra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hu-HU" dirty="0">
                <a:solidFill>
                  <a:schemeClr val="tx1"/>
                </a:solidFill>
              </a:rPr>
              <a:t>Kedvezőtlen </a:t>
            </a:r>
          </a:p>
          <a:p>
            <a:pPr lvl="1"/>
            <a:r>
              <a:rPr lang="hu-HU" dirty="0">
                <a:solidFill>
                  <a:schemeClr val="tx1"/>
                </a:solidFill>
              </a:rPr>
              <a:t>Erkölcsi elvárások, normák bensővé tételét nem segíti </a:t>
            </a:r>
          </a:p>
          <a:p>
            <a:pPr lvl="1"/>
            <a:r>
              <a:rPr lang="hu-HU" dirty="0">
                <a:solidFill>
                  <a:schemeClr val="tx1"/>
                </a:solidFill>
              </a:rPr>
              <a:t>Korlátozza az önálló vélemény kialakulását</a:t>
            </a:r>
          </a:p>
          <a:p>
            <a:pPr lvl="1"/>
            <a:r>
              <a:rPr lang="hu-HU" dirty="0">
                <a:solidFill>
                  <a:schemeClr val="tx1"/>
                </a:solidFill>
              </a:rPr>
              <a:t>Büntetés útján elért tanulási eredmény kevésbé maradandó </a:t>
            </a:r>
          </a:p>
          <a:p>
            <a:pPr lvl="1"/>
            <a:r>
              <a:rPr lang="hu-HU" dirty="0">
                <a:solidFill>
                  <a:schemeClr val="tx1"/>
                </a:solidFill>
              </a:rPr>
              <a:t>Ha ismétlődően nem következetes a büntetés</a:t>
            </a:r>
          </a:p>
          <a:p>
            <a:pPr lvl="1"/>
            <a:r>
              <a:rPr lang="hu-HU" dirty="0">
                <a:solidFill>
                  <a:schemeClr val="tx1"/>
                </a:solidFill>
              </a:rPr>
              <a:t>Ha túl szigorú a büntetés</a:t>
            </a:r>
          </a:p>
          <a:p>
            <a:pPr lvl="1"/>
            <a:r>
              <a:rPr lang="hu-HU" dirty="0">
                <a:solidFill>
                  <a:schemeClr val="tx1"/>
                </a:solidFill>
              </a:rPr>
              <a:t>A büntetés tartozéka a magyarázat</a:t>
            </a:r>
          </a:p>
          <a:p>
            <a:endParaRPr lang="hu-HU" dirty="0"/>
          </a:p>
        </p:txBody>
      </p:sp>
      <p:pic>
        <p:nvPicPr>
          <p:cNvPr id="5" name="Kép 6" descr="Can-Empathy-Be-Learned-One-To-Consider-For-Staff-Train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265" y="2928144"/>
            <a:ext cx="3309937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299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1" y="722488"/>
            <a:ext cx="9601196" cy="1303867"/>
          </a:xfrm>
        </p:spPr>
        <p:txBody>
          <a:bodyPr>
            <a:normAutofit fontScale="90000"/>
          </a:bodyPr>
          <a:lstStyle/>
          <a:p>
            <a:br>
              <a:rPr lang="hu-HU" dirty="0"/>
            </a:br>
            <a:r>
              <a:rPr lang="hu-HU" dirty="0"/>
              <a:t>Tervezzék meg a számukra </a:t>
            </a:r>
            <a:r>
              <a:rPr lang="hu-HU"/>
              <a:t>ideális iskolát! </a:t>
            </a:r>
            <a:r>
              <a:rPr lang="hu-HU" dirty="0">
                <a:sym typeface="Wingdings" panose="05000000000000000000" pitchFamily="2" charset="2"/>
              </a:rPr>
              <a:t> </a:t>
            </a:r>
            <a:br>
              <a:rPr lang="hu-HU" dirty="0"/>
            </a:br>
            <a:r>
              <a:rPr lang="hu-HU" sz="3600" dirty="0"/>
              <a:t>Milyen legyen…?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Iskolai környezet (pl. felszereltség, iskola épülete, osztályterem, udvar, kinti épületek…)</a:t>
            </a:r>
          </a:p>
          <a:p>
            <a:r>
              <a:rPr lang="hu-HU" dirty="0"/>
              <a:t>Tananyag, órarend, oktatás rendje, házirend, szakkörök, új órák bevezetése…</a:t>
            </a:r>
          </a:p>
          <a:p>
            <a:r>
              <a:rPr lang="hu-HU" dirty="0"/>
              <a:t>Tanár személyisége</a:t>
            </a:r>
          </a:p>
          <a:p>
            <a:r>
              <a:rPr lang="hu-HU" dirty="0"/>
              <a:t>Az intézmény értékrendje </a:t>
            </a:r>
          </a:p>
          <a:p>
            <a:r>
              <a:rPr lang="hu-HU" dirty="0"/>
              <a:t>Diákok beleszólási lehetősége az iskola életébe</a:t>
            </a:r>
          </a:p>
        </p:txBody>
      </p:sp>
    </p:spTree>
    <p:extLst>
      <p:ext uri="{BB962C8B-B14F-4D97-AF65-F5344CB8AC3E}">
        <p14:creationId xmlns:p14="http://schemas.microsoft.com/office/powerpoint/2010/main" val="13233464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Kósáné Ormai Vera (1998): A mi iskolánk. Budapest, IF Alapítvány</a:t>
            </a:r>
          </a:p>
          <a:p>
            <a:r>
              <a:rPr lang="hu-HU" dirty="0"/>
              <a:t>N. Kollár Katalin és Szabó Éva (2004): Pszichológia pedagógusoknak. Budapest, Osiris, 179-189; 425-440,</a:t>
            </a:r>
          </a:p>
          <a:p>
            <a:r>
              <a:rPr lang="hu-HU" dirty="0"/>
              <a:t>Zsuzsanna és Kósa Éva (2005): Neveléslélektan. Budapest, Osiris,  351-357.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38590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331</TotalTime>
  <Words>1714</Words>
  <Application>Microsoft Office PowerPoint</Application>
  <PresentationFormat>Szélesvásznú</PresentationFormat>
  <Paragraphs>260</Paragraphs>
  <Slides>39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39</vt:i4>
      </vt:variant>
    </vt:vector>
  </HeadingPairs>
  <TitlesOfParts>
    <vt:vector size="43" baseType="lpstr">
      <vt:lpstr>Arial</vt:lpstr>
      <vt:lpstr>Garamond</vt:lpstr>
      <vt:lpstr>Times New Roman</vt:lpstr>
      <vt:lpstr>Organikus</vt:lpstr>
      <vt:lpstr>Az értékelés és a tanári elvárások hatása a tanulók énképére, iskolai teljesítményére, motivációira</vt:lpstr>
      <vt:lpstr>Tanári ellenőrzés és értékelés - mint a hatalomgyakorlás lehetőségei  </vt:lpstr>
      <vt:lpstr>Az osztályzatokkal való értékelés előnyei</vt:lpstr>
      <vt:lpstr>Az osztályzatokkal való értékelés hátrányai </vt:lpstr>
      <vt:lpstr>Énkép és a teljesítmény kapcsolata </vt:lpstr>
      <vt:lpstr>A negatív énképpel jellemezhető tanuló</vt:lpstr>
      <vt:lpstr>Az énkép és a viselkedés</vt:lpstr>
      <vt:lpstr>A pedagógus szerepe az énkép formálásában </vt:lpstr>
      <vt:lpstr>Feleltetés hatása a tanulók énképére</vt:lpstr>
      <vt:lpstr>Homlokzatvédő stratégiák alkalmazása</vt:lpstr>
      <vt:lpstr>Homlokzatromboló stratégiák </vt:lpstr>
      <vt:lpstr>Alulteljesítés és digitális generáció  (Gyarmathy, 2009)</vt:lpstr>
      <vt:lpstr>Alulteljesítés és digitális generáció (Gyarmathy, 2009)</vt:lpstr>
      <vt:lpstr>Alulteljesítés és digitális generáció (Gyarmathy, 2009)</vt:lpstr>
      <vt:lpstr>Az iskolai motiváció</vt:lpstr>
      <vt:lpstr>A teljesítménymotiváció </vt:lpstr>
      <vt:lpstr>Az igényszint </vt:lpstr>
      <vt:lpstr>Sikerorientáció és kudarckerülés</vt:lpstr>
      <vt:lpstr>Sikerorientáció és kudarckerülés  összefüggése az igényszinttel </vt:lpstr>
      <vt:lpstr>A sikerhez és kudarchoz való viszony típusai  (Covington, idézi Pintrich és Schunk, 1996) </vt:lpstr>
      <vt:lpstr>  A teljesítménymotiváció és az oktulajdonítás</vt:lpstr>
      <vt:lpstr>A teljesítménymotiváció és az oktulajdonítás</vt:lpstr>
      <vt:lpstr>A tanári elvárások szerepe A Pygmalion-effektus</vt:lpstr>
      <vt:lpstr>A tanári elvárások szerepe A Pygmalion-effektus</vt:lpstr>
      <vt:lpstr>A tanári elvárások érvényesülése</vt:lpstr>
      <vt:lpstr>Ellentmondások kezelése:  Mitől függ, hogy megváltoznak-e az elvárások? </vt:lpstr>
      <vt:lpstr>Tanári reagálások a jó és gyengébb tanulókra</vt:lpstr>
      <vt:lpstr>Tanári reagálások a jó és gyengébb tanulókra</vt:lpstr>
      <vt:lpstr>Kikre hat jobban az önbeteljesítő jóslat? </vt:lpstr>
      <vt:lpstr>Jutalmazás az iskolában A jutalmazás kétféle funkciója</vt:lpstr>
      <vt:lpstr>A jutalom típusai </vt:lpstr>
      <vt:lpstr>Jutalmazás az iskolában</vt:lpstr>
      <vt:lpstr>Kutatási eredmények összegzése  a jutalmazás és motiváció vizsgálatában </vt:lpstr>
      <vt:lpstr>Az intrinzik motivációt növelő jutalom </vt:lpstr>
      <vt:lpstr>Kognitív disszonancia és a jutalmazás</vt:lpstr>
      <vt:lpstr>Büntetés az iskolában Hagyományos és következményes  büntetés az iskolában </vt:lpstr>
      <vt:lpstr>Büntetés hatása a felnőtt-gyerek kapcsolatra</vt:lpstr>
      <vt:lpstr> Tervezzék meg a számukra ideális iskolát!   Milyen legyen…?</vt:lpstr>
      <vt:lpstr>Irodalom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értékelés és a tanári elvárások hatása a tanulók énképére, iskolai teljesítményére, motivációira</dc:title>
  <dc:creator>computer</dc:creator>
  <cp:lastModifiedBy>Béla Pukánszky</cp:lastModifiedBy>
  <cp:revision>38</cp:revision>
  <dcterms:created xsi:type="dcterms:W3CDTF">2016-02-09T09:27:47Z</dcterms:created>
  <dcterms:modified xsi:type="dcterms:W3CDTF">2024-02-15T23:10:11Z</dcterms:modified>
</cp:coreProperties>
</file>