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2" r:id="rId26"/>
    <p:sldId id="286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344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788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93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64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2342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67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9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451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764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725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75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350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989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07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06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615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604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35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mek.niif.hu/05400/05468/05468.pdf" TargetMode="External"/><Relationship Id="rId2" Type="http://schemas.openxmlformats.org/officeDocument/2006/relationships/hyperlink" Target="http://people.inf.elte.hu/szguadi/modulzaro/03%20tetel/106085165-Pszichologia-pedagogusoknak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ipszi.hu/cikk/110104-elektronikus-zaklatas-cyberbullying" TargetMode="External"/><Relationship Id="rId4" Type="http://schemas.openxmlformats.org/officeDocument/2006/relationships/hyperlink" Target="http://www.magyarpedagogia.hu/document/1_Nagy_MP1123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4000" dirty="0"/>
              <a:t>Az iskolai osztály szociálpszichológiai sajátosságai 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edukációs folyamat pedagógiai-pszichológiai aspektusai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45538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iskolai osztály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Formális csoport</a:t>
            </a:r>
          </a:p>
          <a:p>
            <a:r>
              <a:rPr lang="hu-HU" dirty="0"/>
              <a:t>Létszám</a:t>
            </a:r>
          </a:p>
          <a:p>
            <a:r>
              <a:rPr lang="hu-HU" dirty="0"/>
              <a:t>Kortárscsoport szerepe </a:t>
            </a:r>
          </a:p>
          <a:p>
            <a:r>
              <a:rPr lang="hu-HU" dirty="0"/>
              <a:t>Csoportok irányítása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1026" name="Picture 2" descr="http://previews.123rf.com/images/racorn/racorn1408/racorn140800319/30786733-Laughing-group-of-young-school-kids-in-class-with-young-boys-and-girls-leaning-on-piles-of-hard-cove-Stock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979" y="2556932"/>
            <a:ext cx="4045585" cy="269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854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tanul</a:t>
            </a:r>
            <a:r>
              <a:rPr lang="hu-HU" dirty="0"/>
              <a:t>ók viszonya az osztályhoz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/>
              <a:t>A) Azonosulók </a:t>
            </a:r>
          </a:p>
          <a:p>
            <a:pPr lvl="0"/>
            <a:endParaRPr lang="hu-HU" sz="2000" b="1" dirty="0"/>
          </a:p>
          <a:p>
            <a:pPr marL="0" lvl="0" indent="0">
              <a:buNone/>
            </a:pPr>
            <a:endParaRPr lang="hu-HU" sz="2000" dirty="0"/>
          </a:p>
          <a:p>
            <a:pPr lvl="0"/>
            <a:r>
              <a:rPr lang="hu-HU" b="1" dirty="0"/>
              <a:t>B) Alkalmazkodók </a:t>
            </a:r>
            <a:endParaRPr lang="hu-HU" sz="2000" dirty="0"/>
          </a:p>
          <a:p>
            <a:pPr marL="457200" lvl="1" indent="0">
              <a:buNone/>
            </a:pPr>
            <a:endParaRPr lang="hu-HU" sz="1800" dirty="0"/>
          </a:p>
          <a:p>
            <a:pPr marL="457200" lvl="1" indent="0">
              <a:buNone/>
            </a:pPr>
            <a:endParaRPr lang="hu-HU" sz="1800" dirty="0"/>
          </a:p>
          <a:p>
            <a:pPr lvl="0"/>
            <a:r>
              <a:rPr lang="hu-HU" b="1" dirty="0"/>
              <a:t>C) Kritikusok </a:t>
            </a:r>
            <a:endParaRPr lang="hu-HU" sz="2000" dirty="0"/>
          </a:p>
        </p:txBody>
      </p:sp>
      <p:pic>
        <p:nvPicPr>
          <p:cNvPr id="3074" name="Picture 2" descr="https://encrypted-tbn1.gstatic.com/images?q=tbn:ANd9GcTpXidSakNi2DgeqNe3o8uPLhof9XR6QnGkiET1oCTjecKlf01uU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106" y="2778336"/>
            <a:ext cx="4069491" cy="27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976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tanul</a:t>
            </a:r>
            <a:r>
              <a:rPr lang="hu-HU" dirty="0"/>
              <a:t>ók viszonya az osztályhoz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hu-HU" b="1" dirty="0"/>
              <a:t>D) Csatlakozók </a:t>
            </a:r>
          </a:p>
          <a:p>
            <a:pPr marL="0" lvl="0" indent="0">
              <a:buNone/>
            </a:pPr>
            <a:endParaRPr lang="hu-HU" sz="2000" dirty="0"/>
          </a:p>
          <a:p>
            <a:pPr marL="0" lvl="0" indent="0">
              <a:buNone/>
            </a:pPr>
            <a:endParaRPr lang="hu-HU" sz="2000" dirty="0"/>
          </a:p>
          <a:p>
            <a:pPr lvl="0"/>
            <a:r>
              <a:rPr lang="hu-HU" b="1" dirty="0"/>
              <a:t>E) Sodródók </a:t>
            </a:r>
          </a:p>
          <a:p>
            <a:pPr marL="0" lvl="0" indent="0">
              <a:buNone/>
            </a:pPr>
            <a:endParaRPr lang="hu-HU" sz="2000" dirty="0"/>
          </a:p>
          <a:p>
            <a:pPr marL="0" lvl="0" indent="0">
              <a:buNone/>
            </a:pPr>
            <a:endParaRPr lang="hu-HU" sz="2000" dirty="0"/>
          </a:p>
          <a:p>
            <a:pPr lvl="0"/>
            <a:r>
              <a:rPr lang="hu-HU" b="1" dirty="0"/>
              <a:t>F) Elszakadók </a:t>
            </a:r>
          </a:p>
          <a:p>
            <a:pPr marL="0" lvl="0" indent="0">
              <a:buNone/>
            </a:pPr>
            <a:endParaRPr lang="hu-HU" sz="2000" dirty="0"/>
          </a:p>
          <a:p>
            <a:pPr marL="0" lvl="0" indent="0">
              <a:buNone/>
            </a:pPr>
            <a:endParaRPr lang="hu-HU" sz="2000" dirty="0"/>
          </a:p>
          <a:p>
            <a:pPr lvl="0"/>
            <a:r>
              <a:rPr lang="hu-HU" b="1" dirty="0"/>
              <a:t>G) Agresszívek </a:t>
            </a:r>
            <a:endParaRPr lang="hu-HU" sz="2000" dirty="0"/>
          </a:p>
          <a:p>
            <a:endParaRPr lang="hu-HU" dirty="0"/>
          </a:p>
        </p:txBody>
      </p:sp>
      <p:pic>
        <p:nvPicPr>
          <p:cNvPr id="2050" name="Picture 2" descr="http://cdn-ugc.cafemom.com/gen/constrain/500/500/80/2014/07/30/11/dr/t3/popsdj25ckvzc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733" y="2670063"/>
            <a:ext cx="4224864" cy="281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503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Szerepek az osztályban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b="1" dirty="0"/>
              <a:t>Formális és informális vezető</a:t>
            </a:r>
            <a:endParaRPr lang="hu-HU" dirty="0"/>
          </a:p>
          <a:p>
            <a:pPr lvl="1"/>
            <a:r>
              <a:rPr lang="hu-HU" dirty="0"/>
              <a:t>Formális csoportoknak hivatalosan kijelölt vezetője van </a:t>
            </a:r>
          </a:p>
          <a:p>
            <a:pPr marL="457200" lvl="1" indent="0">
              <a:buNone/>
            </a:pPr>
            <a:endParaRPr lang="hu-HU" dirty="0"/>
          </a:p>
          <a:p>
            <a:pPr lvl="1"/>
            <a:r>
              <a:rPr lang="hu-HU" dirty="0"/>
              <a:t>A formális és informális vezető személye különbözhet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Nehezen irányítható csoportok</a:t>
            </a:r>
          </a:p>
        </p:txBody>
      </p:sp>
    </p:spTree>
    <p:extLst>
      <p:ext uri="{BB962C8B-B14F-4D97-AF65-F5344CB8AC3E}">
        <p14:creationId xmlns:p14="http://schemas.microsoft.com/office/powerpoint/2010/main" val="2700282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Szerepek az osztályban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4778021" cy="3318936"/>
          </a:xfrm>
        </p:spPr>
        <p:txBody>
          <a:bodyPr/>
          <a:lstStyle/>
          <a:p>
            <a:r>
              <a:rPr lang="hu-HU" b="1" dirty="0"/>
              <a:t>Bohóc</a:t>
            </a:r>
          </a:p>
          <a:p>
            <a:pPr lvl="1"/>
            <a:r>
              <a:rPr lang="hu-HU" dirty="0"/>
              <a:t>Perifériára kerülés ellen</a:t>
            </a:r>
          </a:p>
          <a:p>
            <a:pPr marL="457200" lvl="1" indent="0">
              <a:buNone/>
            </a:pPr>
            <a:endParaRPr lang="hu-HU" dirty="0"/>
          </a:p>
          <a:p>
            <a:pPr lvl="1"/>
            <a:r>
              <a:rPr lang="hu-HU" dirty="0"/>
              <a:t>Kritika megforgalmazása a tanár felé – a csoport helyett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A szerep elhagyása</a:t>
            </a:r>
          </a:p>
          <a:p>
            <a:pPr lvl="1"/>
            <a:endParaRPr lang="hu-HU" dirty="0"/>
          </a:p>
          <a:p>
            <a:pPr lvl="1"/>
            <a:endParaRPr lang="hu-HU" dirty="0"/>
          </a:p>
          <a:p>
            <a:pPr lvl="1"/>
            <a:endParaRPr lang="hu-HU" dirty="0"/>
          </a:p>
          <a:p>
            <a:endParaRPr lang="hu-HU" dirty="0"/>
          </a:p>
        </p:txBody>
      </p:sp>
      <p:pic>
        <p:nvPicPr>
          <p:cNvPr id="4098" name="Picture 2" descr="http://media4.onsugar.com/files/2014/09/01/141/n/24155406/28924546ab07fb75_42-50106851.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511" y="2684040"/>
            <a:ext cx="4367036" cy="291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166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Szerepek az osztályban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dirty="0"/>
              <a:t>Bűnbak</a:t>
            </a:r>
          </a:p>
          <a:p>
            <a:pPr lvl="1"/>
            <a:r>
              <a:rPr lang="hu-HU" dirty="0"/>
              <a:t>Csoport agressziója – feszültség-levezetés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Pedagógus szerepe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Autoriter vezetésű csoportok 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Megoldás</a:t>
            </a:r>
          </a:p>
          <a:p>
            <a:pPr lvl="1"/>
            <a:endParaRPr lang="hu-HU" dirty="0"/>
          </a:p>
        </p:txBody>
      </p:sp>
      <p:pic>
        <p:nvPicPr>
          <p:cNvPr id="5122" name="Picture 2" descr="http://www.ragemonthly.com/wp-content/uploads/2012/01/grande-bullying2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819" y="2895565"/>
            <a:ext cx="4518025" cy="301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921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Önértékelés és csoporthelyzet </a:t>
            </a:r>
            <a:br>
              <a:rPr lang="hu-HU" dirty="0"/>
            </a:br>
            <a:r>
              <a:rPr lang="hu-HU" dirty="0"/>
              <a:t>az iskolai osztályban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/>
              <a:t>Csoporthoz tartozás – javítja a közérzetet</a:t>
            </a:r>
          </a:p>
          <a:p>
            <a:pPr lvl="0"/>
            <a:r>
              <a:rPr lang="hu-HU" dirty="0"/>
              <a:t>Az elfoglalt pozíció nem mindegy!</a:t>
            </a:r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dirty="0"/>
              <a:t>Szereppel rendelkezés a hátrányai mellett is lehet előnyös </a:t>
            </a:r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dirty="0"/>
              <a:t>Csoportban elfoglalt hely és önértékelés kölcsönös kapcsolata</a:t>
            </a:r>
          </a:p>
        </p:txBody>
      </p:sp>
    </p:spTree>
    <p:extLst>
      <p:ext uri="{BB962C8B-B14F-4D97-AF65-F5344CB8AC3E}">
        <p14:creationId xmlns:p14="http://schemas.microsoft.com/office/powerpoint/2010/main" val="3625647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Versengés az iskolában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5160086" cy="3318936"/>
          </a:xfrm>
        </p:spPr>
        <p:txBody>
          <a:bodyPr/>
          <a:lstStyle/>
          <a:p>
            <a:pPr lvl="0"/>
            <a:r>
              <a:rPr lang="hu-HU" dirty="0"/>
              <a:t>Már óvodáskorban megjelenik, de iskoláskorban érvényesül igazán</a:t>
            </a:r>
          </a:p>
          <a:p>
            <a:pPr lvl="0"/>
            <a:r>
              <a:rPr lang="hu-HU" dirty="0"/>
              <a:t>A versengés tárgyai </a:t>
            </a:r>
          </a:p>
          <a:p>
            <a:pPr lvl="0"/>
            <a:r>
              <a:rPr lang="hu-HU" dirty="0"/>
              <a:t>Versengés sikeressége</a:t>
            </a:r>
          </a:p>
          <a:p>
            <a:pPr lvl="0"/>
            <a:r>
              <a:rPr lang="hu-HU" dirty="0"/>
              <a:t>Magas érzelmi-indulati hőfokon zajlik</a:t>
            </a:r>
          </a:p>
          <a:p>
            <a:pPr lvl="0"/>
            <a:r>
              <a:rPr lang="hu-HU" dirty="0"/>
              <a:t>Konstruktív versengés </a:t>
            </a:r>
          </a:p>
          <a:p>
            <a:pPr marL="0" lvl="0" indent="0">
              <a:buNone/>
            </a:pPr>
            <a:endParaRPr lang="hu-HU" dirty="0"/>
          </a:p>
        </p:txBody>
      </p:sp>
      <p:pic>
        <p:nvPicPr>
          <p:cNvPr id="6148" name="Picture 4" descr="http://euroclio.eu/wp-content/uploads/2016/01/Hands-rais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657" y="2760187"/>
            <a:ext cx="4665901" cy="291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669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versengés funkciói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6042377" cy="3318936"/>
          </a:xfrm>
        </p:spPr>
        <p:txBody>
          <a:bodyPr>
            <a:normAutofit/>
          </a:bodyPr>
          <a:lstStyle/>
          <a:p>
            <a:pPr lvl="1"/>
            <a:r>
              <a:rPr lang="hu-HU" dirty="0"/>
              <a:t>A társakkal való összehasonlítás</a:t>
            </a:r>
          </a:p>
          <a:p>
            <a:pPr lvl="2"/>
            <a:r>
              <a:rPr lang="hu-HU" dirty="0"/>
              <a:t>Saját értékek felbecslése</a:t>
            </a:r>
          </a:p>
          <a:p>
            <a:pPr lvl="2"/>
            <a:r>
              <a:rPr lang="hu-HU" dirty="0"/>
              <a:t>Csoporton belüli státus és szerep elnyerése </a:t>
            </a:r>
          </a:p>
          <a:p>
            <a:pPr lvl="1"/>
            <a:r>
              <a:rPr lang="hu-HU" dirty="0"/>
              <a:t>Közvetlen cél elérése</a:t>
            </a:r>
            <a:endParaRPr lang="hu-HU" sz="1800" dirty="0"/>
          </a:p>
          <a:p>
            <a:pPr lvl="1"/>
            <a:r>
              <a:rPr lang="hu-HU" dirty="0"/>
              <a:t>Hosszabb távú önfejlődés, segítheti a személyiség differenciálódását</a:t>
            </a:r>
            <a:endParaRPr lang="hu-HU" sz="1800" dirty="0"/>
          </a:p>
          <a:p>
            <a:pPr lvl="1"/>
            <a:r>
              <a:rPr lang="hu-HU" dirty="0"/>
              <a:t>Unalom elűzése, a szórakoztatás </a:t>
            </a:r>
            <a:endParaRPr lang="hu-HU" sz="1800" dirty="0"/>
          </a:p>
          <a:p>
            <a:pPr lvl="1"/>
            <a:r>
              <a:rPr lang="hu-HU" dirty="0"/>
              <a:t>A legrátermettebb diákok kiválasztása</a:t>
            </a:r>
            <a:endParaRPr lang="hu-HU" sz="1800" dirty="0"/>
          </a:p>
        </p:txBody>
      </p:sp>
      <p:pic>
        <p:nvPicPr>
          <p:cNvPr id="7170" name="Picture 2" descr="https://encrypted-tbn1.gstatic.com/images?q=tbn:ANd9GcQu_DmO7K4r6lZXaYXwFZGzAWE2WOcHBRU57uW74mLtrQAxdb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485" y="2726265"/>
            <a:ext cx="3983935" cy="283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57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 versengő személyiségek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A típusú személyiség </a:t>
            </a:r>
            <a:endParaRPr lang="hu-HU" dirty="0"/>
          </a:p>
          <a:p>
            <a:pPr lvl="1"/>
            <a:r>
              <a:rPr lang="hu-HU" dirty="0"/>
              <a:t>Versengés, teljesítményre törekvés, idősürgetettség </a:t>
            </a:r>
          </a:p>
          <a:p>
            <a:pPr lvl="1"/>
            <a:r>
              <a:rPr lang="hu-HU" dirty="0"/>
              <a:t>Iskolában aktívabbak, több energia, jobb jegyek</a:t>
            </a:r>
          </a:p>
          <a:p>
            <a:pPr lvl="1"/>
            <a:r>
              <a:rPr lang="hu-HU" dirty="0"/>
              <a:t>Ha nem versenghetnek – ingerültek </a:t>
            </a:r>
          </a:p>
          <a:p>
            <a:pPr lvl="1"/>
            <a:r>
              <a:rPr lang="hu-HU" dirty="0"/>
              <a:t>Intenzívebben élik meg a stressz helyzeteket</a:t>
            </a:r>
          </a:p>
          <a:p>
            <a:r>
              <a:rPr lang="hu-HU" b="1" dirty="0"/>
              <a:t>B típusú személyiség</a:t>
            </a:r>
            <a:endParaRPr lang="hu-HU" dirty="0"/>
          </a:p>
          <a:p>
            <a:pPr lvl="1"/>
            <a:r>
              <a:rPr lang="hu-HU" dirty="0"/>
              <a:t>Higgadtabb, türelmesebb típus, nem versengő</a:t>
            </a:r>
          </a:p>
          <a:p>
            <a:endParaRPr lang="hu-HU" dirty="0"/>
          </a:p>
        </p:txBody>
      </p:sp>
      <p:pic>
        <p:nvPicPr>
          <p:cNvPr id="8194" name="Picture 2" descr="http://psychapprentice.weebly.com/uploads/1/3/6/7/13671711/6507421.jpg?2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4" y="2844800"/>
            <a:ext cx="3399767" cy="265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112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Az A típusú személyiség jellemzői</a:t>
            </a:r>
            <a:br>
              <a:rPr lang="hu-HU" dirty="0"/>
            </a:br>
            <a:r>
              <a:rPr lang="hu-HU" dirty="0"/>
              <a:t>(Friedman és </a:t>
            </a:r>
            <a:r>
              <a:rPr lang="hu-HU" dirty="0" err="1"/>
              <a:t>Rosenman</a:t>
            </a:r>
            <a:r>
              <a:rPr lang="hu-HU" dirty="0"/>
              <a:t>, 1974)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dirty="0"/>
              <a:t>Két dolgon gondolkozik vagy két dolgot csinál egyszerre.</a:t>
            </a:r>
          </a:p>
          <a:p>
            <a:r>
              <a:rPr lang="hu-HU" dirty="0"/>
              <a:t>Egyre több tevékenységet tervez egyre rövidebb időre.</a:t>
            </a:r>
          </a:p>
          <a:p>
            <a:r>
              <a:rPr lang="hu-HU" dirty="0"/>
              <a:t>Nem veszi észre és nem is érdeklődik a környezete vagy a szép dolgok iránt.</a:t>
            </a:r>
          </a:p>
          <a:p>
            <a:r>
              <a:rPr lang="hu-HU" dirty="0"/>
              <a:t>Sürgeti mások beszédét.</a:t>
            </a:r>
          </a:p>
          <a:p>
            <a:r>
              <a:rPr lang="hu-HU" dirty="0"/>
              <a:t>Indokolatlanul izgatott, amikor sorban kell állni, vagy amikor úgy érzi, hogy az előtte haladó kocsi túl lassan halad. </a:t>
            </a:r>
          </a:p>
          <a:p>
            <a:r>
              <a:rPr lang="hu-HU" dirty="0"/>
              <a:t>Úgy gondolja, hogy ha azt akarja, hogy valami jól meg legyen csinálva, magának kell elvégeznie.</a:t>
            </a:r>
          </a:p>
          <a:p>
            <a:r>
              <a:rPr lang="hu-HU" dirty="0"/>
              <a:t>Gesztikulál beszéd közben. </a:t>
            </a:r>
          </a:p>
          <a:p>
            <a:r>
              <a:rPr lang="hu-HU" dirty="0"/>
              <a:t>Gyakran himbálja lábszárát és csettintget az ujjával. </a:t>
            </a:r>
          </a:p>
          <a:p>
            <a:r>
              <a:rPr lang="hu-HU" dirty="0"/>
              <a:t>Robbanékonyan beszél, és gyakran használ obszcén kifejezéseket. 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5040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Az A típusú személyiség jellemzői</a:t>
            </a:r>
            <a:br>
              <a:rPr lang="hu-HU" dirty="0"/>
            </a:br>
            <a:r>
              <a:rPr lang="hu-HU" dirty="0"/>
              <a:t>(Friedman és </a:t>
            </a:r>
            <a:r>
              <a:rPr lang="hu-HU" dirty="0" err="1"/>
              <a:t>Rosenman</a:t>
            </a:r>
            <a:r>
              <a:rPr lang="hu-HU" dirty="0"/>
              <a:t>, 1974)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/>
              <a:t>Fetisizálja a pontosságot.</a:t>
            </a:r>
          </a:p>
          <a:p>
            <a:r>
              <a:rPr lang="hu-HU" dirty="0"/>
              <a:t>Nehezére esik, hogy csak üljön, és ne csináljon semmit. </a:t>
            </a:r>
          </a:p>
          <a:p>
            <a:r>
              <a:rPr lang="hu-HU" dirty="0"/>
              <a:t>Szinte minden játékot a győzelemre játszik, még a gyerekeivel is. </a:t>
            </a:r>
          </a:p>
          <a:p>
            <a:r>
              <a:rPr lang="hu-HU" dirty="0"/>
              <a:t>Számokban méri saját és mások teljesítményét (hány beteget kezelt, hány cikket írt…)</a:t>
            </a:r>
          </a:p>
          <a:p>
            <a:r>
              <a:rPr lang="hu-HU" dirty="0"/>
              <a:t>Beszéd közben cuppant, bólogat, ökölbe szorítja a kezét, veri az asztalt. </a:t>
            </a:r>
          </a:p>
          <a:p>
            <a:r>
              <a:rPr lang="hu-HU" dirty="0"/>
              <a:t>Türelmetlenné válik, amikor azt látja, hogy mások olyasmit csinálnak, amiről azt gondolja, hogy ő jobban vagy pontosabban tudná csinálni. </a:t>
            </a:r>
          </a:p>
          <a:p>
            <a:r>
              <a:rPr lang="hu-HU" dirty="0"/>
              <a:t>Gyorsan pislog és emelgeti a szemöldökét. 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5242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Agresszió az iskolában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5319888" cy="3318936"/>
          </a:xfrm>
        </p:spPr>
        <p:txBody>
          <a:bodyPr/>
          <a:lstStyle/>
          <a:p>
            <a:pPr lvl="0"/>
            <a:r>
              <a:rPr lang="hu-HU" dirty="0"/>
              <a:t>Definíció: </a:t>
            </a:r>
          </a:p>
          <a:p>
            <a:pPr lvl="1"/>
            <a:r>
              <a:rPr lang="hu-HU" dirty="0"/>
              <a:t>élőlények szándékos bántalmazása, tárgyakban szándékos kártevés.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Tanulás és kultúra szerepe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10244" name="Picture 4" descr="http://therapytoronto.ca/news/wp-content/uploads/2013/06/siblings_rival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353" y="2732263"/>
            <a:ext cx="3287536" cy="286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221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agresszió osztályozása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hu-HU" b="1" dirty="0"/>
              <a:t>A) Aktív vagy passzív agresszió:</a:t>
            </a:r>
            <a:r>
              <a:rPr lang="hu-HU" dirty="0"/>
              <a:t> </a:t>
            </a:r>
          </a:p>
          <a:p>
            <a:pPr marL="0" lvl="0" indent="0" fontAlgn="base">
              <a:buNone/>
            </a:pPr>
            <a:endParaRPr lang="hu-HU" dirty="0"/>
          </a:p>
          <a:p>
            <a:pPr lvl="0" fontAlgn="base"/>
            <a:r>
              <a:rPr lang="hu-HU" b="1" dirty="0"/>
              <a:t>B) Közvetlen vagy közvetett agresszió:</a:t>
            </a:r>
          </a:p>
          <a:p>
            <a:pPr marL="0" lvl="0" indent="0" fontAlgn="base">
              <a:buNone/>
            </a:pPr>
            <a:endParaRPr lang="hu-HU" dirty="0"/>
          </a:p>
          <a:p>
            <a:pPr lvl="0" fontAlgn="base"/>
            <a:r>
              <a:rPr lang="hu-HU" b="1" dirty="0"/>
              <a:t>C) Fizikai vagy verbális:</a:t>
            </a:r>
            <a:endParaRPr lang="hu-HU" dirty="0"/>
          </a:p>
        </p:txBody>
      </p:sp>
      <p:pic>
        <p:nvPicPr>
          <p:cNvPr id="11268" name="Picture 4" descr="http://nobullying.wpengine.netdna-cdn.com/wp-content/uploads/2013/04/200276596-001-1024x8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888" y="2671536"/>
            <a:ext cx="3917245" cy="308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262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Példák az agresszióra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 másik megütése: </a:t>
            </a:r>
          </a:p>
          <a:p>
            <a:endParaRPr lang="hu-HU" dirty="0"/>
          </a:p>
          <a:p>
            <a:r>
              <a:rPr lang="hu-HU" dirty="0"/>
              <a:t>Fontos feladat elvégzésének visszautasítása:</a:t>
            </a:r>
          </a:p>
          <a:p>
            <a:endParaRPr lang="hu-HU" dirty="0"/>
          </a:p>
          <a:p>
            <a:r>
              <a:rPr lang="hu-HU" dirty="0"/>
              <a:t>Rosszindulatú pletyka terjesztése:</a:t>
            </a:r>
          </a:p>
          <a:p>
            <a:endParaRPr lang="hu-HU" dirty="0"/>
          </a:p>
          <a:p>
            <a:r>
              <a:rPr lang="hu-HU" dirty="0"/>
              <a:t>A másik szidalmazása:</a:t>
            </a:r>
          </a:p>
        </p:txBody>
      </p:sp>
      <p:pic>
        <p:nvPicPr>
          <p:cNvPr id="12290" name="Picture 2" descr="http://cdn.phys.org/newman/gfx/news/hires/lessaggres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064" y="3037418"/>
            <a:ext cx="42862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788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agresszió két főbb típusa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/>
              <a:t>Pl. valaki megüti a másikat vagy rosszindulatú pletykát terjeszt…</a:t>
            </a:r>
          </a:p>
          <a:p>
            <a:pPr marL="0" indent="0">
              <a:buNone/>
            </a:pPr>
            <a:r>
              <a:rPr lang="hu-HU" dirty="0">
                <a:sym typeface="Wingdings" panose="05000000000000000000" pitchFamily="2" charset="2"/>
              </a:rPr>
              <a:t>	</a:t>
            </a:r>
            <a:r>
              <a:rPr lang="hu-HU" dirty="0"/>
              <a:t>Más pszichológiai folyamatok hatnak.</a:t>
            </a:r>
          </a:p>
          <a:p>
            <a:endParaRPr lang="hu-HU" dirty="0"/>
          </a:p>
          <a:p>
            <a:r>
              <a:rPr lang="hu-HU" b="1" dirty="0"/>
              <a:t>A) Düh kiváltotta agresszió</a:t>
            </a:r>
          </a:p>
          <a:p>
            <a:endParaRPr lang="hu-HU" dirty="0"/>
          </a:p>
          <a:p>
            <a:r>
              <a:rPr lang="hu-HU" b="1" dirty="0"/>
              <a:t>B) Instrumentális agresszió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05383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Agresszió kezelése az iskolában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i="1" dirty="0"/>
              <a:t>Instrumentális vagy düh által vezérelt agresszió?</a:t>
            </a:r>
          </a:p>
          <a:p>
            <a:r>
              <a:rPr lang="hu-HU" b="1" u="sng" dirty="0"/>
              <a:t>A) Az instrumentális agressziót</a:t>
            </a:r>
            <a:r>
              <a:rPr lang="hu-HU" b="1" dirty="0"/>
              <a:t> </a:t>
            </a:r>
            <a:r>
              <a:rPr lang="hu-HU" dirty="0"/>
              <a:t>megerősíti, ha a tanuló eléri vele a célját</a:t>
            </a:r>
          </a:p>
          <a:p>
            <a:pPr lvl="1"/>
            <a:r>
              <a:rPr lang="hu-HU" dirty="0">
                <a:sym typeface="Wingdings" panose="05000000000000000000" pitchFamily="2" charset="2"/>
              </a:rPr>
              <a:t></a:t>
            </a:r>
            <a:r>
              <a:rPr lang="hu-HU" dirty="0"/>
              <a:t>A cselekvést leválasztani a megerősítőről: agresszor nem éri el a jutalmát</a:t>
            </a:r>
            <a:r>
              <a:rPr lang="hu-HU" dirty="0">
                <a:sym typeface="Wingdings" panose="05000000000000000000" pitchFamily="2" charset="2"/>
              </a:rPr>
              <a:t>büntetést kap</a:t>
            </a:r>
          </a:p>
          <a:p>
            <a:r>
              <a:rPr lang="hu-HU" i="1" dirty="0">
                <a:sym typeface="Wingdings" panose="05000000000000000000" pitchFamily="2" charset="2"/>
              </a:rPr>
              <a:t>Milyen legyen a büntetés?</a:t>
            </a:r>
          </a:p>
          <a:p>
            <a:pPr lvl="0"/>
            <a:r>
              <a:rPr lang="hu-HU" dirty="0"/>
              <a:t>Fontos: az agressziót megerősíthetjük azzal, ha a gyermeket az agresszió révén kitüntetett figyelemben részesítjük</a:t>
            </a:r>
          </a:p>
          <a:p>
            <a:pPr lvl="0"/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b="1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52981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Agresszió kezelése az iskolában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5669843" cy="3318936"/>
          </a:xfrm>
        </p:spPr>
        <p:txBody>
          <a:bodyPr/>
          <a:lstStyle/>
          <a:p>
            <a:r>
              <a:rPr lang="hu-HU" b="1" u="sng" dirty="0"/>
              <a:t>B) Düh által vezérelt agresszió</a:t>
            </a:r>
          </a:p>
          <a:p>
            <a:r>
              <a:rPr lang="hu-HU" dirty="0"/>
              <a:t>Dühkifejezés konstruktív módjának elősegítése komplex pedagógiai feladat:</a:t>
            </a:r>
          </a:p>
          <a:p>
            <a:pPr lvl="1"/>
            <a:r>
              <a:rPr lang="hu-HU" dirty="0"/>
              <a:t>Empátia fejlesztése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Modellálás</a:t>
            </a:r>
          </a:p>
        </p:txBody>
      </p:sp>
      <p:pic>
        <p:nvPicPr>
          <p:cNvPr id="13314" name="Picture 2" descr="https://encrypted-tbn0.gstatic.com/images?q=tbn:ANd9GcSC3DOkLmt_XmuDL_RA8cIXOtZDFX_KEktg3pGwVYL_xgVh2wZ_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222" y="2909269"/>
            <a:ext cx="3928532" cy="261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762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Család és média szerepe </a:t>
            </a:r>
            <a:br>
              <a:rPr lang="hu-HU" dirty="0"/>
            </a:br>
            <a:r>
              <a:rPr lang="hu-HU" dirty="0"/>
              <a:t>az agresszív viselkedés mögött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A) Család</a:t>
            </a:r>
          </a:p>
          <a:p>
            <a:pPr lvl="1"/>
            <a:r>
              <a:rPr lang="hu-HU" dirty="0"/>
              <a:t>Különböző probléma-megoldási módok megismerése</a:t>
            </a:r>
          </a:p>
          <a:p>
            <a:pPr marL="457200" lvl="1" indent="0">
              <a:buNone/>
            </a:pPr>
            <a:endParaRPr lang="hu-HU" dirty="0"/>
          </a:p>
          <a:p>
            <a:pPr lvl="1"/>
            <a:r>
              <a:rPr lang="hu-HU" dirty="0"/>
              <a:t>Negatív minták követését elősegíti a szülők iránt érzett szeretet, velük való azonosulás</a:t>
            </a:r>
          </a:p>
          <a:p>
            <a:r>
              <a:rPr lang="hu-HU" b="1" dirty="0"/>
              <a:t>B) Média</a:t>
            </a:r>
          </a:p>
          <a:p>
            <a:pPr lvl="1"/>
            <a:r>
              <a:rPr lang="hu-HU" dirty="0"/>
              <a:t>Obszervációs (megfigyelés útján történő) tanulás</a:t>
            </a:r>
          </a:p>
          <a:p>
            <a:pPr lvl="1"/>
            <a:r>
              <a:rPr lang="hu-HU" dirty="0"/>
              <a:t>A nem-alkalmazás feltételei: </a:t>
            </a:r>
          </a:p>
        </p:txBody>
      </p:sp>
    </p:spTree>
    <p:extLst>
      <p:ext uri="{BB962C8B-B14F-4D97-AF65-F5344CB8AC3E}">
        <p14:creationId xmlns:p14="http://schemas.microsoft.com/office/powerpoint/2010/main" val="3312678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Iskolai antiszociális agresszió </a:t>
            </a:r>
            <a:br>
              <a:rPr lang="hu-HU" dirty="0"/>
            </a:br>
            <a:r>
              <a:rPr lang="hu-HU" dirty="0"/>
              <a:t>további két változata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dirty="0"/>
              <a:t>A) Szituatív agresszió</a:t>
            </a:r>
          </a:p>
          <a:p>
            <a:pPr lvl="1"/>
            <a:r>
              <a:rPr lang="hu-HU" dirty="0"/>
              <a:t>Átmenetiség, hevesség </a:t>
            </a:r>
          </a:p>
          <a:p>
            <a:pPr lvl="1"/>
            <a:r>
              <a:rPr lang="hu-HU" dirty="0"/>
              <a:t>Oka: szükségleti agresszió </a:t>
            </a:r>
          </a:p>
          <a:p>
            <a:endParaRPr lang="hu-HU" dirty="0"/>
          </a:p>
          <a:p>
            <a:r>
              <a:rPr lang="hu-HU" b="1" dirty="0"/>
              <a:t>B) Időben elhúzódó agresszió </a:t>
            </a:r>
          </a:p>
          <a:p>
            <a:pPr lvl="1"/>
            <a:r>
              <a:rPr lang="hu-HU" dirty="0" err="1"/>
              <a:t>Bullying</a:t>
            </a:r>
            <a:r>
              <a:rPr lang="hu-HU" dirty="0"/>
              <a:t>: </a:t>
            </a:r>
          </a:p>
          <a:p>
            <a:pPr lvl="2"/>
            <a:r>
              <a:rPr lang="hu-HU" dirty="0"/>
              <a:t>a tanulók közötti olyan erőszak, amely az </a:t>
            </a:r>
            <a:r>
              <a:rPr lang="hu-HU" b="1" dirty="0"/>
              <a:t>ismételt fizikai és verbális</a:t>
            </a:r>
            <a:r>
              <a:rPr lang="hu-HU" dirty="0"/>
              <a:t> összecsapásokban, </a:t>
            </a:r>
            <a:r>
              <a:rPr lang="hu-HU" b="1" dirty="0"/>
              <a:t>a testi-lelki gyötrésben, szekálásban,</a:t>
            </a:r>
            <a:r>
              <a:rPr lang="hu-HU" dirty="0"/>
              <a:t> szélsőséges esetben </a:t>
            </a:r>
            <a:r>
              <a:rPr lang="hu-HU" b="1" dirty="0"/>
              <a:t>kirekesztésben</a:t>
            </a:r>
            <a:r>
              <a:rPr lang="hu-HU" dirty="0"/>
              <a:t> jelenik meg.</a:t>
            </a:r>
          </a:p>
          <a:p>
            <a:pPr lvl="1"/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86786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iskolai zaklatás, </a:t>
            </a:r>
            <a:r>
              <a:rPr lang="hu-HU" dirty="0" err="1"/>
              <a:t>bullying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5997221" cy="331893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hu-HU" b="1" dirty="0"/>
              <a:t>Definíció: </a:t>
            </a:r>
            <a:r>
              <a:rPr lang="hu-HU" dirty="0"/>
              <a:t>„A diákot zaklatás vagy elnyomás éri akkor, ha </a:t>
            </a:r>
            <a:r>
              <a:rPr lang="hu-HU" b="1" dirty="0"/>
              <a:t>ismétlődően</a:t>
            </a:r>
            <a:r>
              <a:rPr lang="hu-HU" dirty="0"/>
              <a:t> és </a:t>
            </a:r>
            <a:r>
              <a:rPr lang="hu-HU" b="1" dirty="0"/>
              <a:t>hosszú időn keresztül </a:t>
            </a:r>
            <a:r>
              <a:rPr lang="hu-HU" dirty="0"/>
              <a:t>negatív cselekedetnek teszi ki egy vagy több más diák”.  (</a:t>
            </a:r>
            <a:r>
              <a:rPr lang="hu-HU" dirty="0" err="1"/>
              <a:t>Olweus</a:t>
            </a:r>
            <a:r>
              <a:rPr lang="hu-HU" dirty="0"/>
              <a:t>, 1999)</a:t>
            </a:r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dirty="0"/>
              <a:t>Megnyilvánulásai: verbális agresszió, testi agresszió, szociális agresszió</a:t>
            </a:r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dirty="0"/>
              <a:t>Direkt zaklatás</a:t>
            </a:r>
          </a:p>
          <a:p>
            <a:pPr lvl="0"/>
            <a:r>
              <a:rPr lang="hu-HU" dirty="0"/>
              <a:t>Indirekt zaklatás</a:t>
            </a:r>
          </a:p>
          <a:p>
            <a:pPr lvl="0"/>
            <a:endParaRPr lang="hu-HU" dirty="0"/>
          </a:p>
          <a:p>
            <a:endParaRPr lang="hu-HU" dirty="0"/>
          </a:p>
        </p:txBody>
      </p:sp>
      <p:pic>
        <p:nvPicPr>
          <p:cNvPr id="9218" name="Picture 2" descr="http://www.in-mind.org/sites/default/files/bigbull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131" y="2799644"/>
            <a:ext cx="4097177" cy="268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361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iskolai zaklatás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hu-HU" dirty="0"/>
              <a:t>Magyarországon a </a:t>
            </a:r>
            <a:r>
              <a:rPr lang="hu-HU" b="1" dirty="0"/>
              <a:t>gyerekek 14-15%</a:t>
            </a:r>
            <a:r>
              <a:rPr lang="hu-HU" dirty="0"/>
              <a:t>-a válik iskolai bántalmazások elszenvedőjévé</a:t>
            </a:r>
          </a:p>
          <a:p>
            <a:r>
              <a:rPr lang="hu-HU" dirty="0"/>
              <a:t>Általános iskola alsó tagozatában veszi kezdetét </a:t>
            </a:r>
            <a:r>
              <a:rPr lang="hu-HU" dirty="0">
                <a:sym typeface="Wingdings" panose="05000000000000000000" pitchFamily="2" charset="2"/>
              </a:rPr>
              <a:t></a:t>
            </a:r>
            <a:r>
              <a:rPr lang="hu-HU" b="1" dirty="0"/>
              <a:t>6-8. osztályban éri el csúcspontját </a:t>
            </a:r>
            <a:r>
              <a:rPr lang="hu-HU" dirty="0">
                <a:sym typeface="Wingdings" panose="05000000000000000000" pitchFamily="2" charset="2"/>
              </a:rPr>
              <a:t></a:t>
            </a:r>
            <a:r>
              <a:rPr lang="hu-HU" dirty="0"/>
              <a:t>középiskolában is hasonló gyakorisági mutatók (Rose, 2010).</a:t>
            </a:r>
          </a:p>
          <a:p>
            <a:pPr lvl="0"/>
            <a:r>
              <a:rPr lang="hu-HU" dirty="0"/>
              <a:t>Az életkor előrehaladtával a </a:t>
            </a:r>
            <a:r>
              <a:rPr lang="hu-HU" b="1" dirty="0"/>
              <a:t>direkt </a:t>
            </a:r>
            <a:r>
              <a:rPr lang="hu-HU" dirty="0"/>
              <a:t>zaklatási formákról az </a:t>
            </a:r>
            <a:r>
              <a:rPr lang="hu-HU" b="1" dirty="0"/>
              <a:t>indirekt</a:t>
            </a:r>
            <a:r>
              <a:rPr lang="hu-HU" dirty="0"/>
              <a:t> agresszió felé mozdul el a bántalmazás előfordulási tendenciája. </a:t>
            </a:r>
          </a:p>
          <a:p>
            <a:r>
              <a:rPr lang="hu-HU" dirty="0"/>
              <a:t>A fiúk nagyobb arányban </a:t>
            </a:r>
            <a:r>
              <a:rPr lang="hu-HU" b="1" dirty="0"/>
              <a:t>zaklatók</a:t>
            </a:r>
            <a:r>
              <a:rPr lang="hu-HU" dirty="0"/>
              <a:t>, míg az </a:t>
            </a:r>
            <a:r>
              <a:rPr lang="hu-HU" b="1" dirty="0"/>
              <a:t>áldozatok</a:t>
            </a:r>
            <a:r>
              <a:rPr lang="hu-HU" dirty="0"/>
              <a:t> között a nemek egyensúlya kiegyenlítettebb (</a:t>
            </a:r>
            <a:r>
              <a:rPr lang="hu-HU" dirty="0" err="1"/>
              <a:t>Margitics</a:t>
            </a:r>
            <a:r>
              <a:rPr lang="hu-HU" dirty="0"/>
              <a:t>, </a:t>
            </a:r>
            <a:r>
              <a:rPr lang="hu-HU" dirty="0" err="1"/>
              <a:t>Figula</a:t>
            </a:r>
            <a:r>
              <a:rPr lang="hu-HU" dirty="0"/>
              <a:t> és </a:t>
            </a:r>
            <a:r>
              <a:rPr lang="hu-HU" dirty="0" err="1"/>
              <a:t>Pauwlik</a:t>
            </a:r>
            <a:r>
              <a:rPr lang="hu-HU" dirty="0"/>
              <a:t>, 2010). </a:t>
            </a:r>
          </a:p>
          <a:p>
            <a:pPr lvl="0"/>
            <a:r>
              <a:rPr lang="hu-HU" dirty="0"/>
              <a:t>A zaklatás direkt, fizikai formája inkább a fiúkra jellemző, a lány bántalmazók a finomabb, indirekt módszereket alkalmazzák (Buda, </a:t>
            </a:r>
            <a:r>
              <a:rPr lang="hu-HU" dirty="0" err="1"/>
              <a:t>Kőszeghy</a:t>
            </a:r>
            <a:r>
              <a:rPr lang="hu-HU" dirty="0"/>
              <a:t> és Szirmai, 2008).</a:t>
            </a:r>
          </a:p>
          <a:p>
            <a:endParaRPr lang="hu-HU" dirty="0"/>
          </a:p>
          <a:p>
            <a:pPr lvl="0"/>
            <a:endParaRPr lang="hu-HU" dirty="0"/>
          </a:p>
          <a:p>
            <a:pPr lvl="0"/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77310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23623" y="914398"/>
            <a:ext cx="9601196" cy="1303867"/>
          </a:xfrm>
        </p:spPr>
        <p:txBody>
          <a:bodyPr/>
          <a:lstStyle/>
          <a:p>
            <a:r>
              <a:rPr lang="hu-HU" dirty="0"/>
              <a:t>Az iskolai zaklatás résztvevőinek jellemzése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06310" y="2088445"/>
            <a:ext cx="10035821" cy="41430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u="sng" dirty="0"/>
              <a:t>A) Áldozatok</a:t>
            </a:r>
          </a:p>
          <a:p>
            <a:r>
              <a:rPr lang="hu-HU" dirty="0"/>
              <a:t>A zaklatók általában külső jegyek alapján találják meg áldozataikat</a:t>
            </a:r>
          </a:p>
          <a:p>
            <a:pPr lvl="0"/>
            <a:r>
              <a:rPr lang="hu-HU" b="1" dirty="0"/>
              <a:t>Jellemzők </a:t>
            </a:r>
          </a:p>
          <a:p>
            <a:pPr lvl="1"/>
            <a:r>
              <a:rPr lang="hu-HU" dirty="0"/>
              <a:t>alacsony önértékelés, </a:t>
            </a:r>
            <a:endParaRPr lang="hu-HU" sz="1400" dirty="0"/>
          </a:p>
          <a:p>
            <a:pPr lvl="1"/>
            <a:r>
              <a:rPr lang="hu-HU" dirty="0"/>
              <a:t>a csoporton belüli alacsony népszerűség, </a:t>
            </a:r>
            <a:endParaRPr lang="hu-HU" sz="1800" dirty="0"/>
          </a:p>
          <a:p>
            <a:pPr lvl="1"/>
            <a:r>
              <a:rPr lang="hu-HU" dirty="0"/>
              <a:t>a szociális izoláció, </a:t>
            </a:r>
            <a:endParaRPr lang="hu-HU" sz="1800" dirty="0"/>
          </a:p>
          <a:p>
            <a:pPr lvl="1"/>
            <a:r>
              <a:rPr lang="hu-HU" dirty="0"/>
              <a:t>a hiányos szociális képességek vagy </a:t>
            </a:r>
            <a:endParaRPr lang="hu-HU" sz="1800" dirty="0"/>
          </a:p>
          <a:p>
            <a:pPr lvl="1"/>
            <a:r>
              <a:rPr lang="hu-HU" dirty="0"/>
              <a:t>a túlzott megfelelni akarás </a:t>
            </a:r>
            <a:endParaRPr lang="hu-HU" sz="1800" dirty="0"/>
          </a:p>
          <a:p>
            <a:pPr lvl="1"/>
            <a:r>
              <a:rPr lang="hu-HU" dirty="0"/>
              <a:t>szorongóbbak, elővigyázatosabbak, érzékenyebbek és csendesebbek, mint a többi diák</a:t>
            </a:r>
            <a:endParaRPr lang="hu-HU" sz="1600" dirty="0"/>
          </a:p>
          <a:p>
            <a:pPr lvl="1"/>
            <a:r>
              <a:rPr lang="hu-HU" dirty="0"/>
              <a:t>az iskolában magányosak és nincsenek barátaik. </a:t>
            </a:r>
            <a:endParaRPr lang="hu-HU" sz="1600" dirty="0"/>
          </a:p>
          <a:p>
            <a:pPr lvl="1"/>
            <a:r>
              <a:rPr lang="hu-HU" dirty="0"/>
              <a:t>introvertáltak</a:t>
            </a:r>
          </a:p>
        </p:txBody>
      </p:sp>
    </p:spTree>
    <p:extLst>
      <p:ext uri="{BB962C8B-B14F-4D97-AF65-F5344CB8AC3E}">
        <p14:creationId xmlns:p14="http://schemas.microsoft.com/office/powerpoint/2010/main" val="862616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dirty="0"/>
              <a:t>Az iskolai zaklatás résztvevőinek jellemzése</a:t>
            </a:r>
            <a:br>
              <a:rPr lang="hu-HU" dirty="0"/>
            </a:br>
            <a:r>
              <a:rPr lang="hu-HU" dirty="0"/>
              <a:t>(Ranschburg, 2011)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b="1" u="sng" dirty="0"/>
              <a:t>A) Áldozatok</a:t>
            </a:r>
          </a:p>
          <a:p>
            <a:r>
              <a:rPr lang="hu-HU" dirty="0"/>
              <a:t>Önértékelési és kommunikációs zavarok</a:t>
            </a:r>
          </a:p>
          <a:p>
            <a:r>
              <a:rPr lang="hu-HU" dirty="0"/>
              <a:t>A kihívás helyzeteiben meghunyászkodó módon viselkednek</a:t>
            </a:r>
          </a:p>
          <a:p>
            <a:r>
              <a:rPr lang="hu-HU" dirty="0"/>
              <a:t>Zárt, izolált légkörben nevelkednek – szülők eltérő értékrendje </a:t>
            </a:r>
          </a:p>
          <a:p>
            <a:r>
              <a:rPr lang="hu-HU" dirty="0"/>
              <a:t>Gyakran egykék vagy késői gyerekek, és legtöbbször túlóvó szülői háttérben nevelkednek</a:t>
            </a:r>
          </a:p>
          <a:p>
            <a:endParaRPr lang="hu-HU" sz="1800" b="1" dirty="0"/>
          </a:p>
          <a:p>
            <a:endParaRPr lang="hu-HU" sz="18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642681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Az iskolai zaklatás résztvevőinek jellemzése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b="1" u="sng" dirty="0"/>
              <a:t>A) Áldozatok</a:t>
            </a:r>
            <a:endParaRPr lang="hu-HU" dirty="0"/>
          </a:p>
          <a:p>
            <a:r>
              <a:rPr lang="hu-HU" b="1" dirty="0"/>
              <a:t>Agresszív/provokatív áldozatok</a:t>
            </a:r>
          </a:p>
          <a:p>
            <a:pPr lvl="1"/>
            <a:r>
              <a:rPr lang="hu-HU" dirty="0"/>
              <a:t>Időnként áldozat szerepben, máskor ők maguk zaklatnak másokat. </a:t>
            </a:r>
          </a:p>
          <a:p>
            <a:pPr lvl="1"/>
            <a:r>
              <a:rPr lang="hu-HU" dirty="0"/>
              <a:t>Társas készségek, képességek terén hiányosságok; alkalmazkodási problémák</a:t>
            </a:r>
          </a:p>
          <a:p>
            <a:pPr lvl="1"/>
            <a:r>
              <a:rPr lang="hu-HU" dirty="0"/>
              <a:t>Teljesítményproblémák, hiperaktivitás, depresszió,  magány érzése</a:t>
            </a:r>
          </a:p>
          <a:p>
            <a:pPr lvl="1"/>
            <a:r>
              <a:rPr lang="hu-HU" dirty="0"/>
              <a:t>Társaik körében kevésbé kedveltek, a zaklatókhoz képest agresszívebbek lehetnek. </a:t>
            </a:r>
          </a:p>
          <a:p>
            <a:pPr lvl="1"/>
            <a:r>
              <a:rPr lang="hu-HU" dirty="0"/>
              <a:t>Leginkább veszélyeztetettek a bántalmazás negatív következményei szempontjából.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9904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Az iskolai zaklatás résztvevőinek jellemzése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hu-HU" b="1" u="sng" dirty="0"/>
              <a:t>B) Zaklatók</a:t>
            </a:r>
            <a:endParaRPr lang="hu-HU" u="sng" dirty="0"/>
          </a:p>
          <a:p>
            <a:pPr lvl="0"/>
            <a:r>
              <a:rPr lang="hu-HU" dirty="0"/>
              <a:t>Kortársak ellen irányuló agresszív viselkedés. </a:t>
            </a:r>
          </a:p>
          <a:p>
            <a:pPr lvl="0"/>
            <a:r>
              <a:rPr lang="hu-HU" dirty="0"/>
              <a:t>Dominanciaigényük magas, empátiájuk gyenge, pozitív elvárásaik vannak az agresszió alkalmazásával kapcsolatban</a:t>
            </a:r>
          </a:p>
          <a:p>
            <a:pPr lvl="0"/>
            <a:r>
              <a:rPr lang="hu-HU" dirty="0"/>
              <a:t>Impulzivitás és személyes kontroll hiánya</a:t>
            </a:r>
          </a:p>
          <a:p>
            <a:pPr lvl="0"/>
            <a:r>
              <a:rPr lang="hu-HU" dirty="0"/>
              <a:t>Fizikailag erősebbek, jobban elfogadják az erőszakot, fontos számukra a szociális hatalom. </a:t>
            </a:r>
          </a:p>
          <a:p>
            <a:r>
              <a:rPr lang="hu-HU" dirty="0"/>
              <a:t>Népszerűségük átlagos vagy enyhén átlag alatti </a:t>
            </a:r>
            <a:r>
              <a:rPr lang="hu-HU" dirty="0">
                <a:sym typeface="Wingdings" panose="05000000000000000000" pitchFamily="2" charset="2"/>
              </a:rPr>
              <a:t> idővel csökken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52140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iskolai zaklatás résztvevőinek jellemzése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hu-HU" b="1" u="sng" dirty="0"/>
              <a:t>B) Zaklatók</a:t>
            </a:r>
            <a:endParaRPr lang="hu-HU" u="sng" dirty="0"/>
          </a:p>
          <a:p>
            <a:r>
              <a:rPr lang="hu-HU" dirty="0"/>
              <a:t>Zaklató gyerekek családi jellemzői 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Feltételezhetően magas kognitív és szociális intelligencia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Motiváció: a magasabb szociális státusz elérése a társak között – serdülőkor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816627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iskolai zaklatás résztvevőinek jellemzése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29079" y="2477909"/>
            <a:ext cx="9733841" cy="4137379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hu-HU" b="1" u="sng" dirty="0"/>
              <a:t>C) Szemtanúk</a:t>
            </a:r>
          </a:p>
          <a:p>
            <a:pPr lvl="0"/>
            <a:r>
              <a:rPr lang="hu-HU" b="1" dirty="0"/>
              <a:t>Reakciók a zaklatásra</a:t>
            </a:r>
          </a:p>
          <a:p>
            <a:pPr lvl="1"/>
            <a:r>
              <a:rPr lang="hu-HU" sz="2400" dirty="0"/>
              <a:t>a zaklatót támogatja</a:t>
            </a:r>
          </a:p>
          <a:p>
            <a:pPr lvl="1"/>
            <a:r>
              <a:rPr lang="hu-HU" sz="2400" dirty="0"/>
              <a:t>az áldozattal érez együtt </a:t>
            </a:r>
          </a:p>
          <a:p>
            <a:pPr lvl="1"/>
            <a:r>
              <a:rPr lang="hu-HU" sz="2400" dirty="0"/>
              <a:t>tétlenül szemléli az eseményeket</a:t>
            </a:r>
          </a:p>
          <a:p>
            <a:pPr marL="457200" lvl="1" indent="0">
              <a:buNone/>
            </a:pPr>
            <a:endParaRPr lang="hu-HU" sz="2400" b="1" dirty="0"/>
          </a:p>
          <a:p>
            <a:pPr lvl="0"/>
            <a:r>
              <a:rPr lang="hu-HU" b="1" dirty="0"/>
              <a:t>Zaklatót támogatók közt</a:t>
            </a:r>
          </a:p>
          <a:p>
            <a:pPr lvl="1"/>
            <a:r>
              <a:rPr lang="hu-HU" sz="2400" dirty="0"/>
              <a:t>a) Követők/csatlósok csoportja</a:t>
            </a:r>
          </a:p>
          <a:p>
            <a:pPr lvl="1"/>
            <a:r>
              <a:rPr lang="hu-HU" sz="2400" dirty="0"/>
              <a:t>b) Támogató passzív zaklatók</a:t>
            </a:r>
          </a:p>
          <a:p>
            <a:pPr lvl="1"/>
            <a:r>
              <a:rPr lang="hu-HU" sz="2400" dirty="0"/>
              <a:t>c) Passzív támogatók </a:t>
            </a:r>
          </a:p>
          <a:p>
            <a:pPr lvl="0"/>
            <a:endParaRPr lang="hu-HU" sz="2000" b="1" dirty="0"/>
          </a:p>
          <a:p>
            <a:pPr lvl="1"/>
            <a:endParaRPr lang="hu-HU" sz="18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3920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iskolai zaklatás résztvevőinek jellemzése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u="sng" dirty="0"/>
              <a:t>C) Szemtanúk </a:t>
            </a:r>
          </a:p>
          <a:p>
            <a:r>
              <a:rPr lang="hu-HU" b="1" dirty="0"/>
              <a:t>Az áldozat védelmezői </a:t>
            </a:r>
          </a:p>
          <a:p>
            <a:pPr lvl="1"/>
            <a:r>
              <a:rPr lang="hu-HU" dirty="0"/>
              <a:t>Aktív védelmezők</a:t>
            </a:r>
          </a:p>
          <a:p>
            <a:pPr marL="457200" lvl="1" indent="0">
              <a:buNone/>
            </a:pPr>
            <a:endParaRPr lang="hu-HU" sz="1400" dirty="0"/>
          </a:p>
          <a:p>
            <a:pPr lvl="1"/>
            <a:r>
              <a:rPr lang="hu-HU" dirty="0"/>
              <a:t>Passzív védelmezők</a:t>
            </a:r>
          </a:p>
          <a:p>
            <a:endParaRPr lang="hu-HU" b="1" dirty="0"/>
          </a:p>
          <a:p>
            <a:r>
              <a:rPr lang="hu-HU" dirty="0"/>
              <a:t>A védelmező gyerekek két legkiemelkedőbb jellemzője a </a:t>
            </a:r>
            <a:r>
              <a:rPr lang="hu-HU" b="1" dirty="0"/>
              <a:t>magas empátia</a:t>
            </a:r>
            <a:r>
              <a:rPr lang="hu-HU" dirty="0"/>
              <a:t> és az </a:t>
            </a:r>
            <a:r>
              <a:rPr lang="hu-HU" b="1" dirty="0"/>
              <a:t>anyához való biztonságos kötődés</a:t>
            </a:r>
            <a:r>
              <a:rPr lang="hu-HU" dirty="0"/>
              <a:t> (</a:t>
            </a:r>
            <a:r>
              <a:rPr lang="hu-HU" dirty="0" err="1"/>
              <a:t>Nickerson</a:t>
            </a:r>
            <a:r>
              <a:rPr lang="hu-HU" dirty="0"/>
              <a:t>, </a:t>
            </a:r>
            <a:r>
              <a:rPr lang="hu-HU" dirty="0" err="1"/>
              <a:t>Mele</a:t>
            </a:r>
            <a:r>
              <a:rPr lang="hu-HU" dirty="0"/>
              <a:t> és </a:t>
            </a:r>
            <a:r>
              <a:rPr lang="hu-HU" dirty="0" err="1"/>
              <a:t>Princiotta</a:t>
            </a:r>
            <a:r>
              <a:rPr lang="hu-HU" dirty="0"/>
              <a:t>, 2008).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807195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zaklatás következményei, megoldási lehetőségek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b="1" dirty="0"/>
              <a:t>Áldozatok </a:t>
            </a:r>
          </a:p>
          <a:p>
            <a:pPr lvl="1"/>
            <a:r>
              <a:rPr lang="hu-HU" dirty="0"/>
              <a:t>Folyamatos stressz és a megaláztatás - pszichoszomatikus tünetek, romlik az önbecsülés, szorongóbbá, visszahúzódóbbá válnak, </a:t>
            </a:r>
            <a:r>
              <a:rPr lang="hu-HU" dirty="0">
                <a:sym typeface="Wingdings" panose="05000000000000000000" pitchFamily="2" charset="2"/>
              </a:rPr>
              <a:t> </a:t>
            </a:r>
            <a:r>
              <a:rPr lang="hu-HU" dirty="0"/>
              <a:t>társas készségeik megfelelő fejlődését akadályozza.</a:t>
            </a:r>
          </a:p>
          <a:p>
            <a:pPr lvl="1"/>
            <a:r>
              <a:rPr lang="hu-HU" dirty="0"/>
              <a:t>Felnőttkori következmények</a:t>
            </a:r>
          </a:p>
          <a:p>
            <a:pPr marL="457200" lvl="1" indent="0">
              <a:buNone/>
            </a:pPr>
            <a:endParaRPr lang="hu-HU" dirty="0"/>
          </a:p>
          <a:p>
            <a:r>
              <a:rPr lang="hu-HU" b="1" dirty="0"/>
              <a:t>Zaklatók </a:t>
            </a:r>
          </a:p>
          <a:p>
            <a:pPr lvl="1"/>
            <a:r>
              <a:rPr lang="hu-HU" dirty="0"/>
              <a:t>Adaptív szociális készségek kialakulása akadályozott</a:t>
            </a:r>
          </a:p>
          <a:p>
            <a:pPr lvl="1"/>
            <a:r>
              <a:rPr lang="hu-HU" dirty="0"/>
              <a:t>Deviáns csoportok </a:t>
            </a:r>
            <a:endParaRPr lang="hu-HU" b="1" dirty="0"/>
          </a:p>
          <a:p>
            <a:r>
              <a:rPr lang="hu-HU" b="1" dirty="0"/>
              <a:t>Szemlélők </a:t>
            </a:r>
          </a:p>
          <a:p>
            <a:pPr lvl="1"/>
            <a:r>
              <a:rPr lang="hu-HU" dirty="0"/>
              <a:t>Gyengül szociális érzékenységük, empátiájuk, csökken a társas együttlét öröme</a:t>
            </a:r>
          </a:p>
        </p:txBody>
      </p:sp>
    </p:spTree>
    <p:extLst>
      <p:ext uri="{BB962C8B-B14F-4D97-AF65-F5344CB8AC3E}">
        <p14:creationId xmlns:p14="http://schemas.microsoft.com/office/powerpoint/2010/main" val="2771978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Prevenciós és intervenciós lehetőségek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Mayer (2008) vizsgálata: budapesti középiskolák</a:t>
            </a:r>
          </a:p>
          <a:p>
            <a:pPr lvl="1"/>
            <a:r>
              <a:rPr lang="hu-HU" dirty="0"/>
              <a:t>Iskolai zaklatás gyakorisága, megoldási lehetőségek, ötletek</a:t>
            </a:r>
          </a:p>
          <a:p>
            <a:pPr marL="457200" lvl="1" indent="0">
              <a:buNone/>
            </a:pPr>
            <a:endParaRPr lang="hu-HU" dirty="0"/>
          </a:p>
          <a:p>
            <a:pPr marL="285750" lvl="1"/>
            <a:r>
              <a:rPr lang="hu-HU" dirty="0"/>
              <a:t>Külföldi programok sajátosságai (pl. Hoover és Oliver, 1996)</a:t>
            </a:r>
          </a:p>
          <a:p>
            <a:pPr marL="285750" lvl="1"/>
            <a:endParaRPr lang="hu-HU" sz="1800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46218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cyberbullying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6053666" cy="331893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hu-HU" b="1" dirty="0"/>
              <a:t>Definíció: </a:t>
            </a:r>
            <a:endParaRPr lang="hu-HU" sz="2000" dirty="0"/>
          </a:p>
          <a:p>
            <a:pPr lvl="1"/>
            <a:r>
              <a:rPr lang="hu-HU" dirty="0"/>
              <a:t>A </a:t>
            </a:r>
            <a:r>
              <a:rPr lang="hu-HU" dirty="0" err="1"/>
              <a:t>cyberbullying</a:t>
            </a:r>
            <a:r>
              <a:rPr lang="hu-HU" dirty="0"/>
              <a:t> olyan szándékosan elkövetett, többször megismételt ártalmas cselekedet, amit elektronikus kommunikációs eszközök közvetítenek. </a:t>
            </a:r>
          </a:p>
          <a:p>
            <a:r>
              <a:rPr lang="hu-HU" dirty="0"/>
              <a:t>Példák a </a:t>
            </a:r>
            <a:r>
              <a:rPr lang="hu-HU" dirty="0" err="1"/>
              <a:t>cyberbullyingra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Általános és középiskolások körében zajlik általában </a:t>
            </a:r>
          </a:p>
          <a:p>
            <a:r>
              <a:rPr lang="hu-HU" dirty="0"/>
              <a:t>Áldozatok hasonlóak; negatívabb hatások, mint a hagyományos zaklatás során</a:t>
            </a:r>
          </a:p>
        </p:txBody>
      </p:sp>
      <p:pic>
        <p:nvPicPr>
          <p:cNvPr id="14338" name="Picture 2" descr="http://girltalkhq.com/wp-content/uploads/2014/08/cyberbully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067" y="3039319"/>
            <a:ext cx="4003675" cy="23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9879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1" y="801509"/>
            <a:ext cx="9601196" cy="1303867"/>
          </a:xfrm>
        </p:spPr>
        <p:txBody>
          <a:bodyPr>
            <a:noAutofit/>
          </a:bodyPr>
          <a:lstStyle/>
          <a:p>
            <a:r>
              <a:rPr lang="hu-HU" sz="3200" dirty="0"/>
              <a:t>Miért megterhelőbb a </a:t>
            </a:r>
            <a:r>
              <a:rPr lang="hu-HU" sz="3200" dirty="0" err="1"/>
              <a:t>cyberbullying</a:t>
            </a:r>
            <a:r>
              <a:rPr lang="hu-HU" sz="3200" dirty="0"/>
              <a:t> </a:t>
            </a:r>
            <a:br>
              <a:rPr lang="hu-HU" sz="3200" dirty="0"/>
            </a:br>
            <a:r>
              <a:rPr lang="hu-HU" sz="3200" dirty="0"/>
              <a:t>az áldozatra nézve, mint a hagyományos zaklatás?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34723" y="2421466"/>
            <a:ext cx="9722553" cy="4171245"/>
          </a:xfrm>
        </p:spPr>
        <p:txBody>
          <a:bodyPr>
            <a:normAutofit/>
          </a:bodyPr>
          <a:lstStyle/>
          <a:p>
            <a:r>
              <a:rPr lang="hu-HU" dirty="0"/>
              <a:t>1. Sokkal nehezebb elmenekülni előle</a:t>
            </a:r>
          </a:p>
          <a:p>
            <a:endParaRPr lang="hu-HU" dirty="0"/>
          </a:p>
          <a:p>
            <a:r>
              <a:rPr lang="hu-HU" dirty="0"/>
              <a:t>2. Az elektronikus zaklatás legtöbbször anonim vagy álnéven történik</a:t>
            </a:r>
          </a:p>
          <a:p>
            <a:endParaRPr lang="hu-HU" dirty="0"/>
          </a:p>
          <a:p>
            <a:r>
              <a:rPr lang="hu-HU" dirty="0"/>
              <a:t>3. Sokkal nagyobb színtéren, az online nyilvánosság előtt zajlik</a:t>
            </a:r>
          </a:p>
          <a:p>
            <a:endParaRPr lang="hu-HU" dirty="0"/>
          </a:p>
          <a:p>
            <a:pPr lvl="0"/>
            <a:r>
              <a:rPr lang="hu-HU" dirty="0">
                <a:sym typeface="Wingdings" panose="05000000000000000000" pitchFamily="2" charset="2"/>
              </a:rPr>
              <a:t> A </a:t>
            </a:r>
            <a:r>
              <a:rPr lang="hu-HU" dirty="0" err="1"/>
              <a:t>cyberbullying</a:t>
            </a:r>
            <a:r>
              <a:rPr lang="hu-HU" dirty="0"/>
              <a:t> áldozatai koncentráltabb formában kapják a megaláztatást és frusztrációt.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81862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/>
              <a:t>Parry</a:t>
            </a:r>
            <a:r>
              <a:rPr lang="hu-HU" dirty="0"/>
              <a:t> </a:t>
            </a:r>
            <a:r>
              <a:rPr lang="hu-HU" dirty="0" err="1"/>
              <a:t>Aftab</a:t>
            </a:r>
            <a:r>
              <a:rPr lang="hu-HU" dirty="0"/>
              <a:t> </a:t>
            </a:r>
            <a:br>
              <a:rPr lang="hu-HU" dirty="0"/>
            </a:br>
            <a:r>
              <a:rPr lang="hu-HU" dirty="0"/>
              <a:t>amerikai ügyvédnő tanácsai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0" y="2556932"/>
            <a:ext cx="5861755" cy="3318936"/>
          </a:xfrm>
        </p:spPr>
        <p:txBody>
          <a:bodyPr>
            <a:normAutofit/>
          </a:bodyPr>
          <a:lstStyle/>
          <a:p>
            <a:r>
              <a:rPr lang="hu-HU" dirty="0"/>
              <a:t>Fiatalkorúak számára kifejlesztett tréningprogram - </a:t>
            </a:r>
            <a:r>
              <a:rPr lang="hu-HU" b="1" dirty="0"/>
              <a:t>három cselekvési módot</a:t>
            </a:r>
            <a:r>
              <a:rPr lang="hu-HU" dirty="0"/>
              <a:t> javasol</a:t>
            </a:r>
          </a:p>
          <a:p>
            <a:pPr lvl="1"/>
            <a:r>
              <a:rPr lang="hu-HU" dirty="0"/>
              <a:t>1. Hagyják abba, amit éppen csinálnak.</a:t>
            </a:r>
          </a:p>
          <a:p>
            <a:pPr lvl="1"/>
            <a:r>
              <a:rPr lang="hu-HU" dirty="0"/>
              <a:t>2. Használják a legtöbb szolgáltatásban megtalálható blokkolás funkciót a zaklatóval szemben. </a:t>
            </a:r>
            <a:endParaRPr lang="hu-HU" sz="1600" dirty="0"/>
          </a:p>
          <a:p>
            <a:pPr lvl="1"/>
            <a:r>
              <a:rPr lang="hu-HU" dirty="0"/>
              <a:t>3. Mondják el egy felnőttnek, hogy mi történt.  </a:t>
            </a:r>
            <a:endParaRPr lang="hu-HU" sz="1600" dirty="0"/>
          </a:p>
          <a:p>
            <a:pPr lvl="1"/>
            <a:endParaRPr lang="hu-HU" dirty="0"/>
          </a:p>
        </p:txBody>
      </p:sp>
      <p:pic>
        <p:nvPicPr>
          <p:cNvPr id="15362" name="Picture 2" descr="https://encrypted-tbn3.gstatic.com/images?q=tbn:ANd9GcSvu2q_eesCtgdmB5LR7VU2AlSiBwwESCNfWWeaV1NiU6W9Ql8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841" y="2850024"/>
            <a:ext cx="2768248" cy="244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7160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Mit mondjunk a gyereknek?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www.safeinternet.hu</a:t>
            </a:r>
            <a:r>
              <a:rPr lang="hu-HU" dirty="0"/>
              <a:t>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Tippek a biztonságos internethasználathoz</a:t>
            </a:r>
          </a:p>
          <a:p>
            <a:pPr lvl="1"/>
            <a:r>
              <a:rPr lang="hu-HU" dirty="0"/>
              <a:t>Netes identitást védeni</a:t>
            </a:r>
          </a:p>
          <a:p>
            <a:pPr lvl="1"/>
            <a:r>
              <a:rPr lang="hu-HU" dirty="0"/>
              <a:t>Biztonságos jelszó megválasztása </a:t>
            </a:r>
          </a:p>
          <a:p>
            <a:pPr lvl="1"/>
            <a:r>
              <a:rPr lang="hu-HU" dirty="0"/>
              <a:t>Idegenekkel ne használjunk </a:t>
            </a:r>
            <a:r>
              <a:rPr lang="hu-HU" dirty="0" err="1"/>
              <a:t>webkamerát</a:t>
            </a:r>
            <a:r>
              <a:rPr lang="hu-HU" dirty="0"/>
              <a:t> </a:t>
            </a:r>
          </a:p>
          <a:p>
            <a:pPr lvl="1"/>
            <a:r>
              <a:rPr lang="hu-HU" dirty="0"/>
              <a:t>Óvatosan osszunk meg adatokat magunkról a közösségi oldalakon</a:t>
            </a:r>
          </a:p>
          <a:p>
            <a:pPr lvl="1"/>
            <a:r>
              <a:rPr lang="hu-HU" dirty="0"/>
              <a:t>Megfontoltan töltsünk fel képeket magunkról!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297121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Mit mondjunk a gyerekeknek?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www.safeinternet.hu</a:t>
            </a:r>
            <a:r>
              <a:rPr lang="hu-HU" dirty="0"/>
              <a:t>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u-HU" b="1" dirty="0"/>
              <a:t>Zaklatás esetén </a:t>
            </a:r>
          </a:p>
          <a:p>
            <a:pPr lvl="1"/>
            <a:r>
              <a:rPr lang="hu-HU" dirty="0"/>
              <a:t>Ne válaszolj olyan üzenetekre, amiket bosszantó vagy zaklató céllal küldtek.</a:t>
            </a:r>
          </a:p>
          <a:p>
            <a:pPr lvl="1"/>
            <a:r>
              <a:rPr lang="hu-HU" dirty="0"/>
              <a:t>Őrizd meg az üzenetet; nem kell elolvasnod, de tartsd meg bizonyítékként. </a:t>
            </a:r>
          </a:p>
          <a:p>
            <a:pPr lvl="1"/>
            <a:r>
              <a:rPr lang="hu-HU" dirty="0"/>
              <a:t>Jelentsd a problémákat olyan embereknek, akik tenni tudnak az ügy érdekében. </a:t>
            </a:r>
          </a:p>
          <a:p>
            <a:pPr lvl="2"/>
            <a:r>
              <a:rPr lang="hu-HU" dirty="0"/>
              <a:t>Jelenteni a weboldal tulajdonosának. </a:t>
            </a:r>
          </a:p>
          <a:p>
            <a:pPr lvl="2"/>
            <a:r>
              <a:rPr lang="hu-HU" dirty="0"/>
              <a:t>A törvényellenes eseteket jelenteni a hatóságoknak.</a:t>
            </a:r>
          </a:p>
          <a:p>
            <a:pPr lvl="1"/>
            <a:r>
              <a:rPr lang="hu-HU" dirty="0"/>
              <a:t>Blokkold a küldőt. </a:t>
            </a:r>
          </a:p>
          <a:p>
            <a:pPr lvl="1"/>
            <a:r>
              <a:rPr lang="hu-HU" dirty="0"/>
              <a:t>Mondd el valakinek, akiben megbízol.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115255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Felhasznált irodalom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62756" y="2556931"/>
            <a:ext cx="9733841" cy="3832579"/>
          </a:xfrm>
        </p:spPr>
        <p:txBody>
          <a:bodyPr>
            <a:normAutofit fontScale="70000" lnSpcReduction="20000"/>
          </a:bodyPr>
          <a:lstStyle/>
          <a:p>
            <a:r>
              <a:rPr lang="hu-HU" dirty="0"/>
              <a:t>Vajda Zsuzsanna (2005). Neveléslélektan. Budapest, Osiris Kiadó</a:t>
            </a:r>
          </a:p>
          <a:p>
            <a:r>
              <a:rPr lang="hu-HU" dirty="0"/>
              <a:t>Szabó Éva és N. Kollár Katalin: Pszichológia pedagógusoknak. </a:t>
            </a:r>
            <a:r>
              <a:rPr lang="hu-HU" u="sng" dirty="0">
                <a:hlinkClick r:id="rId2"/>
              </a:rPr>
              <a:t>http://people.inf.elte.hu/szguadi/modulzaro/03%20tetel/106085165-Pszichologia-pedagogusoknak.pdf</a:t>
            </a:r>
            <a:endParaRPr lang="hu-HU" dirty="0"/>
          </a:p>
          <a:p>
            <a:r>
              <a:rPr lang="hu-HU" dirty="0"/>
              <a:t>Fülöp Márta: Versengés az iskolában http://epa.oszk.hu/00000/00035/00054/2001-11-ta-Fulop-Versenges.html</a:t>
            </a:r>
          </a:p>
          <a:p>
            <a:r>
              <a:rPr lang="hu-HU" u="sng" dirty="0">
                <a:hlinkClick r:id="rId3"/>
              </a:rPr>
              <a:t>http://mek.niif.hu/05400/05468/05468.pdf</a:t>
            </a:r>
            <a:endParaRPr lang="hu-HU" dirty="0"/>
          </a:p>
          <a:p>
            <a:r>
              <a:rPr lang="hu-HU" dirty="0"/>
              <a:t>http://www.tankonyvtar.hu/hu/tartalom/tamop425/2011_0001_520_pszichologia_pedagogusoknak/ch06s08.html</a:t>
            </a:r>
          </a:p>
          <a:p>
            <a:r>
              <a:rPr lang="hu-HU" dirty="0"/>
              <a:t>Nagy Ildikó, Körmendi Attila és Pataky Nóra (2012): A ZAKLATÁS ÉS AZ OSZTÁLYLÉGKÖR KAPCSOLATA. MAGYAR PEDAGÓGIA, 112. évf. 3. szám 129–148. </a:t>
            </a:r>
            <a:r>
              <a:rPr lang="hu-HU" u="sng" dirty="0">
                <a:hlinkClick r:id="rId4"/>
              </a:rPr>
              <a:t>http://www.magyarpedagogia.hu/document/1_Nagy_MP1123.pdf</a:t>
            </a:r>
            <a:endParaRPr lang="hu-HU" dirty="0"/>
          </a:p>
          <a:p>
            <a:r>
              <a:rPr lang="hu-HU" dirty="0"/>
              <a:t>Mindennapi Pszichológia online: </a:t>
            </a:r>
            <a:r>
              <a:rPr lang="hu-HU" u="sng" dirty="0">
                <a:hlinkClick r:id="rId5"/>
              </a:rPr>
              <a:t>http://www.mipszi.hu/cikk/110104-elektronikus-zaklatas-cyberbullying</a:t>
            </a:r>
            <a:endParaRPr lang="hu-HU" dirty="0"/>
          </a:p>
          <a:p>
            <a:r>
              <a:rPr lang="hu-HU" dirty="0" err="1"/>
              <a:t>www.saferinternet.hu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0410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2074</TotalTime>
  <Words>1714</Words>
  <Application>Microsoft Office PowerPoint</Application>
  <PresentationFormat>Szélesvásznú</PresentationFormat>
  <Paragraphs>295</Paragraphs>
  <Slides>38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38</vt:i4>
      </vt:variant>
    </vt:vector>
  </HeadingPairs>
  <TitlesOfParts>
    <vt:vector size="42" baseType="lpstr">
      <vt:lpstr>Arial</vt:lpstr>
      <vt:lpstr>Garamond</vt:lpstr>
      <vt:lpstr>Times New Roman</vt:lpstr>
      <vt:lpstr>Organikus</vt:lpstr>
      <vt:lpstr>Az iskolai osztály szociálpszichológiai sajátosságai </vt:lpstr>
      <vt:lpstr>Az iskolai osztály</vt:lpstr>
      <vt:lpstr>A tanulók viszonya az osztályhoz </vt:lpstr>
      <vt:lpstr>A tanulók viszonya az osztályhoz </vt:lpstr>
      <vt:lpstr>Szerepek az osztályban</vt:lpstr>
      <vt:lpstr>Szerepek az osztályban</vt:lpstr>
      <vt:lpstr>Szerepek az osztályban </vt:lpstr>
      <vt:lpstr>Önértékelés és csoporthelyzet  az iskolai osztályban</vt:lpstr>
      <vt:lpstr>Versengés az iskolában </vt:lpstr>
      <vt:lpstr>A versengés funkciói</vt:lpstr>
      <vt:lpstr>A versengő személyiségek </vt:lpstr>
      <vt:lpstr>Az A típusú személyiség jellemzői (Friedman és Rosenman, 1974) </vt:lpstr>
      <vt:lpstr>Az A típusú személyiség jellemzői (Friedman és Rosenman, 1974) </vt:lpstr>
      <vt:lpstr>Agresszió az iskolában</vt:lpstr>
      <vt:lpstr>Az agresszió osztályozása</vt:lpstr>
      <vt:lpstr>Példák az agresszióra</vt:lpstr>
      <vt:lpstr>Az agresszió két főbb típusa</vt:lpstr>
      <vt:lpstr>Agresszió kezelése az iskolában</vt:lpstr>
      <vt:lpstr>Agresszió kezelése az iskolában</vt:lpstr>
      <vt:lpstr>Család és média szerepe  az agresszív viselkedés mögött</vt:lpstr>
      <vt:lpstr>Iskolai antiszociális agresszió  további két változata</vt:lpstr>
      <vt:lpstr>Az iskolai zaklatás, bullying</vt:lpstr>
      <vt:lpstr>Az iskolai zaklatás </vt:lpstr>
      <vt:lpstr>Az iskolai zaklatás résztvevőinek jellemzése</vt:lpstr>
      <vt:lpstr>Az iskolai zaklatás résztvevőinek jellemzése (Ranschburg, 2011)</vt:lpstr>
      <vt:lpstr>Az iskolai zaklatás résztvevőinek jellemzése</vt:lpstr>
      <vt:lpstr>Az iskolai zaklatás résztvevőinek jellemzése</vt:lpstr>
      <vt:lpstr>Az iskolai zaklatás résztvevőinek jellemzése</vt:lpstr>
      <vt:lpstr>Az iskolai zaklatás résztvevőinek jellemzése</vt:lpstr>
      <vt:lpstr>Az iskolai zaklatás résztvevőinek jellemzése</vt:lpstr>
      <vt:lpstr>A zaklatás következményei, megoldási lehetőségek</vt:lpstr>
      <vt:lpstr>Prevenciós és intervenciós lehetőségek</vt:lpstr>
      <vt:lpstr>A cyberbullying</vt:lpstr>
      <vt:lpstr>Miért megterhelőbb a cyberbullying  az áldozatra nézve, mint a hagyományos zaklatás?</vt:lpstr>
      <vt:lpstr>Parry Aftab  amerikai ügyvédnő tanácsai</vt:lpstr>
      <vt:lpstr>Mit mondjunk a gyereknek? (www.safeinternet.hu)</vt:lpstr>
      <vt:lpstr>Mit mondjunk a gyerekeknek? (www.safeinternet.hu)</vt:lpstr>
      <vt:lpstr>Felhasznált irodalom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iskolai osztály szociálpszichológiai sajátosságai</dc:title>
  <dc:creator>computer</dc:creator>
  <cp:lastModifiedBy>Béla Pukánszky</cp:lastModifiedBy>
  <cp:revision>51</cp:revision>
  <dcterms:created xsi:type="dcterms:W3CDTF">2016-04-02T15:47:15Z</dcterms:created>
  <dcterms:modified xsi:type="dcterms:W3CDTF">2024-02-15T23:10:21Z</dcterms:modified>
</cp:coreProperties>
</file>