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14" r:id="rId2"/>
    <p:sldId id="313" r:id="rId3"/>
    <p:sldId id="315" r:id="rId4"/>
    <p:sldId id="316" r:id="rId5"/>
    <p:sldId id="317" r:id="rId6"/>
    <p:sldId id="319" r:id="rId7"/>
    <p:sldId id="320" r:id="rId8"/>
    <p:sldId id="257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4660"/>
  </p:normalViewPr>
  <p:slideViewPr>
    <p:cSldViewPr snapToGrid="0">
      <p:cViewPr varScale="1">
        <p:scale>
          <a:sx n="76" d="100"/>
          <a:sy n="76" d="100"/>
        </p:scale>
        <p:origin x="91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Problémás gyerekek az iskolában</a:t>
            </a:r>
          </a:p>
        </p:txBody>
      </p:sp>
      <p:sp>
        <p:nvSpPr>
          <p:cNvPr id="5" name="Alcím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Az edukációs folyamat pedagógiai-pszichológiai aspektusai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77614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Kit nevezünk problémásnak?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Hétköznapi, szubjektív értelemben</a:t>
            </a:r>
          </a:p>
          <a:p>
            <a:pPr marL="0" indent="0">
              <a:buNone/>
            </a:pPr>
            <a:endParaRPr lang="hu-HU" dirty="0"/>
          </a:p>
          <a:p>
            <a:pPr lvl="1"/>
            <a:r>
              <a:rPr lang="hu-HU" dirty="0"/>
              <a:t>Projekció – gyermek igazságtalanságot él át</a:t>
            </a:r>
            <a:r>
              <a:rPr lang="hu-HU" dirty="0">
                <a:sym typeface="Wingdings" panose="05000000000000000000" pitchFamily="2" charset="2"/>
              </a:rPr>
              <a:t>feszültség (aktív, passzív formája) probléma öngerjesztő köre</a:t>
            </a:r>
          </a:p>
          <a:p>
            <a:pPr lvl="2"/>
            <a:r>
              <a:rPr lang="hu-HU" dirty="0">
                <a:sym typeface="Wingdings" panose="05000000000000000000" pitchFamily="2" charset="2"/>
              </a:rPr>
              <a:t>Kölcsönös hibáztatás</a:t>
            </a:r>
          </a:p>
          <a:p>
            <a:pPr lvl="2"/>
            <a:r>
              <a:rPr lang="hu-HU" dirty="0">
                <a:sym typeface="Wingdings" panose="05000000000000000000" pitchFamily="2" charset="2"/>
              </a:rPr>
              <a:t>Határokat nem érzékelik a gyerekek</a:t>
            </a:r>
          </a:p>
          <a:p>
            <a:pPr marL="914400" lvl="2" indent="0">
              <a:buNone/>
            </a:pPr>
            <a:endParaRPr lang="hu-HU" dirty="0">
              <a:sym typeface="Wingdings" panose="05000000000000000000" pitchFamily="2" charset="2"/>
            </a:endParaRPr>
          </a:p>
          <a:p>
            <a:r>
              <a:rPr lang="hu-HU" dirty="0"/>
              <a:t>Pedagógiai értelemben </a:t>
            </a:r>
          </a:p>
          <a:p>
            <a:pPr marL="0" indent="0">
              <a:buNone/>
            </a:pPr>
            <a:endParaRPr lang="hu-HU" dirty="0">
              <a:sym typeface="Wingdings" panose="05000000000000000000" pitchFamily="2" charset="2"/>
            </a:endParaRPr>
          </a:p>
          <a:p>
            <a:endParaRPr lang="hu-HU" dirty="0">
              <a:sym typeface="Wingdings" panose="05000000000000000000" pitchFamily="2" charset="2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36995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Problémás viselkedés mint tünet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2" y="2421465"/>
            <a:ext cx="9601196" cy="3790382"/>
          </a:xfrm>
        </p:spPr>
        <p:txBody>
          <a:bodyPr>
            <a:normAutofit fontScale="92500" lnSpcReduction="20000"/>
          </a:bodyPr>
          <a:lstStyle/>
          <a:p>
            <a:r>
              <a:rPr lang="hu-HU" dirty="0"/>
              <a:t>Fejlődésben zavar - </a:t>
            </a:r>
            <a:r>
              <a:rPr lang="hu-HU" dirty="0">
                <a:sym typeface="Wingdings" panose="05000000000000000000" pitchFamily="2" charset="2"/>
              </a:rPr>
              <a:t>tünet: jelzőértéke van - elakadás</a:t>
            </a:r>
          </a:p>
          <a:p>
            <a:r>
              <a:rPr lang="hu-HU" dirty="0">
                <a:sym typeface="Wingdings" panose="05000000000000000000" pitchFamily="2" charset="2"/>
              </a:rPr>
              <a:t>Kifejezési módja függ, mire képes az egyén</a:t>
            </a:r>
          </a:p>
          <a:p>
            <a:r>
              <a:rPr lang="hu-HU" dirty="0">
                <a:sym typeface="Wingdings" panose="05000000000000000000" pitchFamily="2" charset="2"/>
              </a:rPr>
              <a:t>Életperiódustól függő jellegzetes tünetek</a:t>
            </a:r>
          </a:p>
          <a:p>
            <a:pPr lvl="1"/>
            <a:r>
              <a:rPr lang="hu-HU" dirty="0">
                <a:sym typeface="Wingdings" panose="05000000000000000000" pitchFamily="2" charset="2"/>
              </a:rPr>
              <a:t>Csecsemőkor – táplálás, bőrreakciók </a:t>
            </a:r>
          </a:p>
          <a:p>
            <a:pPr lvl="1"/>
            <a:r>
              <a:rPr lang="hu-HU" dirty="0">
                <a:sym typeface="Wingdings" panose="05000000000000000000" pitchFamily="2" charset="2"/>
              </a:rPr>
              <a:t>Kisgyermekkor – beszéd, mozgás, tisztasági szokások, önállósulási törekvések</a:t>
            </a:r>
          </a:p>
          <a:p>
            <a:pPr lvl="1"/>
            <a:r>
              <a:rPr lang="hu-HU" dirty="0">
                <a:sym typeface="Wingdings" panose="05000000000000000000" pitchFamily="2" charset="2"/>
              </a:rPr>
              <a:t>Iskoláskor – viselkedés, teljesítmény</a:t>
            </a:r>
          </a:p>
          <a:p>
            <a:pPr lvl="1"/>
            <a:r>
              <a:rPr lang="hu-HU" dirty="0">
                <a:sym typeface="Wingdings" panose="05000000000000000000" pitchFamily="2" charset="2"/>
              </a:rPr>
              <a:t>Serdülőkor – önértékelés, identitás</a:t>
            </a:r>
          </a:p>
          <a:p>
            <a:r>
              <a:rPr lang="hu-HU" dirty="0">
                <a:sym typeface="Wingdings" panose="05000000000000000000" pitchFamily="2" charset="2"/>
              </a:rPr>
              <a:t>Iskolás korban tünetként értelmezhető jellegzetességek </a:t>
            </a:r>
          </a:p>
          <a:p>
            <a:r>
              <a:rPr lang="hu-HU" dirty="0">
                <a:sym typeface="Wingdings" panose="05000000000000000000" pitchFamily="2" charset="2"/>
              </a:rPr>
              <a:t>Iskolai viselkedési problémákat tünetként kell kezelni!</a:t>
            </a:r>
          </a:p>
          <a:p>
            <a:endParaRPr lang="hu-HU" dirty="0">
              <a:sym typeface="Wingdings" panose="05000000000000000000" pitchFamily="2" charset="2"/>
            </a:endParaRPr>
          </a:p>
          <a:p>
            <a:endParaRPr lang="hu-HU" dirty="0"/>
          </a:p>
          <a:p>
            <a:endParaRPr lang="hu-HU" dirty="0"/>
          </a:p>
        </p:txBody>
      </p:sp>
      <p:pic>
        <p:nvPicPr>
          <p:cNvPr id="4098" name="Picture 2" descr="http://wdy.h-cdn.co/assets/cm/15/09/54ec04a196976_-_telltale-signs-your-child-s-too-sick-for-school-md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8997" y="2556932"/>
            <a:ext cx="2639587" cy="3519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5169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Tünetek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/>
              <a:t>Probléma elmélyülése - túlreagálás</a:t>
            </a:r>
          </a:p>
          <a:p>
            <a:r>
              <a:rPr lang="hu-HU" dirty="0"/>
              <a:t>Fejlődésben zavart keltő hatások jellege befolyásolja, meddig áll fenn a tünet</a:t>
            </a:r>
          </a:p>
          <a:p>
            <a:pPr marL="0" indent="0">
              <a:buNone/>
            </a:pPr>
            <a:endParaRPr lang="hu-HU" dirty="0"/>
          </a:p>
          <a:p>
            <a:r>
              <a:rPr lang="hu-HU" b="1" u="sng" dirty="0"/>
              <a:t>Tünetek tartóssága</a:t>
            </a:r>
          </a:p>
          <a:p>
            <a:pPr lvl="1"/>
            <a:r>
              <a:rPr lang="hu-HU" b="1" dirty="0"/>
              <a:t>Átmeneti </a:t>
            </a:r>
            <a:r>
              <a:rPr lang="hu-HU" dirty="0"/>
              <a:t>– megbillenő egyensúly; napokon belül helyreáll</a:t>
            </a:r>
          </a:p>
          <a:p>
            <a:pPr lvl="1"/>
            <a:r>
              <a:rPr lang="hu-HU" b="1" dirty="0"/>
              <a:t>Időszakos </a:t>
            </a:r>
            <a:r>
              <a:rPr lang="hu-HU" dirty="0"/>
              <a:t>– 1 hónapnál nem hosszabb; spontán rendeződés</a:t>
            </a:r>
          </a:p>
          <a:p>
            <a:pPr lvl="1"/>
            <a:r>
              <a:rPr lang="hu-HU" b="1" dirty="0"/>
              <a:t>Tartós</a:t>
            </a:r>
            <a:r>
              <a:rPr lang="hu-HU" dirty="0"/>
              <a:t> – 1 hónapon túl; spontán nem javul</a:t>
            </a:r>
          </a:p>
          <a:p>
            <a:pPr lvl="1"/>
            <a:r>
              <a:rPr lang="hu-HU" b="1" dirty="0"/>
              <a:t>Állandósult</a:t>
            </a:r>
            <a:r>
              <a:rPr lang="hu-HU" dirty="0"/>
              <a:t> – hónapokon, éveken át; hullámzó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64994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iskoláskor legjellegzetesebb tünetei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1" y="2556931"/>
            <a:ext cx="6976048" cy="365068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hu-HU" sz="2600" b="1" u="sng" dirty="0"/>
              <a:t>1. Viselkedéses tünetek</a:t>
            </a:r>
          </a:p>
          <a:p>
            <a:r>
              <a:rPr lang="hu-HU" b="1" dirty="0"/>
              <a:t>A) Beilleszkedési zavar</a:t>
            </a:r>
          </a:p>
          <a:p>
            <a:pPr lvl="1"/>
            <a:r>
              <a:rPr lang="hu-HU" dirty="0"/>
              <a:t>Új közösségekkel kapcsolat felvételi, kapcsolat fenntartási zavar</a:t>
            </a:r>
          </a:p>
          <a:p>
            <a:r>
              <a:rPr lang="hu-HU" b="1" dirty="0"/>
              <a:t>B) Viselkedészavar</a:t>
            </a:r>
          </a:p>
          <a:p>
            <a:pPr lvl="1"/>
            <a:r>
              <a:rPr lang="hu-HU" dirty="0"/>
              <a:t>A viselkedés alkalmi jellegű megváltozása – körülményektől, állapottól, személyektől függő helyzeti reakció</a:t>
            </a:r>
          </a:p>
          <a:p>
            <a:r>
              <a:rPr lang="hu-HU" b="1" dirty="0"/>
              <a:t>C) Magatartászavar </a:t>
            </a:r>
          </a:p>
          <a:p>
            <a:pPr lvl="1"/>
            <a:r>
              <a:rPr lang="hu-HU" dirty="0"/>
              <a:t>Az életkorból és élethelyzetből adódó viselkedési követelményeknek nem tud megfelelni, azok ellen lázad/ellenáll. </a:t>
            </a:r>
          </a:p>
          <a:p>
            <a:r>
              <a:rPr lang="hu-HU" b="1" dirty="0"/>
              <a:t>D) Deviáns viselkedés</a:t>
            </a:r>
          </a:p>
          <a:p>
            <a:pPr lvl="1"/>
            <a:r>
              <a:rPr lang="hu-HU" dirty="0"/>
              <a:t>Társadalmilag elfogadott magatartási és erkölcsi normák megsértése.</a:t>
            </a:r>
          </a:p>
          <a:p>
            <a:pPr marL="0" indent="0">
              <a:buNone/>
            </a:pPr>
            <a:r>
              <a:rPr lang="hu-HU" sz="2600" b="1" u="sng" dirty="0"/>
              <a:t>2. A tanulás és az iskolai teljesítmény zavara</a:t>
            </a:r>
          </a:p>
        </p:txBody>
      </p:sp>
      <p:pic>
        <p:nvPicPr>
          <p:cNvPr id="3074" name="Picture 2" descr="http://fc08.deviantart.net/fs71/i/2012/068/8/6/hero_school_by_lostatsea101-d4s6of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1449" y="1931830"/>
            <a:ext cx="3727858" cy="2153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4094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Problémás viselkedés háttere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/>
              <a:t>A) Figyelemfelkeltés</a:t>
            </a:r>
          </a:p>
          <a:p>
            <a:r>
              <a:rPr lang="hu-HU" dirty="0"/>
              <a:t>B) Tekintély- és hatalomszerzés</a:t>
            </a:r>
          </a:p>
          <a:p>
            <a:r>
              <a:rPr lang="hu-HU" dirty="0"/>
              <a:t>C) </a:t>
            </a:r>
            <a:r>
              <a:rPr lang="hu-HU" dirty="0" err="1"/>
              <a:t>Feszültséglevezetés</a:t>
            </a:r>
            <a:endParaRPr lang="hu-HU" dirty="0"/>
          </a:p>
          <a:p>
            <a:r>
              <a:rPr lang="hu-HU" dirty="0"/>
              <a:t>D) Modellkövetés</a:t>
            </a:r>
          </a:p>
          <a:p>
            <a:r>
              <a:rPr lang="hu-HU" dirty="0"/>
              <a:t>E) Tehetetlenség</a:t>
            </a:r>
          </a:p>
          <a:p>
            <a:r>
              <a:rPr lang="hu-HU" dirty="0"/>
              <a:t>F) Elkerülő jelleg </a:t>
            </a:r>
          </a:p>
          <a:p>
            <a:r>
              <a:rPr lang="hu-HU" dirty="0"/>
              <a:t>G) Provokatív jelleg</a:t>
            </a:r>
          </a:p>
          <a:p>
            <a:r>
              <a:rPr lang="hu-HU" dirty="0"/>
              <a:t>H) Kimerültség</a:t>
            </a:r>
          </a:p>
          <a:p>
            <a:endParaRPr lang="hu-HU" dirty="0"/>
          </a:p>
        </p:txBody>
      </p:sp>
      <p:pic>
        <p:nvPicPr>
          <p:cNvPr id="1026" name="Picture 2" descr="https://s-media-cache-ak0.pinimg.com/236x/a7/8c/71/a78c71d8e99b7a7fa51ae77985dc32a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470" y="3044505"/>
            <a:ext cx="3214844" cy="212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23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Fontos gyakorlati feladatok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u-HU" dirty="0"/>
              <a:t>Önismeret – vak foltok!</a:t>
            </a:r>
          </a:p>
          <a:p>
            <a:r>
              <a:rPr lang="hu-HU" dirty="0"/>
              <a:t>Szemléletváltás</a:t>
            </a:r>
          </a:p>
          <a:p>
            <a:r>
              <a:rPr lang="hu-HU" dirty="0"/>
              <a:t>Automatikus reakciók kerülése – viselkedés mögötti hangulati állapot?</a:t>
            </a:r>
          </a:p>
          <a:p>
            <a:r>
              <a:rPr lang="hu-HU" dirty="0"/>
              <a:t>Reális énkép</a:t>
            </a:r>
          </a:p>
          <a:p>
            <a:r>
              <a:rPr lang="hu-HU" dirty="0"/>
              <a:t>Elfogadás nyelve</a:t>
            </a:r>
          </a:p>
          <a:p>
            <a:r>
              <a:rPr lang="hu-HU" dirty="0"/>
              <a:t>Figyelmen kívül hagyás</a:t>
            </a:r>
          </a:p>
          <a:p>
            <a:r>
              <a:rPr lang="hu-HU" dirty="0"/>
              <a:t>Elszeparálás</a:t>
            </a:r>
          </a:p>
          <a:p>
            <a:r>
              <a:rPr lang="hu-HU" dirty="0"/>
              <a:t>Figyelemáthelyezés</a:t>
            </a:r>
          </a:p>
          <a:p>
            <a:r>
              <a:rPr lang="hu-HU" dirty="0"/>
              <a:t>Szuggesztív dicséret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51530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39484" y="1160552"/>
            <a:ext cx="9601196" cy="1303867"/>
          </a:xfrm>
        </p:spPr>
        <p:txBody>
          <a:bodyPr>
            <a:normAutofit/>
          </a:bodyPr>
          <a:lstStyle/>
          <a:p>
            <a:r>
              <a:rPr lang="hu-HU" dirty="0"/>
              <a:t>Felhasznált irodalom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04332" y="2464419"/>
            <a:ext cx="9871500" cy="3973133"/>
          </a:xfrm>
        </p:spPr>
        <p:txBody>
          <a:bodyPr>
            <a:normAutofit/>
          </a:bodyPr>
          <a:lstStyle/>
          <a:p>
            <a:r>
              <a:rPr lang="hu-HU" dirty="0"/>
              <a:t>N. Kollár Katalin és Szabó Éva: Pszichológia pedagógusoknak, 481-495.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235742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us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31713</TotalTime>
  <Words>313</Words>
  <Application>Microsoft Office PowerPoint</Application>
  <PresentationFormat>Szélesvásznú</PresentationFormat>
  <Paragraphs>64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2" baseType="lpstr">
      <vt:lpstr>Arial</vt:lpstr>
      <vt:lpstr>Garamond</vt:lpstr>
      <vt:lpstr>Times New Roman</vt:lpstr>
      <vt:lpstr>Organikus</vt:lpstr>
      <vt:lpstr>Problémás gyerekek az iskolában</vt:lpstr>
      <vt:lpstr>Kit nevezünk problémásnak? </vt:lpstr>
      <vt:lpstr>Problémás viselkedés mint tünet</vt:lpstr>
      <vt:lpstr>Tünetek </vt:lpstr>
      <vt:lpstr>Az iskoláskor legjellegzetesebb tünetei </vt:lpstr>
      <vt:lpstr>Problémás viselkedés háttere</vt:lpstr>
      <vt:lpstr>Fontos gyakorlati feladatok</vt:lpstr>
      <vt:lpstr>Felhasznált irodalom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Tanár-diák interakciók az osztályban</dc:title>
  <dc:creator>computer</dc:creator>
  <cp:lastModifiedBy>Béla Pukánszky</cp:lastModifiedBy>
  <cp:revision>113</cp:revision>
  <dcterms:created xsi:type="dcterms:W3CDTF">2015-02-17T17:53:52Z</dcterms:created>
  <dcterms:modified xsi:type="dcterms:W3CDTF">2024-02-15T23:10:35Z</dcterms:modified>
</cp:coreProperties>
</file>