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sldIdLst>
    <p:sldId id="256" r:id="rId2"/>
    <p:sldId id="258" r:id="rId3"/>
    <p:sldId id="260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4" r:id="rId15"/>
    <p:sldId id="275" r:id="rId16"/>
    <p:sldId id="273" r:id="rId17"/>
    <p:sldId id="276" r:id="rId18"/>
    <p:sldId id="25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5" autoAdjust="0"/>
    <p:restoredTop sz="94660"/>
  </p:normalViewPr>
  <p:slideViewPr>
    <p:cSldViewPr snapToGrid="0">
      <p:cViewPr varScale="1">
        <p:scale>
          <a:sx n="76" d="100"/>
          <a:sy n="76" d="100"/>
        </p:scale>
        <p:origin x="91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624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54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289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976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437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068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478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948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581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062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4070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1685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80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247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730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765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389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239258" y="1555044"/>
            <a:ext cx="8915399" cy="2262781"/>
          </a:xfrm>
        </p:spPr>
        <p:txBody>
          <a:bodyPr/>
          <a:lstStyle/>
          <a:p>
            <a:r>
              <a:rPr lang="hu-HU" sz="4400" dirty="0"/>
              <a:t>Az iskolai konfliktusok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49667" y="4140195"/>
            <a:ext cx="9070848" cy="457201"/>
          </a:xfrm>
        </p:spPr>
        <p:txBody>
          <a:bodyPr>
            <a:noAutofit/>
          </a:bodyPr>
          <a:lstStyle/>
          <a:p>
            <a:r>
              <a:rPr lang="hu-H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 edukációs folyamat pedagógiai-pszichológiai aspektusai</a:t>
            </a:r>
          </a:p>
          <a:p>
            <a:endParaRPr lang="hu-HU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173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1370" y="841422"/>
            <a:ext cx="8911687" cy="1280890"/>
          </a:xfrm>
        </p:spPr>
        <p:txBody>
          <a:bodyPr/>
          <a:lstStyle/>
          <a:p>
            <a:r>
              <a:rPr lang="hu-HU" dirty="0"/>
              <a:t>A konfliktus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055635" y="2122312"/>
            <a:ext cx="8915400" cy="3777622"/>
          </a:xfrm>
        </p:spPr>
        <p:txBody>
          <a:bodyPr/>
          <a:lstStyle/>
          <a:p>
            <a:pPr lvl="0"/>
            <a:r>
              <a:rPr lang="hu-HU" dirty="0"/>
              <a:t>Latin szó, </a:t>
            </a:r>
            <a:r>
              <a:rPr lang="hu-HU" dirty="0" err="1"/>
              <a:t>confligere</a:t>
            </a:r>
            <a:r>
              <a:rPr lang="hu-HU" dirty="0"/>
              <a:t> = fegyveres összeütközés</a:t>
            </a:r>
          </a:p>
          <a:p>
            <a:pPr lvl="0"/>
            <a:r>
              <a:rPr lang="hu-HU" dirty="0"/>
              <a:t>Köznapi használata: összeütközés, szembenállás </a:t>
            </a:r>
          </a:p>
          <a:p>
            <a:pPr lvl="0"/>
            <a:r>
              <a:rPr lang="hu-HU" dirty="0"/>
              <a:t>Pozitív oldala</a:t>
            </a:r>
          </a:p>
          <a:p>
            <a:pPr lvl="0"/>
            <a:r>
              <a:rPr lang="hu-HU" dirty="0"/>
              <a:t>Az emberi élet nélkülözhetetlen része  </a:t>
            </a:r>
          </a:p>
          <a:p>
            <a:endParaRPr lang="hu-HU" dirty="0"/>
          </a:p>
        </p:txBody>
      </p:sp>
      <p:pic>
        <p:nvPicPr>
          <p:cNvPr id="5122" name="Picture 2" descr="http://images.sixrevisions.com/2010/09/27-01_creative_conflict_good_ld_im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370" y="4300401"/>
            <a:ext cx="52387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569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40156" y="590243"/>
            <a:ext cx="8911687" cy="1280890"/>
          </a:xfrm>
        </p:spPr>
        <p:txBody>
          <a:bodyPr/>
          <a:lstStyle/>
          <a:p>
            <a:r>
              <a:rPr lang="hu-HU" dirty="0"/>
              <a:t>A konfliktusok szintjei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32844" y="2093216"/>
            <a:ext cx="6180667" cy="4149796"/>
          </a:xfrm>
        </p:spPr>
        <p:txBody>
          <a:bodyPr>
            <a:normAutofit fontScale="85000" lnSpcReduction="20000"/>
          </a:bodyPr>
          <a:lstStyle/>
          <a:p>
            <a:r>
              <a:rPr lang="hu-HU" b="1" dirty="0"/>
              <a:t>A) </a:t>
            </a:r>
            <a:r>
              <a:rPr lang="hu-HU" b="1" dirty="0" err="1"/>
              <a:t>Intrapszichikus</a:t>
            </a:r>
            <a:r>
              <a:rPr lang="hu-HU" b="1" dirty="0"/>
              <a:t> konfliktusok </a:t>
            </a:r>
          </a:p>
          <a:p>
            <a:pPr lvl="1"/>
            <a:r>
              <a:rPr lang="hu-HU" dirty="0"/>
              <a:t>Belső konfliktusok, egymást kölcsönösen kizáró célok, viselkedésmódok, cselekedetek közül választani </a:t>
            </a:r>
          </a:p>
          <a:p>
            <a:pPr lvl="1"/>
            <a:r>
              <a:rPr lang="hu-HU" dirty="0"/>
              <a:t>Döntési helyzetek</a:t>
            </a:r>
          </a:p>
          <a:p>
            <a:pPr marL="274320" lvl="1" indent="0">
              <a:buNone/>
            </a:pPr>
            <a:endParaRPr lang="hu-HU" dirty="0"/>
          </a:p>
          <a:p>
            <a:pPr lvl="1"/>
            <a:r>
              <a:rPr lang="hu-HU" dirty="0"/>
              <a:t>Szerepkonfliktusok</a:t>
            </a:r>
          </a:p>
          <a:p>
            <a:pPr marL="274320" lvl="1" indent="0">
              <a:buNone/>
            </a:pPr>
            <a:endParaRPr lang="hu-HU" dirty="0"/>
          </a:p>
          <a:p>
            <a:r>
              <a:rPr lang="hu-HU" b="1" dirty="0"/>
              <a:t>B) Interperszonális konfliktusok </a:t>
            </a:r>
          </a:p>
          <a:p>
            <a:pPr lvl="1"/>
            <a:r>
              <a:rPr lang="hu-HU" dirty="0"/>
              <a:t>Személyek között vagy személyes kapcsolatban lévő szűkebb csoportok között </a:t>
            </a:r>
          </a:p>
          <a:p>
            <a:pPr marL="274320" lvl="1" indent="0">
              <a:buNone/>
            </a:pPr>
            <a:endParaRPr lang="hu-HU" dirty="0"/>
          </a:p>
          <a:p>
            <a:r>
              <a:rPr lang="hu-HU" b="1" dirty="0"/>
              <a:t>C) Társadalmi konfliktusok </a:t>
            </a:r>
          </a:p>
          <a:p>
            <a:pPr lvl="1"/>
            <a:r>
              <a:rPr lang="hu-HU" dirty="0"/>
              <a:t>Társadalom különböző nagyobb csoportjai között, nemzetek, népcsoportok között </a:t>
            </a:r>
            <a:endParaRPr lang="hu-HU" sz="1400" dirty="0"/>
          </a:p>
          <a:p>
            <a:pPr lvl="1"/>
            <a:r>
              <a:rPr lang="hu-HU" dirty="0"/>
              <a:t>Hat az egyének </a:t>
            </a:r>
            <a:r>
              <a:rPr lang="hu-HU" dirty="0" err="1"/>
              <a:t>intrapszichés</a:t>
            </a:r>
            <a:r>
              <a:rPr lang="hu-HU" dirty="0"/>
              <a:t> és interperszonális konfliktusaira</a:t>
            </a:r>
            <a:endParaRPr lang="hu-HU" sz="1400" dirty="0"/>
          </a:p>
          <a:p>
            <a:pPr lvl="1"/>
            <a:endParaRPr lang="hu-HU" dirty="0"/>
          </a:p>
          <a:p>
            <a:endParaRPr lang="hu-HU" dirty="0"/>
          </a:p>
        </p:txBody>
      </p:sp>
      <p:pic>
        <p:nvPicPr>
          <p:cNvPr id="4098" name="Picture 2" descr="https://encrypted-tbn0.gstatic.com/images?q=tbn:ANd9GcTI_sbQz6Nuqlgirnp3GJyLcJY6guFsL__4mLXnfbYYdn5Bgz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770" y="2744851"/>
            <a:ext cx="3153302" cy="261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965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028480" y="567665"/>
            <a:ext cx="8911687" cy="1280890"/>
          </a:xfrm>
        </p:spPr>
        <p:txBody>
          <a:bodyPr>
            <a:normAutofit/>
          </a:bodyPr>
          <a:lstStyle/>
          <a:p>
            <a:r>
              <a:rPr lang="hu-HU" dirty="0"/>
              <a:t>Kommunikációs zavarok mint konfliktusforrások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06222" y="1986844"/>
            <a:ext cx="6615289" cy="4645377"/>
          </a:xfrm>
        </p:spPr>
        <p:txBody>
          <a:bodyPr>
            <a:normAutofit fontScale="92500"/>
          </a:bodyPr>
          <a:lstStyle/>
          <a:p>
            <a:pPr lvl="0"/>
            <a:r>
              <a:rPr lang="hu-HU" dirty="0"/>
              <a:t>Mely infókat fogadjuk be a környezetből, mit hagyunk figyelmen kívül?</a:t>
            </a:r>
          </a:p>
          <a:p>
            <a:pPr lvl="0"/>
            <a:r>
              <a:rPr lang="hu-HU" dirty="0"/>
              <a:t>Hogyan értelmezzük a befogadott információt?</a:t>
            </a:r>
          </a:p>
          <a:p>
            <a:pPr marL="0" lvl="0" indent="0">
              <a:buNone/>
            </a:pPr>
            <a:endParaRPr lang="hu-HU" dirty="0"/>
          </a:p>
          <a:p>
            <a:pPr lvl="0"/>
            <a:r>
              <a:rPr lang="hu-HU" dirty="0"/>
              <a:t>A környezetről szerzett tudás befolyásolja a következőleg kapott információ-halmaz feldolgozását is. </a:t>
            </a:r>
          </a:p>
          <a:p>
            <a:pPr marL="0" lvl="0" indent="0">
              <a:buNone/>
            </a:pPr>
            <a:endParaRPr lang="hu-HU" dirty="0"/>
          </a:p>
          <a:p>
            <a:pPr lvl="0"/>
            <a:r>
              <a:rPr lang="hu-HU" dirty="0"/>
              <a:t>A kifejezésben is vannak egyéni különbségek: gondolatok, vélemények, érzések terén </a:t>
            </a:r>
          </a:p>
          <a:p>
            <a:pPr lvl="1"/>
            <a:r>
              <a:rPr lang="hu-HU" dirty="0"/>
              <a:t>Pl. szókincs, mondatfűzés pontossága, mimika, gesztus kifejező ereje különböző </a:t>
            </a:r>
          </a:p>
          <a:p>
            <a:pPr marL="457200" lvl="1" indent="0">
              <a:buNone/>
            </a:pPr>
            <a:endParaRPr lang="hu-HU" dirty="0"/>
          </a:p>
          <a:p>
            <a:pPr lvl="0"/>
            <a:r>
              <a:rPr lang="hu-HU" dirty="0"/>
              <a:t>Viselkedést befolyásolja: szituációról, partnerről, a partner szándékáról kialakított belső kép </a:t>
            </a:r>
          </a:p>
          <a:p>
            <a:endParaRPr lang="hu-HU" dirty="0"/>
          </a:p>
        </p:txBody>
      </p:sp>
      <p:pic>
        <p:nvPicPr>
          <p:cNvPr id="3074" name="Picture 2" descr="http://www.vfp49.org/images/conflict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7086" y="2436160"/>
            <a:ext cx="3445581" cy="297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708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543058" y="517430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hu-HU" dirty="0"/>
              <a:t>A stressz hatása a konfliktusok kialakulására és megoldására 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43058" y="1395306"/>
            <a:ext cx="6084712" cy="50732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dirty="0"/>
          </a:p>
          <a:p>
            <a:pPr lvl="0"/>
            <a:r>
              <a:rPr lang="hu-HU" dirty="0"/>
              <a:t>Stressz-élmény: </a:t>
            </a:r>
          </a:p>
          <a:p>
            <a:pPr lvl="1"/>
            <a:r>
              <a:rPr lang="hu-HU" dirty="0"/>
              <a:t>csökken az észlelés pontossága, a gondolatok kifejezésének színvonala, verbális közlések összerendezettsége</a:t>
            </a:r>
          </a:p>
          <a:p>
            <a:pPr lvl="1"/>
            <a:r>
              <a:rPr lang="hu-HU" dirty="0"/>
              <a:t>csökken a frusztrációs tolerancia, </a:t>
            </a:r>
          </a:p>
          <a:p>
            <a:pPr lvl="1"/>
            <a:r>
              <a:rPr lang="hu-HU" dirty="0"/>
              <a:t>csökken a mások problémáira való odafigyelés, érzékenység </a:t>
            </a:r>
          </a:p>
          <a:p>
            <a:pPr marL="274320" lvl="1" indent="0">
              <a:buNone/>
            </a:pPr>
            <a:endParaRPr lang="hu-HU" dirty="0"/>
          </a:p>
          <a:p>
            <a:pPr lvl="0"/>
            <a:r>
              <a:rPr lang="hu-HU" dirty="0"/>
              <a:t>Gyereknél a magatartászavarok mögött gyakori ok a tartós, aktuális stressz átélése(!)</a:t>
            </a:r>
          </a:p>
          <a:p>
            <a:pPr lvl="0"/>
            <a:r>
              <a:rPr lang="hu-HU" dirty="0"/>
              <a:t>Stressz hatására konfliktusnak minősítünk jelentéktelen történéseket is</a:t>
            </a:r>
          </a:p>
          <a:p>
            <a:pPr lvl="0"/>
            <a:r>
              <a:rPr lang="hu-HU" dirty="0"/>
              <a:t>A másik észlelésének pontossága gyengül – félreértések 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80492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8125" y="725710"/>
            <a:ext cx="9237831" cy="1280890"/>
          </a:xfrm>
        </p:spPr>
        <p:txBody>
          <a:bodyPr>
            <a:normAutofit/>
          </a:bodyPr>
          <a:lstStyle/>
          <a:p>
            <a:r>
              <a:rPr lang="hu-HU" dirty="0"/>
              <a:t>Az iskolai konfliktus kialakulásának feltételei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182812" y="2619022"/>
            <a:ext cx="5600739" cy="3777622"/>
          </a:xfrm>
        </p:spPr>
        <p:txBody>
          <a:bodyPr>
            <a:normAutofit lnSpcReduction="10000"/>
          </a:bodyPr>
          <a:lstStyle/>
          <a:p>
            <a:pPr lvl="0"/>
            <a:r>
              <a:rPr lang="hu-HU" dirty="0"/>
              <a:t>Iskolai konfliktusok egy része valamilyen </a:t>
            </a:r>
            <a:r>
              <a:rPr lang="hu-HU" b="1" dirty="0"/>
              <a:t>nagyobb probléma tüneteként</a:t>
            </a:r>
            <a:r>
              <a:rPr lang="hu-HU" dirty="0"/>
              <a:t> jelenik meg </a:t>
            </a:r>
          </a:p>
          <a:p>
            <a:pPr marL="0" lvl="0" indent="0">
              <a:buNone/>
            </a:pPr>
            <a:endParaRPr lang="hu-HU" sz="1600" dirty="0"/>
          </a:p>
          <a:p>
            <a:pPr lvl="0"/>
            <a:r>
              <a:rPr lang="hu-HU" b="1" dirty="0"/>
              <a:t>Gyökerei: </a:t>
            </a:r>
          </a:p>
          <a:p>
            <a:pPr marL="0" lvl="0" indent="0">
              <a:buNone/>
            </a:pPr>
            <a:endParaRPr lang="hu-HU" sz="1600" dirty="0"/>
          </a:p>
          <a:p>
            <a:pPr lvl="1"/>
            <a:r>
              <a:rPr lang="hu-HU" dirty="0"/>
              <a:t>osztály/ iskola irányítójának vezetési stílusa,</a:t>
            </a:r>
          </a:p>
          <a:p>
            <a:pPr marL="274320" lvl="1" indent="0">
              <a:buNone/>
            </a:pPr>
            <a:endParaRPr lang="hu-HU" sz="1400" dirty="0"/>
          </a:p>
          <a:p>
            <a:pPr lvl="1"/>
            <a:r>
              <a:rPr lang="hu-HU" dirty="0"/>
              <a:t>tanterv hiányosságai, </a:t>
            </a:r>
          </a:p>
          <a:p>
            <a:pPr lvl="1"/>
            <a:endParaRPr lang="hu-HU" sz="1400" dirty="0"/>
          </a:p>
          <a:p>
            <a:pPr lvl="1"/>
            <a:r>
              <a:rPr lang="hu-HU" dirty="0"/>
              <a:t>gyerekek kultúrája, élettörténete, élményei által meghatározott magatartása </a:t>
            </a:r>
            <a:endParaRPr lang="hu-HU" sz="1400" dirty="0"/>
          </a:p>
          <a:p>
            <a:pPr marL="0" indent="0">
              <a:buNone/>
            </a:pPr>
            <a:endParaRPr lang="hu-HU" sz="1600" dirty="0"/>
          </a:p>
          <a:p>
            <a:endParaRPr lang="hu-HU" dirty="0"/>
          </a:p>
        </p:txBody>
      </p:sp>
      <p:pic>
        <p:nvPicPr>
          <p:cNvPr id="6146" name="Picture 2" descr="http://www.conflictresolutionservices.co.nz/can't%20we%20all%20just%20get%20along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180" y="2934076"/>
            <a:ext cx="3763227" cy="307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518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67933" y="608728"/>
            <a:ext cx="10058400" cy="1371600"/>
          </a:xfrm>
        </p:spPr>
        <p:txBody>
          <a:bodyPr>
            <a:normAutofit/>
          </a:bodyPr>
          <a:lstStyle/>
          <a:p>
            <a:r>
              <a:rPr lang="hu-HU" dirty="0"/>
              <a:t>Az iskolai konfliktus kialakulásának feltételei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80444" y="1867439"/>
            <a:ext cx="10233378" cy="4754880"/>
          </a:xfrm>
        </p:spPr>
        <p:txBody>
          <a:bodyPr>
            <a:normAutofit/>
          </a:bodyPr>
          <a:lstStyle/>
          <a:p>
            <a:pPr lvl="0"/>
            <a:r>
              <a:rPr lang="hu-HU" b="1" dirty="0"/>
              <a:t>1. Versengő légkör, kooperáció gyengesége</a:t>
            </a:r>
          </a:p>
          <a:p>
            <a:pPr lvl="1"/>
            <a:r>
              <a:rPr lang="hu-HU" dirty="0"/>
              <a:t>Ha a vesztes megszégyenül, ha valaki mindig győztes/vesztes…</a:t>
            </a:r>
          </a:p>
          <a:p>
            <a:pPr lvl="1"/>
            <a:r>
              <a:rPr lang="hu-HU" dirty="0"/>
              <a:t>Harag, frusztráció</a:t>
            </a:r>
          </a:p>
          <a:p>
            <a:pPr lvl="1"/>
            <a:r>
              <a:rPr lang="hu-HU" dirty="0"/>
              <a:t>Együttműködés: közelség, közös élmények, kölcsönösség</a:t>
            </a:r>
            <a:r>
              <a:rPr lang="hu-HU" dirty="0">
                <a:sym typeface="Wingdings" panose="05000000000000000000" pitchFamily="2" charset="2"/>
              </a:rPr>
              <a:t></a:t>
            </a:r>
            <a:r>
              <a:rPr lang="hu-HU" dirty="0"/>
              <a:t>önfeltárást, bizalmat eredményez</a:t>
            </a:r>
          </a:p>
          <a:p>
            <a:pPr marL="274320" lvl="1" indent="0">
              <a:buNone/>
            </a:pPr>
            <a:endParaRPr lang="hu-HU" dirty="0"/>
          </a:p>
          <a:p>
            <a:pPr lvl="0"/>
            <a:r>
              <a:rPr lang="hu-HU" b="1" dirty="0"/>
              <a:t>2. Barátságtalan és bizalmatlan légkör</a:t>
            </a:r>
          </a:p>
          <a:p>
            <a:pPr lvl="1"/>
            <a:r>
              <a:rPr lang="hu-HU" dirty="0"/>
              <a:t>Különállás, klikkek kialakulása, bűnbakképzés</a:t>
            </a:r>
            <a:endParaRPr lang="hu-HU" b="1" dirty="0"/>
          </a:p>
          <a:p>
            <a:pPr marL="0" lvl="0" indent="0">
              <a:buNone/>
            </a:pPr>
            <a:endParaRPr lang="hu-HU" dirty="0"/>
          </a:p>
          <a:p>
            <a:pPr lvl="0"/>
            <a:r>
              <a:rPr lang="hu-HU" b="1" dirty="0"/>
              <a:t>3. Az érzelmek kifejezésének lehetősége</a:t>
            </a:r>
          </a:p>
          <a:p>
            <a:pPr lvl="1"/>
            <a:r>
              <a:rPr lang="hu-HU" dirty="0"/>
              <a:t>Kontrollált harag kifejezés</a:t>
            </a:r>
          </a:p>
          <a:p>
            <a:pPr lvl="1"/>
            <a:r>
              <a:rPr lang="hu-HU" dirty="0"/>
              <a:t>Érzelmek kifejezésének tiltása</a:t>
            </a:r>
          </a:p>
          <a:p>
            <a:pPr marL="0" lvl="0" indent="0">
              <a:buNone/>
            </a:pPr>
            <a:endParaRPr lang="hu-HU" dirty="0"/>
          </a:p>
          <a:p>
            <a:endParaRPr lang="hu-HU" dirty="0"/>
          </a:p>
        </p:txBody>
      </p:sp>
      <p:pic>
        <p:nvPicPr>
          <p:cNvPr id="7170" name="Picture 2" descr="https://www.thegazette.co.uk/content/image/conflic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664" y="4244879"/>
            <a:ext cx="2933158" cy="234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370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51379" y="624110"/>
            <a:ext cx="9653234" cy="1280890"/>
          </a:xfrm>
        </p:spPr>
        <p:txBody>
          <a:bodyPr>
            <a:normAutofit/>
          </a:bodyPr>
          <a:lstStyle/>
          <a:p>
            <a:r>
              <a:rPr lang="hu-HU" dirty="0"/>
              <a:t>Az iskolai konfliktus kialakulásának feltételei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51379" y="2069253"/>
            <a:ext cx="7749821" cy="436541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hu-HU" b="1" dirty="0"/>
              <a:t>4. A konfliktus-megoldó képességek gyengesége</a:t>
            </a:r>
          </a:p>
          <a:p>
            <a:pPr lvl="1"/>
            <a:r>
              <a:rPr lang="hu-HU" dirty="0"/>
              <a:t>Konfliktusmegoldásban modellek</a:t>
            </a:r>
            <a:endParaRPr lang="hu-HU" sz="1400" dirty="0"/>
          </a:p>
          <a:p>
            <a:pPr lvl="1"/>
            <a:r>
              <a:rPr lang="hu-HU" dirty="0"/>
              <a:t>Konfliktusok erőszakos megoldása, erőszak jutalmazása</a:t>
            </a:r>
          </a:p>
          <a:p>
            <a:pPr lvl="1"/>
            <a:r>
              <a:rPr lang="hu-HU" dirty="0"/>
              <a:t>Pedagógusok tekintélyelvű, büntető magatartása  </a:t>
            </a:r>
          </a:p>
          <a:p>
            <a:pPr marL="274320" lvl="1" indent="0">
              <a:buNone/>
            </a:pPr>
            <a:endParaRPr lang="hu-HU" dirty="0"/>
          </a:p>
          <a:p>
            <a:r>
              <a:rPr lang="hu-HU" b="1" dirty="0"/>
              <a:t>5. A tanári hatalom nem megfelelő használata</a:t>
            </a:r>
          </a:p>
          <a:p>
            <a:pPr lvl="1"/>
            <a:r>
              <a:rPr lang="hu-HU" dirty="0" err="1"/>
              <a:t>Rigid</a:t>
            </a:r>
            <a:r>
              <a:rPr lang="hu-HU" dirty="0"/>
              <a:t>, megkérdőjelezhetetlen szabályok, vak engedelmesség követelése, következetlen jutalmazás-büntetés</a:t>
            </a:r>
          </a:p>
          <a:p>
            <a:pPr lvl="1"/>
            <a:r>
              <a:rPr lang="hu-HU" dirty="0"/>
              <a:t>Szintén probléma lehet az ellentettje is! </a:t>
            </a:r>
            <a:endParaRPr lang="hu-HU" b="1" dirty="0"/>
          </a:p>
          <a:p>
            <a:pPr lvl="0"/>
            <a:endParaRPr lang="hu-HU" b="1" dirty="0"/>
          </a:p>
          <a:p>
            <a:pPr lvl="0"/>
            <a:r>
              <a:rPr lang="hu-HU" b="1" dirty="0"/>
              <a:t>6. A kommunikációs képességek gyengesége</a:t>
            </a:r>
          </a:p>
          <a:p>
            <a:pPr lvl="1"/>
            <a:r>
              <a:rPr lang="hu-HU" dirty="0"/>
              <a:t>Szegényes kommunikáció – félreértések, félreértelmezések forrása</a:t>
            </a:r>
          </a:p>
          <a:p>
            <a:pPr lvl="1"/>
            <a:r>
              <a:rPr lang="hu-HU" dirty="0"/>
              <a:t>Nem jól kifejezett érzelmek, gondolatok, igények</a:t>
            </a:r>
            <a:endParaRPr lang="hu-HU" sz="1400" dirty="0"/>
          </a:p>
          <a:p>
            <a:pPr lvl="1"/>
            <a:r>
              <a:rPr lang="hu-HU" dirty="0"/>
              <a:t>Másikra figyelés hiánya, másik meghallgatásának gyengesége</a:t>
            </a:r>
            <a:endParaRPr lang="hu-HU" sz="1400" dirty="0"/>
          </a:p>
          <a:p>
            <a:pPr lvl="0"/>
            <a:endParaRPr lang="hu-HU" dirty="0"/>
          </a:p>
          <a:p>
            <a:endParaRPr lang="hu-HU" dirty="0"/>
          </a:p>
        </p:txBody>
      </p:sp>
      <p:pic>
        <p:nvPicPr>
          <p:cNvPr id="9218" name="Picture 2" descr="http://www.howtolearn.com/HTL/media/teen-violence-198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701" y="3080099"/>
            <a:ext cx="2214014" cy="3354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7774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56945" y="467992"/>
            <a:ext cx="8911687" cy="1280890"/>
          </a:xfrm>
        </p:spPr>
        <p:txBody>
          <a:bodyPr/>
          <a:lstStyle/>
          <a:p>
            <a:r>
              <a:rPr lang="hu-HU" dirty="0"/>
              <a:t>A konfliktusok kezelése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66800" y="2014194"/>
            <a:ext cx="10255956" cy="447830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hu-HU" dirty="0"/>
              <a:t>A viselkedést konfliktushelyzetben meghatározza…</a:t>
            </a:r>
          </a:p>
          <a:p>
            <a:pPr lvl="0"/>
            <a:endParaRPr lang="hu-HU" sz="1600" dirty="0"/>
          </a:p>
          <a:p>
            <a:pPr lvl="1"/>
            <a:r>
              <a:rPr lang="hu-HU" b="1" dirty="0"/>
              <a:t>A személyiség</a:t>
            </a:r>
            <a:r>
              <a:rPr lang="hu-HU" dirty="0"/>
              <a:t> diszpozíciói, beállítódása, az önértékelés, önismeret foka, az egyén aktuális érzelmi állapota</a:t>
            </a:r>
          </a:p>
          <a:p>
            <a:pPr lvl="1"/>
            <a:endParaRPr lang="hu-HU" sz="1400" dirty="0"/>
          </a:p>
          <a:p>
            <a:pPr lvl="1"/>
            <a:r>
              <a:rPr lang="hu-HU" b="1" dirty="0"/>
              <a:t>A szervezeti légkör</a:t>
            </a:r>
            <a:r>
              <a:rPr lang="hu-HU" dirty="0"/>
              <a:t>, amelyben a konfliktus megjelenik: versengő vagy kooperatív; elfogadó, toleráns vagy megítélő; kifejezhetőek-e az érzések, bosszúságok? Lehet-e vállalni a problémákat?</a:t>
            </a:r>
          </a:p>
          <a:p>
            <a:pPr marL="274320" lvl="1" indent="0">
              <a:buNone/>
            </a:pPr>
            <a:endParaRPr lang="hu-HU" sz="1400" dirty="0"/>
          </a:p>
          <a:p>
            <a:pPr lvl="1"/>
            <a:r>
              <a:rPr lang="hu-HU" b="1" dirty="0"/>
              <a:t>A szituáció </a:t>
            </a:r>
            <a:r>
              <a:rPr lang="hu-HU" dirty="0"/>
              <a:t>jellegzetességei: hol, mikor jelenik meg a konfliktus; előidéző okok; publikus vagy négyszemközti helyzet?</a:t>
            </a:r>
          </a:p>
          <a:p>
            <a:pPr marL="274320" lvl="1" indent="0">
              <a:buNone/>
            </a:pPr>
            <a:endParaRPr lang="hu-HU" sz="1400" dirty="0"/>
          </a:p>
          <a:p>
            <a:pPr lvl="1"/>
            <a:r>
              <a:rPr lang="hu-HU" b="1" dirty="0"/>
              <a:t>A konfliktusban résztvevők kapcsolata</a:t>
            </a:r>
            <a:r>
              <a:rPr lang="hu-HU" dirty="0"/>
              <a:t> felszínes vagy intenzív; ellenséges vagy barátságos; alárendelt vagy egyenrangú újonnan alakuló vagy hosszú története van?</a:t>
            </a:r>
          </a:p>
          <a:p>
            <a:pPr marL="274320" lvl="1" indent="0">
              <a:buNone/>
            </a:pPr>
            <a:endParaRPr lang="hu-HU" sz="1400" dirty="0"/>
          </a:p>
          <a:p>
            <a:pPr lvl="1"/>
            <a:r>
              <a:rPr lang="hu-HU" b="1" dirty="0"/>
              <a:t>A konfliktus-partner szándékának, motivációjának észlelése, </a:t>
            </a:r>
            <a:r>
              <a:rPr lang="hu-HU" dirty="0"/>
              <a:t>ártó szándéktulajdonítás, kooperáció-készsége a gyengeség jele…</a:t>
            </a:r>
            <a:endParaRPr lang="hu-HU" sz="1400" dirty="0"/>
          </a:p>
          <a:p>
            <a:endParaRPr lang="hu-HU" dirty="0"/>
          </a:p>
        </p:txBody>
      </p:sp>
      <p:pic>
        <p:nvPicPr>
          <p:cNvPr id="10242" name="Picture 2" descr="http://3rdmilclassrooms.com/blog/wp-content/uploads/2015/11/mom-and-daugh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850" y="144966"/>
            <a:ext cx="3731648" cy="217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130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051058" y="736999"/>
            <a:ext cx="8911687" cy="1280890"/>
          </a:xfrm>
        </p:spPr>
        <p:txBody>
          <a:bodyPr>
            <a:normAutofit/>
          </a:bodyPr>
          <a:lstStyle/>
          <a:p>
            <a:r>
              <a:rPr lang="hu-HU" dirty="0" err="1"/>
              <a:t>Filley</a:t>
            </a:r>
            <a:r>
              <a:rPr lang="hu-HU" dirty="0"/>
              <a:t> (1975) elmélete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047345" y="2156178"/>
            <a:ext cx="6527943" cy="3777622"/>
          </a:xfrm>
        </p:spPr>
        <p:txBody>
          <a:bodyPr/>
          <a:lstStyle/>
          <a:p>
            <a:pPr lvl="0"/>
            <a:r>
              <a:rPr lang="hu-HU" dirty="0"/>
              <a:t>Két személyiségdimenzió magyarázza a konfliktusban mutatott viselkedést</a:t>
            </a:r>
          </a:p>
          <a:p>
            <a:pPr lvl="0"/>
            <a:endParaRPr lang="hu-HU" sz="1600" dirty="0"/>
          </a:p>
          <a:p>
            <a:pPr lvl="1"/>
            <a:r>
              <a:rPr lang="hu-HU" sz="2000" b="1" dirty="0"/>
              <a:t>önérvényesítés – önalávetés</a:t>
            </a:r>
          </a:p>
          <a:p>
            <a:pPr lvl="1"/>
            <a:endParaRPr lang="hu-HU" sz="1800" b="1" dirty="0"/>
          </a:p>
          <a:p>
            <a:pPr lvl="1"/>
            <a:r>
              <a:rPr lang="hu-HU" sz="2000" b="1" dirty="0"/>
              <a:t>eredményorientáltság – kapcsolatorientáltság</a:t>
            </a:r>
            <a:endParaRPr lang="hu-HU" sz="1800" b="1" dirty="0"/>
          </a:p>
          <a:p>
            <a:endParaRPr lang="hu-HU" b="1" dirty="0"/>
          </a:p>
        </p:txBody>
      </p:sp>
      <p:pic>
        <p:nvPicPr>
          <p:cNvPr id="11266" name="Picture 2" descr="http://www.kowhaigroup.co.nz/wp-content/uploads/2015/08/pattern-conflic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033" y="2975939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555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47144" y="642594"/>
            <a:ext cx="10058400" cy="1371600"/>
          </a:xfrm>
        </p:spPr>
        <p:txBody>
          <a:bodyPr>
            <a:normAutofit/>
          </a:bodyPr>
          <a:lstStyle/>
          <a:p>
            <a:r>
              <a:rPr lang="hu-HU" dirty="0"/>
              <a:t>A két személyiségdimenzió jellemzése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937455" y="1731972"/>
            <a:ext cx="9278056" cy="4556556"/>
          </a:xfrm>
        </p:spPr>
        <p:txBody>
          <a:bodyPr>
            <a:normAutofit/>
          </a:bodyPr>
          <a:lstStyle/>
          <a:p>
            <a:pPr lvl="0"/>
            <a:r>
              <a:rPr lang="hu-HU" b="1" dirty="0"/>
              <a:t>Önérvényesítés:</a:t>
            </a:r>
            <a:r>
              <a:rPr lang="hu-HU" dirty="0"/>
              <a:t> amikor az egyén igényeinek, érdekeinek megfelelően törekszik elképzeléseinek megvalósítására – eközben mások érdekeire, szándékaira nem figyel </a:t>
            </a:r>
          </a:p>
          <a:p>
            <a:pPr marL="0" lvl="0" indent="0">
              <a:buNone/>
            </a:pPr>
            <a:endParaRPr lang="hu-HU" dirty="0"/>
          </a:p>
          <a:p>
            <a:pPr lvl="0"/>
            <a:r>
              <a:rPr lang="hu-HU" b="1" dirty="0"/>
              <a:t>Önalávető személyiség: </a:t>
            </a:r>
            <a:r>
              <a:rPr lang="hu-HU" dirty="0"/>
              <a:t>segíti a másik ember törekvéseinek, szándékainak megvalósulását – lemond saját igényeinek, szükségleteinek kielégüléséről </a:t>
            </a:r>
          </a:p>
          <a:p>
            <a:pPr marL="0" lvl="0" indent="0">
              <a:buNone/>
            </a:pPr>
            <a:endParaRPr lang="hu-HU" dirty="0"/>
          </a:p>
          <a:p>
            <a:pPr marL="0" lvl="0" indent="0">
              <a:buNone/>
            </a:pPr>
            <a:endParaRPr lang="hu-HU" dirty="0"/>
          </a:p>
          <a:p>
            <a:pPr lvl="0"/>
            <a:r>
              <a:rPr lang="hu-HU" b="1" dirty="0"/>
              <a:t>Eredményorientáltság:</a:t>
            </a:r>
            <a:r>
              <a:rPr lang="hu-HU" dirty="0"/>
              <a:t> sikerre, jó teljesítményre serkent, erős hajtóerő</a:t>
            </a:r>
          </a:p>
          <a:p>
            <a:pPr marL="0" lvl="0" indent="0">
              <a:buNone/>
            </a:pPr>
            <a:endParaRPr lang="hu-HU" dirty="0"/>
          </a:p>
          <a:p>
            <a:pPr lvl="0"/>
            <a:r>
              <a:rPr lang="hu-HU" b="1" dirty="0"/>
              <a:t>Kapcsolatorientáltság:</a:t>
            </a:r>
            <a:r>
              <a:rPr lang="hu-HU" dirty="0"/>
              <a:t> másokkal való jó kapcsolat igénye motiválja, a kapcsolat fontossága miatt az egyén lemond saját érdekeiről, elfogadja a másik szempontját, a másik szükségleteinek elsőbbségét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43526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74638" y="127400"/>
            <a:ext cx="8911687" cy="1280890"/>
          </a:xfrm>
        </p:spPr>
        <p:txBody>
          <a:bodyPr/>
          <a:lstStyle/>
          <a:p>
            <a:r>
              <a:rPr lang="hu-HU" dirty="0"/>
              <a:t>Konfliktusmegoldó stratégiák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74638" y="1219200"/>
            <a:ext cx="7649984" cy="5842000"/>
          </a:xfrm>
        </p:spPr>
        <p:txBody>
          <a:bodyPr>
            <a:normAutofit/>
          </a:bodyPr>
          <a:lstStyle/>
          <a:p>
            <a:pPr lvl="0"/>
            <a:r>
              <a:rPr lang="hu-HU" b="1" dirty="0"/>
              <a:t>1. Győztes/vesztes stratégia</a:t>
            </a:r>
          </a:p>
          <a:p>
            <a:pPr lvl="1"/>
            <a:r>
              <a:rPr lang="hu-HU" dirty="0"/>
              <a:t>Erőszakos szándék esetén gyakori </a:t>
            </a:r>
          </a:p>
          <a:p>
            <a:pPr lvl="1"/>
            <a:r>
              <a:rPr lang="hu-HU" dirty="0"/>
              <a:t>Konfliktus-helyzet mint hatalmi harc </a:t>
            </a:r>
          </a:p>
          <a:p>
            <a:pPr lvl="1"/>
            <a:r>
              <a:rPr lang="hu-HU" dirty="0"/>
              <a:t>Gyors cselekvést igénylő helyzetekben, vészhelyzet elhárításánál, tapasztalat, szakértelem birtokában </a:t>
            </a:r>
            <a:r>
              <a:rPr lang="hu-HU" b="1" dirty="0"/>
              <a:t>előnyös </a:t>
            </a:r>
            <a:r>
              <a:rPr lang="hu-HU" dirty="0"/>
              <a:t>lehet </a:t>
            </a:r>
          </a:p>
          <a:p>
            <a:pPr lvl="1"/>
            <a:r>
              <a:rPr lang="hu-HU" dirty="0"/>
              <a:t>Gyorsan lehet így konfliktusokat megoldani</a:t>
            </a:r>
          </a:p>
          <a:p>
            <a:pPr lvl="1"/>
            <a:r>
              <a:rPr lang="hu-HU" dirty="0"/>
              <a:t>Számos </a:t>
            </a:r>
            <a:r>
              <a:rPr lang="hu-HU" b="1" dirty="0"/>
              <a:t>hátránya</a:t>
            </a:r>
            <a:r>
              <a:rPr lang="hu-HU" dirty="0"/>
              <a:t> van</a:t>
            </a:r>
          </a:p>
          <a:p>
            <a:pPr lvl="2"/>
            <a:r>
              <a:rPr lang="hu-HU" dirty="0"/>
              <a:t>Mindig vesztes is van - általában a kisebb hatalmú (pl. a diák)</a:t>
            </a:r>
          </a:p>
          <a:p>
            <a:pPr lvl="2"/>
            <a:r>
              <a:rPr lang="hu-HU" dirty="0"/>
              <a:t>Rombolja az önértékelést – újabb konfliktushelyzetek kialakulását provokálja</a:t>
            </a:r>
          </a:p>
          <a:p>
            <a:pPr lvl="1"/>
            <a:r>
              <a:rPr lang="hu-HU" b="1" dirty="0"/>
              <a:t>Tekintélyelvű pedagógia</a:t>
            </a:r>
            <a:r>
              <a:rPr lang="hu-HU" dirty="0"/>
              <a:t> gyakori </a:t>
            </a:r>
            <a:r>
              <a:rPr lang="hu-HU" dirty="0" err="1"/>
              <a:t>konfliktusmegoldási</a:t>
            </a:r>
            <a:r>
              <a:rPr lang="hu-HU" dirty="0"/>
              <a:t> módja</a:t>
            </a:r>
          </a:p>
          <a:p>
            <a:pPr marL="0" indent="0">
              <a:buNone/>
            </a:pPr>
            <a:endParaRPr lang="hu-HU" dirty="0"/>
          </a:p>
          <a:p>
            <a:pPr lvl="0"/>
            <a:r>
              <a:rPr lang="hu-HU" b="1" dirty="0"/>
              <a:t>2. Alkalmazkodó </a:t>
            </a:r>
            <a:r>
              <a:rPr lang="hu-HU" b="1" dirty="0" err="1"/>
              <a:t>konfliktusmegoldási</a:t>
            </a:r>
            <a:r>
              <a:rPr lang="hu-HU" b="1" dirty="0"/>
              <a:t> stratégia </a:t>
            </a:r>
          </a:p>
          <a:p>
            <a:pPr lvl="1"/>
            <a:r>
              <a:rPr lang="hu-HU" dirty="0"/>
              <a:t>Partner céljainak megvalósulását segíti az egyén</a:t>
            </a:r>
          </a:p>
          <a:p>
            <a:pPr lvl="1"/>
            <a:r>
              <a:rPr lang="hu-HU" dirty="0"/>
              <a:t>Elakadás jöhet létre a </a:t>
            </a:r>
            <a:r>
              <a:rPr lang="hu-HU" dirty="0" err="1"/>
              <a:t>problémamegoldási</a:t>
            </a:r>
            <a:r>
              <a:rPr lang="hu-HU" dirty="0"/>
              <a:t> helyzetekben</a:t>
            </a:r>
          </a:p>
          <a:p>
            <a:pPr lvl="1"/>
            <a:endParaRPr lang="hu-HU" dirty="0"/>
          </a:p>
          <a:p>
            <a:pPr lvl="1"/>
            <a:endParaRPr lang="hu-HU" dirty="0"/>
          </a:p>
          <a:p>
            <a:endParaRPr lang="hu-HU" dirty="0"/>
          </a:p>
        </p:txBody>
      </p:sp>
      <p:pic>
        <p:nvPicPr>
          <p:cNvPr id="2054" name="Picture 6" descr="http://vishenki.kiev.ua/wp-content/uploads/2014/08/school-conflict1-300x2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5395" y="2991461"/>
            <a:ext cx="3041859" cy="228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526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40683" y="502755"/>
            <a:ext cx="8911687" cy="1280890"/>
          </a:xfrm>
        </p:spPr>
        <p:txBody>
          <a:bodyPr/>
          <a:lstStyle/>
          <a:p>
            <a:r>
              <a:rPr lang="hu-HU" dirty="0"/>
              <a:t>Konfliktusmegoldó stratégiák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27727" y="1772356"/>
            <a:ext cx="7877552" cy="508564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hu-HU" b="1" dirty="0"/>
              <a:t>3. Elkerülő </a:t>
            </a:r>
            <a:r>
              <a:rPr lang="hu-HU" b="1" dirty="0" err="1"/>
              <a:t>konfliktusmegoldási</a:t>
            </a:r>
            <a:r>
              <a:rPr lang="hu-HU" b="1" dirty="0"/>
              <a:t> stratégia </a:t>
            </a:r>
            <a:endParaRPr lang="hu-HU" dirty="0"/>
          </a:p>
          <a:p>
            <a:pPr lvl="1"/>
            <a:r>
              <a:rPr lang="hu-HU" dirty="0"/>
              <a:t>Tekintélyelvű iskola erre neveli a gyerekeket </a:t>
            </a:r>
          </a:p>
          <a:p>
            <a:pPr lvl="1"/>
            <a:r>
              <a:rPr lang="hu-HU" dirty="0"/>
              <a:t>Pedagógusoknál: bizonytalanság a helyzet megítélésében, hiányzó hatékony eszközök </a:t>
            </a:r>
          </a:p>
          <a:p>
            <a:pPr lvl="1"/>
            <a:r>
              <a:rPr lang="hu-HU" dirty="0"/>
              <a:t>Elkerülés vesztesége: többletinformáció elvesztése, amit a konfliktus adna</a:t>
            </a:r>
          </a:p>
          <a:p>
            <a:pPr lvl="0"/>
            <a:endParaRPr lang="hu-HU" b="1" dirty="0"/>
          </a:p>
          <a:p>
            <a:pPr lvl="0"/>
            <a:r>
              <a:rPr lang="hu-HU" b="1" dirty="0"/>
              <a:t>4. Kompromisszumkereső </a:t>
            </a:r>
            <a:r>
              <a:rPr lang="hu-HU" b="1" dirty="0" err="1"/>
              <a:t>konfliktusmegoldási</a:t>
            </a:r>
            <a:r>
              <a:rPr lang="hu-HU" b="1" dirty="0"/>
              <a:t> stratégia</a:t>
            </a:r>
          </a:p>
          <a:p>
            <a:pPr lvl="1"/>
            <a:r>
              <a:rPr lang="hu-HU" dirty="0"/>
              <a:t>Cél: megegyezés keresése – ami mindkét fél számára elfogadható </a:t>
            </a:r>
          </a:p>
          <a:p>
            <a:pPr lvl="1"/>
            <a:r>
              <a:rPr lang="hu-HU" dirty="0"/>
              <a:t>Egyenrangú kapcsolatokban gyakori, nem rombolja a kapcsolatot </a:t>
            </a:r>
          </a:p>
          <a:p>
            <a:pPr lvl="1"/>
            <a:r>
              <a:rPr lang="hu-HU" dirty="0"/>
              <a:t>A kompromisszum sokszor rövid, törékeny egyensúlyi állapotot teremt </a:t>
            </a:r>
          </a:p>
          <a:p>
            <a:pPr lvl="1"/>
            <a:r>
              <a:rPr lang="hu-HU" dirty="0"/>
              <a:t>Ha változnak azt erőviszonyok - az erősebb törekedhet a másik legyőzésére</a:t>
            </a:r>
          </a:p>
          <a:p>
            <a:pPr marL="0" indent="0">
              <a:buNone/>
            </a:pPr>
            <a:endParaRPr lang="hu-HU" dirty="0"/>
          </a:p>
          <a:p>
            <a:pPr lvl="0"/>
            <a:r>
              <a:rPr lang="hu-HU" b="1" dirty="0"/>
              <a:t>5. Problémamegoldó (győztes/</a:t>
            </a:r>
            <a:r>
              <a:rPr lang="hu-HU" b="1" dirty="0" err="1"/>
              <a:t>győztes</a:t>
            </a:r>
            <a:r>
              <a:rPr lang="hu-HU" b="1" dirty="0"/>
              <a:t>)  stratégia</a:t>
            </a:r>
          </a:p>
          <a:p>
            <a:pPr lvl="1"/>
            <a:r>
              <a:rPr lang="hu-HU" dirty="0"/>
              <a:t>Probléma megoldására törekvés</a:t>
            </a:r>
          </a:p>
          <a:p>
            <a:pPr lvl="1"/>
            <a:r>
              <a:rPr lang="hu-HU" dirty="0"/>
              <a:t>Mindkét fél érdekei, igényei szándékai figyelmet kapnak </a:t>
            </a:r>
          </a:p>
          <a:p>
            <a:pPr lvl="1"/>
            <a:r>
              <a:rPr lang="hu-HU" dirty="0"/>
              <a:t>Együttműködést igényel, empátiát, toleranciát</a:t>
            </a:r>
          </a:p>
          <a:p>
            <a:endParaRPr lang="hu-HU" dirty="0"/>
          </a:p>
        </p:txBody>
      </p:sp>
      <p:pic>
        <p:nvPicPr>
          <p:cNvPr id="8194" name="Picture 2" descr="https://www.kidsmatter.edu.au/sites/default/files/public/images/aside-content/Resolving-conflic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279" y="4371278"/>
            <a:ext cx="2486721" cy="248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502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Szituációk – Mit mondanának? Melyik stratégiát használnák?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93244" y="2133600"/>
            <a:ext cx="8139289" cy="4724400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hu-HU" dirty="0"/>
              <a:t>„A tanár kiosztja a leosztályozott felmérőket. Az egyik gyerek pár perc múlva kimegy hozzá reklamálni, hogy rosszabb jegyet kapott, mint amit érdemelt volna. A tanár átnézi a munkáját, a saját javítását, majd észreveszi, hogy a piros beírását a tanuló kiradírozta, és saját ceruzájával javította ki a hibát. A tanár megszólal…”</a:t>
            </a:r>
          </a:p>
          <a:p>
            <a:pPr lvl="6">
              <a:lnSpc>
                <a:spcPct val="150000"/>
              </a:lnSpc>
            </a:pPr>
            <a:endParaRPr lang="hu-HU" dirty="0"/>
          </a:p>
          <a:p>
            <a:pPr marL="2743200" lvl="6" indent="0">
              <a:lnSpc>
                <a:spcPct val="150000"/>
              </a:lnSpc>
              <a:buNone/>
            </a:pPr>
            <a:r>
              <a:rPr lang="hu-HU" dirty="0"/>
              <a:t>				(</a:t>
            </a:r>
            <a:r>
              <a:rPr lang="hu-HU" dirty="0" err="1"/>
              <a:t>Horváth-Szabó</a:t>
            </a:r>
            <a:r>
              <a:rPr lang="hu-HU" dirty="0"/>
              <a:t>, 1990 vizsgálati anyaga)</a:t>
            </a:r>
          </a:p>
          <a:p>
            <a:pPr lvl="6">
              <a:lnSpc>
                <a:spcPct val="150000"/>
              </a:lnSpc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02999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76836" y="646687"/>
            <a:ext cx="8911687" cy="1280890"/>
          </a:xfrm>
        </p:spPr>
        <p:txBody>
          <a:bodyPr/>
          <a:lstStyle/>
          <a:p>
            <a:r>
              <a:rPr lang="hu-HU" dirty="0"/>
              <a:t>Szituációk – Mit mondanának? Melyik stratégiát használnák?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273123" y="2133600"/>
            <a:ext cx="8915400" cy="3777622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hu-HU" dirty="0"/>
              <a:t>„A tanár a buszon utazik. Mellette áll egy gyerek az iskolából. Ismerik egymást, de a gyerek rá se néz, kibámul az ablakon. A tanár sejti, hogy a diák észrevette őt. Így utaznak még egy megállót. Másnak az iskola folyosóján találkoznak. A tanár megszólal…” </a:t>
            </a:r>
          </a:p>
          <a:p>
            <a:pPr marL="0" lvl="0" indent="0">
              <a:lnSpc>
                <a:spcPct val="150000"/>
              </a:lnSpc>
              <a:buNone/>
            </a:pPr>
            <a:endParaRPr lang="hu-HU" dirty="0"/>
          </a:p>
          <a:p>
            <a:pPr marL="3657600" lvl="8" indent="0">
              <a:lnSpc>
                <a:spcPct val="150000"/>
              </a:lnSpc>
              <a:buNone/>
            </a:pPr>
            <a:r>
              <a:rPr lang="hu-HU" dirty="0"/>
              <a:t>				(</a:t>
            </a:r>
            <a:r>
              <a:rPr lang="hu-HU" dirty="0" err="1"/>
              <a:t>Horváth-Szabó</a:t>
            </a:r>
            <a:r>
              <a:rPr lang="hu-HU" dirty="0"/>
              <a:t>, 1990 vizsgálati anyaga)</a:t>
            </a:r>
          </a:p>
          <a:p>
            <a:pPr marL="3657600" lvl="8" indent="0">
              <a:lnSpc>
                <a:spcPct val="150000"/>
              </a:lnSpc>
              <a:buNone/>
            </a:pPr>
            <a:endParaRPr lang="hu-HU" dirty="0"/>
          </a:p>
          <a:p>
            <a:pPr>
              <a:lnSpc>
                <a:spcPct val="150000"/>
              </a:lnSpc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87556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25511" y="669266"/>
            <a:ext cx="8911687" cy="1280890"/>
          </a:xfrm>
        </p:spPr>
        <p:txBody>
          <a:bodyPr/>
          <a:lstStyle/>
          <a:p>
            <a:r>
              <a:rPr lang="hu-HU" dirty="0"/>
              <a:t>A problémamegoldás lépései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25511" y="1950156"/>
            <a:ext cx="9256889" cy="5119511"/>
          </a:xfrm>
        </p:spPr>
        <p:txBody>
          <a:bodyPr>
            <a:normAutofit/>
          </a:bodyPr>
          <a:lstStyle/>
          <a:p>
            <a:pPr lvl="0"/>
            <a:r>
              <a:rPr lang="hu-HU" b="1" dirty="0"/>
              <a:t>1. A probléma meghatározása </a:t>
            </a:r>
            <a:endParaRPr lang="hu-HU" sz="1600" dirty="0"/>
          </a:p>
          <a:p>
            <a:pPr lvl="0"/>
            <a:r>
              <a:rPr lang="hu-HU" b="1" dirty="0"/>
              <a:t>2. Azon személyek meghatározása, akik a konfliktusban érintettek </a:t>
            </a:r>
            <a:endParaRPr lang="hu-HU" sz="1600" dirty="0"/>
          </a:p>
          <a:p>
            <a:pPr lvl="1"/>
            <a:r>
              <a:rPr lang="hu-HU" dirty="0"/>
              <a:t>Konfliktusban érintettekre érzelmileg hogyan hat a helyzet?</a:t>
            </a:r>
            <a:endParaRPr lang="hu-HU" sz="1400" dirty="0"/>
          </a:p>
          <a:p>
            <a:pPr lvl="1"/>
            <a:r>
              <a:rPr lang="hu-HU" dirty="0"/>
              <a:t>Milyen szükségletek, vágyak elvárások motiválják a résztvevők viselkedését? </a:t>
            </a:r>
            <a:endParaRPr lang="hu-HU" sz="1400" dirty="0"/>
          </a:p>
          <a:p>
            <a:pPr lvl="0"/>
            <a:r>
              <a:rPr lang="hu-HU" b="1" dirty="0"/>
              <a:t>3. A megvalósítható és hatékony megoldások összegyűjtése, mérlegelése </a:t>
            </a:r>
            <a:endParaRPr lang="hu-HU" sz="1600" dirty="0"/>
          </a:p>
          <a:p>
            <a:pPr lvl="1"/>
            <a:r>
              <a:rPr lang="hu-HU" dirty="0"/>
              <a:t>A gyermek hosszú távú érdekeit kell szolgálja a megoldás</a:t>
            </a:r>
            <a:endParaRPr lang="hu-HU" sz="1400" dirty="0"/>
          </a:p>
          <a:p>
            <a:pPr lvl="1"/>
            <a:r>
              <a:rPr lang="hu-HU" dirty="0"/>
              <a:t>Pl. normaszegő viselkedés leállítása és a vágyott cél elérésének segítése vagy mintaadás a nehéz helyzet megoldására</a:t>
            </a:r>
            <a:endParaRPr lang="hu-HU" sz="1400" dirty="0"/>
          </a:p>
          <a:p>
            <a:pPr lvl="0"/>
            <a:r>
              <a:rPr lang="hu-HU" b="1" dirty="0"/>
              <a:t>4. Megoldás kivitelezése</a:t>
            </a:r>
            <a:endParaRPr lang="hu-HU" sz="1600" dirty="0"/>
          </a:p>
          <a:p>
            <a:pPr lvl="1"/>
            <a:r>
              <a:rPr lang="hu-HU" dirty="0"/>
              <a:t>Időt adni a tisztázásra</a:t>
            </a:r>
            <a:endParaRPr lang="hu-HU" sz="1400" dirty="0"/>
          </a:p>
          <a:p>
            <a:pPr lvl="1"/>
            <a:r>
              <a:rPr lang="hu-HU" dirty="0"/>
              <a:t>Alkalmas idő, hely biztosítása a megbeszélésre </a:t>
            </a:r>
          </a:p>
          <a:p>
            <a:pPr lvl="1"/>
            <a:r>
              <a:rPr lang="hu-HU" dirty="0"/>
              <a:t>Okokat, célokat, szükségleteket tisztázni!</a:t>
            </a:r>
            <a:endParaRPr lang="hu-HU" sz="1400" dirty="0"/>
          </a:p>
          <a:p>
            <a:endParaRPr lang="hu-HU" sz="16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09175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71858" y="1123644"/>
            <a:ext cx="8911687" cy="1280890"/>
          </a:xfrm>
        </p:spPr>
        <p:txBody>
          <a:bodyPr/>
          <a:lstStyle/>
          <a:p>
            <a:r>
              <a:rPr lang="hu-HU" dirty="0"/>
              <a:t>Köszönöm a figyelmet! </a:t>
            </a:r>
          </a:p>
        </p:txBody>
      </p:sp>
      <p:pic>
        <p:nvPicPr>
          <p:cNvPr id="1026" name="Picture 2" descr="https://s-media-cache-ak0.pinimg.com/custom_covers/216x146/263319978151879116_13851004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858" y="2889956"/>
            <a:ext cx="3562666" cy="240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204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Felhasznált irodalom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Horváth-Szabó</a:t>
            </a:r>
            <a:r>
              <a:rPr lang="hu-HU" dirty="0"/>
              <a:t> Katalin (1997): Az iskolai konfliktusokról. </a:t>
            </a:r>
            <a:r>
              <a:rPr lang="hu-HU" dirty="0" err="1"/>
              <a:t>In</a:t>
            </a:r>
            <a:r>
              <a:rPr lang="hu-HU" dirty="0"/>
              <a:t>: Mészáros Aranka: Az iskola szociálpszichológiai jelenségvilága. ELTE Eötvös Kiadó, Budapest,197-217.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50619109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Szálak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zál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ála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127</TotalTime>
  <Words>1079</Words>
  <Application>Microsoft Office PowerPoint</Application>
  <PresentationFormat>Szélesvásznú</PresentationFormat>
  <Paragraphs>157</Paragraphs>
  <Slides>18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3" baseType="lpstr">
      <vt:lpstr>Arial</vt:lpstr>
      <vt:lpstr>Century Gothic</vt:lpstr>
      <vt:lpstr>Times New Roman</vt:lpstr>
      <vt:lpstr>Wingdings 3</vt:lpstr>
      <vt:lpstr>Szálak</vt:lpstr>
      <vt:lpstr>Az iskolai konfliktusok</vt:lpstr>
      <vt:lpstr>A konfliktus</vt:lpstr>
      <vt:lpstr>A konfliktusok szintjei</vt:lpstr>
      <vt:lpstr>Kommunikációs zavarok mint konfliktusforrások </vt:lpstr>
      <vt:lpstr>A stressz hatása a konfliktusok kialakulására és megoldására  </vt:lpstr>
      <vt:lpstr>Az iskolai konfliktus kialakulásának feltételei </vt:lpstr>
      <vt:lpstr>Az iskolai konfliktus kialakulásának feltételei </vt:lpstr>
      <vt:lpstr>Az iskolai konfliktus kialakulásának feltételei </vt:lpstr>
      <vt:lpstr>A konfliktusok kezelése</vt:lpstr>
      <vt:lpstr>Filley (1975) elmélete </vt:lpstr>
      <vt:lpstr>A két személyiségdimenzió jellemzése</vt:lpstr>
      <vt:lpstr>Konfliktusmegoldó stratégiák </vt:lpstr>
      <vt:lpstr>Konfliktusmegoldó stratégiák </vt:lpstr>
      <vt:lpstr>Szituációk – Mit mondanának? Melyik stratégiát használnák?</vt:lpstr>
      <vt:lpstr>Szituációk – Mit mondanának? Melyik stratégiát használnák?</vt:lpstr>
      <vt:lpstr>A problémamegoldás lépései</vt:lpstr>
      <vt:lpstr>Köszönöm a figyelmet! </vt:lpstr>
      <vt:lpstr>Felhasznált irodalom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iskolai konfliktusok</dc:title>
  <dc:creator>computer</dc:creator>
  <cp:lastModifiedBy>Béla Pukánszky</cp:lastModifiedBy>
  <cp:revision>16</cp:revision>
  <dcterms:created xsi:type="dcterms:W3CDTF">2016-05-03T12:39:43Z</dcterms:created>
  <dcterms:modified xsi:type="dcterms:W3CDTF">2024-02-15T23:10:44Z</dcterms:modified>
</cp:coreProperties>
</file>