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8" r:id="rId3"/>
    <p:sldId id="281" r:id="rId4"/>
    <p:sldId id="317" r:id="rId5"/>
    <p:sldId id="265" r:id="rId6"/>
    <p:sldId id="307" r:id="rId7"/>
    <p:sldId id="308" r:id="rId8"/>
    <p:sldId id="309" r:id="rId9"/>
    <p:sldId id="313" r:id="rId10"/>
    <p:sldId id="303" r:id="rId11"/>
    <p:sldId id="272" r:id="rId12"/>
    <p:sldId id="264" r:id="rId13"/>
    <p:sldId id="260" r:id="rId14"/>
    <p:sldId id="267" r:id="rId15"/>
    <p:sldId id="293" r:id="rId16"/>
    <p:sldId id="263" r:id="rId17"/>
    <p:sldId id="316" r:id="rId18"/>
    <p:sldId id="262" r:id="rId19"/>
    <p:sldId id="319" r:id="rId20"/>
    <p:sldId id="286" r:id="rId21"/>
    <p:sldId id="279" r:id="rId22"/>
    <p:sldId id="283" r:id="rId23"/>
    <p:sldId id="302" r:id="rId24"/>
    <p:sldId id="295" r:id="rId25"/>
    <p:sldId id="304" r:id="rId26"/>
    <p:sldId id="305" r:id="rId27"/>
    <p:sldId id="294" r:id="rId28"/>
    <p:sldId id="291" r:id="rId29"/>
    <p:sldId id="287" r:id="rId30"/>
    <p:sldId id="288" r:id="rId31"/>
    <p:sldId id="292" r:id="rId32"/>
    <p:sldId id="306" r:id="rId33"/>
    <p:sldId id="312" r:id="rId34"/>
    <p:sldId id="285" r:id="rId35"/>
    <p:sldId id="301" r:id="rId36"/>
    <p:sldId id="315" r:id="rId37"/>
    <p:sldId id="282" r:id="rId38"/>
    <p:sldId id="278" r:id="rId39"/>
    <p:sldId id="298" r:id="rId40"/>
    <p:sldId id="311" r:id="rId41"/>
    <p:sldId id="300" r:id="rId42"/>
    <p:sldId id="299" r:id="rId43"/>
    <p:sldId id="310" r:id="rId44"/>
    <p:sldId id="266" r:id="rId45"/>
    <p:sldId id="258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584138" y="246187"/>
            <a:ext cx="112591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edukációs folyamat pedagógiai-pszichológiai 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aspektusai</a:t>
            </a: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diasor</a:t>
            </a:r>
          </a:p>
          <a:p>
            <a:pPr algn="ctr"/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8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Alapfogalmak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050789" y="5229913"/>
            <a:ext cx="4188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buClr>
                <a:srgbClr val="E78712"/>
              </a:buClr>
            </a:pPr>
            <a:r>
              <a:rPr lang="hu-H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Összeállította: Kéri Katalin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589" y="1703224"/>
            <a:ext cx="3921369" cy="233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6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565030" y="175847"/>
            <a:ext cx="1027820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nem felkészülés az életre, </a:t>
            </a:r>
            <a:endParaRPr lang="hu-H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maga az élet</a:t>
            </a:r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 (John Dewey)</a:t>
            </a:r>
          </a:p>
          <a:p>
            <a:endParaRPr lang="hu-H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„Ha </a:t>
            </a: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távozóban egy más bolygón megkérdenék, mi volt a földi élet legnagyobb öröme: a tanulást mondanám. Nem azt, amelynek a végén egy vizsga áll, hanem amit az ember kíváncsiságból, kirándulásként tett egy új nyelvbe, az azon át megközelíthető világba, egy új tudományágba, munkakörbe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(Németh László)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837" y="4577070"/>
            <a:ext cx="3742592" cy="195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0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875990" y="257136"/>
            <a:ext cx="2544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u-H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</a:t>
            </a:r>
            <a:endParaRPr lang="hu-H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102516" y="1070389"/>
            <a:ext cx="1032900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Definíció:</a:t>
            </a:r>
          </a:p>
          <a:p>
            <a:pPr algn="ctr"/>
            <a:endParaRPr lang="hu-H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ismeretszerzés</a:t>
            </a:r>
            <a:r>
              <a:rPr lang="hu-HU" sz="3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jártasságok, készségek fejlesztése, képességfejlesztés, magatartásformálás, </a:t>
            </a:r>
          </a:p>
          <a:p>
            <a:pPr algn="ctr"/>
            <a:r>
              <a:rPr lang="hu-HU" sz="3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érzelmek alakítása, attitűd (viszonyulás) alakítása, világképformálás.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465" y="4038078"/>
            <a:ext cx="4417530" cy="249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051" y="679489"/>
            <a:ext cx="3305175" cy="47625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304" y="669680"/>
            <a:ext cx="3114675" cy="47625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24" y="669680"/>
            <a:ext cx="3153508" cy="477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7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56139" y="158260"/>
            <a:ext cx="11069517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 </a:t>
            </a:r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eredményességét befolyásoló </a:t>
            </a:r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tényezők</a:t>
            </a:r>
          </a:p>
          <a:p>
            <a:pPr algn="ctr">
              <a:defRPr/>
            </a:pPr>
            <a:endParaRPr lang="hu-HU" sz="1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Font typeface="Wingdings"/>
              <a:buChar char=""/>
              <a:defRPr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r>
              <a:rPr lang="hu-H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Fiziológiai tényezők: </a:t>
            </a:r>
          </a:p>
          <a:p>
            <a:pPr marL="274320" indent="-274320" algn="ctr">
              <a:defRPr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idegrendszer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struktúrája,  egészségi állapot,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defRPr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szervezet fáradtságának foka, egyén neme,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életkora.</a:t>
            </a:r>
          </a:p>
          <a:p>
            <a:pPr marL="274320" indent="-274320" algn="ctr">
              <a:defRPr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Font typeface="Wingdings"/>
              <a:buChar char="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Fizikai tényezők: </a:t>
            </a:r>
          </a:p>
          <a:p>
            <a:pPr marL="274320" indent="-274320" algn="ctr">
              <a:defRPr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tanulás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színhelyéül szolgáló helyiség,  hőmérséklet, a levegő nedvessége,  oxigén mennyisége, napszak, amelyben tanulunk, a tanulás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helye.</a:t>
            </a:r>
          </a:p>
          <a:p>
            <a:pPr marL="274320" indent="-274320" algn="ctr">
              <a:defRPr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Font typeface="Wingdings"/>
              <a:buChar char="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3.  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Megtanulandó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anyag sajátosságaival kapcsolatos tényezők: 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anyag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terjedelme, jellege, ismert vagy ismeretlen volta, értelmességének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foka.</a:t>
            </a:r>
          </a:p>
          <a:p>
            <a:pPr algn="ctr">
              <a:defRPr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Font typeface="Wingdings"/>
              <a:buChar char="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Pszichológiai tényezők:</a:t>
            </a:r>
          </a:p>
          <a:p>
            <a:pPr marL="274320" indent="-274320" algn="ctr">
              <a:defRPr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motiváció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tanulás folyamán megnyilvánuló aktivitás,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megértés.</a:t>
            </a:r>
          </a:p>
          <a:p>
            <a:pPr marL="274320" indent="-274320" algn="ctr">
              <a:defRPr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Font typeface="Wingdings"/>
              <a:buChar char=""/>
              <a:defRPr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5.  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módjára és a tanulási tevékenység megszervezésére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vonatkozó tényezők, tanulási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technikák.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6431" y="334109"/>
            <a:ext cx="10304584" cy="989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 </a:t>
            </a:r>
          </a:p>
          <a:p>
            <a:pPr lvl="0" algn="ctr"/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iskola udvarán jobb diáknak lenni? Miért?</a:t>
            </a:r>
            <a:endParaRPr lang="hu-H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24" y="1976139"/>
            <a:ext cx="5620999" cy="315190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186" y="1976138"/>
            <a:ext cx="4730906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3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96" y="1786275"/>
            <a:ext cx="5371919" cy="347887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609" y="1849896"/>
            <a:ext cx="5542155" cy="3415256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494506" y="239552"/>
            <a:ext cx="97305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800" b="1" i="1" dirty="0">
                <a:solidFill>
                  <a:srgbClr val="97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 </a:t>
            </a:r>
            <a:endParaRPr lang="hu-HU" sz="2800" b="1" i="1" dirty="0" smtClean="0">
              <a:solidFill>
                <a:srgbClr val="97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tanulási környezet motivál jobban a tanulásra? Miért?</a:t>
            </a:r>
            <a:endParaRPr lang="hu-H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9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17685" y="0"/>
            <a:ext cx="10858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/>
            <a:r>
              <a:rPr lang="hu-H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Gondolja </a:t>
            </a:r>
            <a:r>
              <a:rPr lang="hu-H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át és foglalja össze, mit gondol </a:t>
            </a:r>
            <a:r>
              <a:rPr lang="hu-H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ezekről az osztálytermekről</a:t>
            </a:r>
            <a:r>
              <a:rPr lang="hu-H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lvl="0" algn="ctr"/>
            <a:r>
              <a:rPr lang="hu-H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érezhetik itt magukat a gyerekek?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20" y="1696917"/>
            <a:ext cx="6166731" cy="347761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255" y="1696917"/>
            <a:ext cx="4596782" cy="4602879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573720" y="526245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https://www.scholastic.com/teachers/teaching-tools/articles/best-selling-classroom-decor-under--25-to-refresh-your-room.html</a:t>
            </a:r>
          </a:p>
        </p:txBody>
      </p:sp>
    </p:spTree>
    <p:extLst>
      <p:ext uri="{BB962C8B-B14F-4D97-AF65-F5344CB8AC3E}">
        <p14:creationId xmlns:p14="http://schemas.microsoft.com/office/powerpoint/2010/main" val="33920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5" y="562137"/>
            <a:ext cx="3365284" cy="504792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417" y="934025"/>
            <a:ext cx="4304149" cy="430414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327" y="513364"/>
            <a:ext cx="3432345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8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24" y="329218"/>
            <a:ext cx="10671884" cy="5646500"/>
          </a:xfrm>
        </p:spPr>
      </p:pic>
    </p:spTree>
    <p:extLst>
      <p:ext uri="{BB962C8B-B14F-4D97-AF65-F5344CB8AC3E}">
        <p14:creationId xmlns:p14="http://schemas.microsoft.com/office/powerpoint/2010/main" val="88985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0677" y="202223"/>
            <a:ext cx="118959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aktív tanulás</a:t>
            </a:r>
          </a:p>
          <a:p>
            <a:pPr algn="ctr"/>
            <a:endParaRPr lang="hu-HU" sz="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tanulók a következő arányban jegyzik meg 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tananyagot: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101" y="1347504"/>
            <a:ext cx="8173145" cy="528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4726" y="131886"/>
            <a:ext cx="113889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600"/>
              </a:spcBef>
              <a:buClr>
                <a:srgbClr val="FE8637"/>
              </a:buClr>
              <a:buSzPct val="70000"/>
              <a:defRPr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Tanulási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alapelvek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ts val="600"/>
              </a:spcBef>
              <a:buClr>
                <a:srgbClr val="FE8637"/>
              </a:buClr>
              <a:buSzPct val="70000"/>
              <a:defRPr/>
            </a:pPr>
            <a:endParaRPr lang="hu-H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1.  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Transzfer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amit megtanulok valahol,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azt máshol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tudom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alkalmazni;</a:t>
            </a: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 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Gyakorlás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optimális számú gyakorlási szint kell a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magatartásváltozáshoz;</a:t>
            </a: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 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Motiváció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érdekeltté kell tenni az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egyént;</a:t>
            </a: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 élmény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magával ragad az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élmény;</a:t>
            </a: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lang="hu-H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élmény: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aktivitásra vonatkozó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késztetés;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megismerési vágy (tudományos nevén </a:t>
            </a:r>
            <a:r>
              <a:rPr lang="hu-H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explorációs</a:t>
            </a:r>
            <a:r>
              <a:rPr 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késztetés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1" y="4536831"/>
            <a:ext cx="3097459" cy="219258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704" y="4536831"/>
            <a:ext cx="2926165" cy="21541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60" y="4536831"/>
            <a:ext cx="3225102" cy="214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96816" y="1046284"/>
            <a:ext cx="1079695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Stratégia: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egy terv, amely tevékenység kivitelezésére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vonatkozik.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Stílus: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egyén tudásának, tapasztalatainak, hajlamainak összességét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tükrözi.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Tanulási stílus: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egyénre jellemző tanulási mód az érzékszervi modalitás, társas helyzet és az információfeldolgozás egysége alapján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Pszichológiai különbségeken alapozott: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agyfélteke dominanciája -</a:t>
            </a:r>
          </a:p>
          <a:p>
            <a:pPr algn="ctr"/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Jobb: analitikus gondolkodás</a:t>
            </a:r>
          </a:p>
          <a:p>
            <a:pPr algn="ctr"/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Bal: vizuális </a:t>
            </a: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látásmód</a:t>
            </a:r>
          </a:p>
          <a:p>
            <a:pPr algn="ctr"/>
            <a:endParaRPr lang="hu-HU" sz="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Motivációs stílus: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 külső vagy belső motívumokra hatékonyabb-e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Különbségek a kognitív stílusban: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észlelés, emlékezés, gondolkodás, figyelem módjaiban tükröződő egyéni különbségeket fejezi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3984798" y="237365"/>
            <a:ext cx="5218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Tanulási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stílusok</a:t>
            </a: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stratégiák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2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34206" y="149469"/>
            <a:ext cx="105507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tanulási stílus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hu-H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Saját tanulásunk jellegzetességeit a tanulási stílusunk fejezi ki. </a:t>
            </a:r>
            <a:endParaRPr lang="hu-HU" sz="28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hu-H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</a:t>
            </a:r>
            <a:r>
              <a:rPr lang="hu-H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esetben egyéni, a személyiségünk része, a világhoz, az ismeretekhez, a tanuláshoz való viszonyunk. </a:t>
            </a:r>
            <a:endParaRPr lang="hu-HU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Különböző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emberek más és más módon közelítik meg a valóságot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érzékelés módja szerint különböztetjük meg az információ feldolgozását (megértését, bevésését és előhívását).</a:t>
            </a:r>
          </a:p>
        </p:txBody>
      </p:sp>
      <p:sp>
        <p:nvSpPr>
          <p:cNvPr id="3" name="Téglalap 2"/>
          <p:cNvSpPr/>
          <p:nvPr/>
        </p:nvSpPr>
        <p:spPr>
          <a:xfrm>
            <a:off x="3012668" y="6172172"/>
            <a:ext cx="6793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erről: https</a:t>
            </a:r>
            <a:r>
              <a:rPr lang="hu-H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://vivekatanulas.hu/2017/05/28/tanulasi-stilusok/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874" y="3975238"/>
            <a:ext cx="2897433" cy="215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313" y="201867"/>
            <a:ext cx="6535249" cy="652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8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62807" y="281352"/>
            <a:ext cx="101727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és tanítás</a:t>
            </a:r>
          </a:p>
          <a:p>
            <a:endParaRPr lang="hu-H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Ahhoz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hogy az iskolai tanítás valóban hatékony legyen, fontos, hogy a tanárok tisztában legyenek a tanulás törvényszerűségeivel, képesek legyenek diákjaikban megfelelő tanulási módszereket kialakítani. </a:t>
            </a: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tanulók nagy része ugyanis 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rendelkezik megfelelő tanulási stratégiákkal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ami a tanulási idő megnövekedéséhez és alacsony színvonalú információfeldolgozáshoz vezet. </a:t>
            </a: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az iskolában </a:t>
            </a:r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sokszor csupán </a:t>
            </a: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 biztatják a tanulókat, hogy sajátítsanak el egy tananyagot, de nem sok segítséget kapnak ennek kivitelezéséhez. Így ki-ki magának alakítja ki tanulási módszereit, mely vagy hatásos, vagy nem</a:t>
            </a:r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8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004" y="0"/>
            <a:ext cx="5953858" cy="662947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7945337" y="729761"/>
            <a:ext cx="3572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értelmezi ezt a </a:t>
            </a:r>
            <a:r>
              <a:rPr lang="hu-H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mémet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99796" y="1151793"/>
            <a:ext cx="1003202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stratégia nem csupán a tudást foglalja magába, </a:t>
            </a:r>
            <a:endParaRPr lang="hu-H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hanem 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tudás tevékenységbe való átfordítását is.</a:t>
            </a:r>
          </a:p>
          <a:p>
            <a:pPr algn="ctr"/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dolog gyakran itt vall kudarcot - a tanulók is sok esetben tudják, hogy </a:t>
            </a:r>
            <a:r>
              <a:rPr lang="hu-H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stratégiákat 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kellene alkalmazniuk, mégsem teszik. </a:t>
            </a:r>
            <a:endParaRPr lang="hu-H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Kísérletek bizonysága szerint a tehetségesek spontán módon alkalmazzák a hatásosabb tanulási stratégiákat, ez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jobb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teljesítményüknek egyik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oka.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tehetséges tanuló valami olyat tud, ami sikertelenebb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társainak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részben vagy teljesen megtanítható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(!).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4463794" y="235151"/>
            <a:ext cx="37040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és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tanítás 2.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3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816" y="417633"/>
            <a:ext cx="7356231" cy="5517173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975783" y="6330434"/>
            <a:ext cx="8701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Fülöp Márta: Mindenki tehetséges? https</a:t>
            </a:r>
            <a:r>
              <a:rPr lang="hu-H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://slideplayer.hu/slide/3011073/</a:t>
            </a:r>
          </a:p>
        </p:txBody>
      </p:sp>
    </p:spTree>
    <p:extLst>
      <p:ext uri="{BB962C8B-B14F-4D97-AF65-F5344CB8AC3E}">
        <p14:creationId xmlns:p14="http://schemas.microsoft.com/office/powerpoint/2010/main" val="3810009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4446" y="184639"/>
            <a:ext cx="1123656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Az ismeret fogalma</a:t>
            </a:r>
          </a:p>
          <a:p>
            <a:endParaRPr lang="hu-H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Definíció:</a:t>
            </a:r>
          </a:p>
          <a:p>
            <a:pPr algn="ctr"/>
            <a:r>
              <a:rPr lang="hu-H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Tények, fogalmak, általánosítások összessége</a:t>
            </a:r>
            <a:r>
              <a:rPr lang="hu-H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b="1" dirty="0" smtClean="0"/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Ismeretbővítés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nevelési-oktatási folyamathoz, egy tanulási-tanítási egységhez kapcsolódó didaktikai feladat.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Célja a meglevő ismeretekre építve a tanulók ismereteinek bővítése.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ismeretbővítés folyamatának elmaradhatatlan része az ismeretek alkalmazása.</a:t>
            </a:r>
            <a:endParaRPr lang="hu-HU" sz="24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óratervben/foglalkozástervben a nevelési-oktatási célok között célszerű megfogalmazni azt is, hogy az adott órán milyen tudásszint elsajátítása a cél: az új fogalom felismerése, megnevezése, értelmezése vagy alkalmazása stb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1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05608" y="246185"/>
            <a:ext cx="1107830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új ismeretek elsajátításának különböző </a:t>
            </a:r>
            <a:endParaRPr lang="hu-H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kognitív </a:t>
            </a: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útjai lehetnek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hu-H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ismeretszerzés épülhet:</a:t>
            </a:r>
            <a:endParaRPr lang="hu-HU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a tanulók aktív feladatmegoldására, problémaalapú, </a:t>
            </a:r>
            <a:endParaRPr lang="hu-H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felfedeztető tanulására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munkáltatására;</a:t>
            </a:r>
          </a:p>
          <a:p>
            <a:pPr algn="ctr"/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szemléltetésre;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 pedagógus közlésére; </a:t>
            </a:r>
            <a:endParaRPr lang="hu-HU" sz="24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tanulói kiselőadásra; </a:t>
            </a:r>
            <a:endParaRPr lang="hu-H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 tanulók kooperatív tanulására; 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számítógépes programra stb. </a:t>
            </a:r>
            <a:endParaRPr lang="hu-HU" sz="24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Fontos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hogy a pedagógus minél nagyobb arányban válassza a tanulók aktív és interaktív tevékenységére épülő ismeretbővítési eljárásokat.</a:t>
            </a:r>
          </a:p>
        </p:txBody>
      </p:sp>
    </p:spTree>
    <p:extLst>
      <p:ext uri="{BB962C8B-B14F-4D97-AF65-F5344CB8AC3E}">
        <p14:creationId xmlns:p14="http://schemas.microsoft.com/office/powerpoint/2010/main" val="261934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268012" y="211067"/>
            <a:ext cx="39930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 képesség fogalma</a:t>
            </a:r>
          </a:p>
        </p:txBody>
      </p:sp>
      <p:sp>
        <p:nvSpPr>
          <p:cNvPr id="3" name="Téglalap 2"/>
          <p:cNvSpPr/>
          <p:nvPr/>
        </p:nvSpPr>
        <p:spPr>
          <a:xfrm>
            <a:off x="1248507" y="879230"/>
            <a:ext cx="1029579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Definíció:</a:t>
            </a:r>
          </a:p>
          <a:p>
            <a:endParaRPr lang="hu-HU" sz="1000" dirty="0" smtClean="0">
              <a:latin typeface="times new roman,times"/>
            </a:endParaRP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Egyéni </a:t>
            </a:r>
            <a:r>
              <a:rPr lang="hu-H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adottságoknak tevékenység gyakorlása révén történő kifejlődése. </a:t>
            </a:r>
            <a:endParaRPr lang="hu-HU" sz="28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§"/>
            </a:pPr>
            <a:endParaRPr lang="hu-HU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hu-HU" sz="28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Fizikai </a:t>
            </a:r>
            <a:r>
              <a:rPr lang="hu-HU" sz="28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szellemi teljesítményre való alkalmasság, élettani és pszichikai feltételek, adottságok és szerzett készségek együttese</a:t>
            </a:r>
            <a:r>
              <a:rPr lang="hu-HU" sz="28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endParaRPr lang="hu-HU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Területei: motoros, kognitív, kommunikációs, érzelmi.</a:t>
            </a:r>
          </a:p>
        </p:txBody>
      </p:sp>
      <p:sp>
        <p:nvSpPr>
          <p:cNvPr id="5" name="Téglalap 4"/>
          <p:cNvSpPr/>
          <p:nvPr/>
        </p:nvSpPr>
        <p:spPr>
          <a:xfrm>
            <a:off x="984738" y="6277708"/>
            <a:ext cx="10559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</a:t>
            </a:r>
            <a:r>
              <a:rPr lang="hu-HU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://polc.ttk.pte.hu/tamop-4.1.2.b.2-13/1-2013-0014/97/fogalomtr.html#I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145" y="4203068"/>
            <a:ext cx="2884181" cy="191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647" y="238538"/>
            <a:ext cx="8124092" cy="640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3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69377" y="307731"/>
            <a:ext cx="1065627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Képességfajták</a:t>
            </a:r>
          </a:p>
          <a:p>
            <a:pPr lvl="0"/>
            <a:endParaRPr lang="hu-HU" sz="16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Általános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képességek: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v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lyan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pszichés diszpozíciók, amelyek minden tevékenység végrehajtásához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nélkülözhetetlenek.</a:t>
            </a:r>
          </a:p>
          <a:p>
            <a:pPr marL="342900" lvl="0" indent="-342900" algn="ctr">
              <a:buFont typeface="Wingdings" panose="05000000000000000000" pitchFamily="2" charset="2"/>
              <a:buChar char="v"/>
            </a:pPr>
            <a:r>
              <a:rPr lang="hu-H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tartozó képességcsoportok: intellektuális képességek, kommunikációs képességek, a cselekvés képességei, a szociális képességek. </a:t>
            </a:r>
            <a:endParaRPr lang="hu-H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Speciális képességek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Olyan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pszichés diszpozíciók, amelyek csak meghatározott tevékenységváltozatok végrehajtásához szükségesek (pl. konstruáló képesség, a finommozgás koordináció képesség stb.).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Mérhető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teljesítményképes tudás. </a:t>
            </a:r>
            <a:endParaRPr lang="hu-H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Ø"/>
            </a:pP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képesség magas szintű kifejlesztésének eredménye a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kompetencia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70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78169" y="325316"/>
            <a:ext cx="1061231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2800" b="1" dirty="0" smtClean="0">
                <a:solidFill>
                  <a:schemeClr val="accent4"/>
                </a:solidFill>
                <a:latin typeface="Times New Roman"/>
              </a:rPr>
              <a:t>Feladat:</a:t>
            </a:r>
          </a:p>
          <a:p>
            <a:pPr lvl="0" algn="ctr" defTabSz="914400">
              <a:defRPr/>
            </a:pPr>
            <a:r>
              <a:rPr lang="hu-HU" sz="2800" b="1" dirty="0" smtClean="0">
                <a:solidFill>
                  <a:srgbClr val="C00000"/>
                </a:solidFill>
                <a:latin typeface="Times New Roman"/>
              </a:rPr>
              <a:t>Sorolja </a:t>
            </a:r>
            <a:r>
              <a:rPr lang="hu-HU" sz="2800" b="1" dirty="0">
                <a:solidFill>
                  <a:srgbClr val="C00000"/>
                </a:solidFill>
                <a:latin typeface="Times New Roman"/>
              </a:rPr>
              <a:t>fel az Európai Unió referencia-keretében </a:t>
            </a:r>
          </a:p>
          <a:p>
            <a:pPr lvl="0" algn="ctr" defTabSz="914400">
              <a:defRPr/>
            </a:pPr>
            <a:r>
              <a:rPr lang="hu-HU" sz="2800" b="1" dirty="0">
                <a:solidFill>
                  <a:srgbClr val="C00000"/>
                </a:solidFill>
                <a:latin typeface="Times New Roman"/>
              </a:rPr>
              <a:t>foglalt nyolc kulcskompetenciát!</a:t>
            </a:r>
          </a:p>
          <a:p>
            <a:pPr lvl="0" defTabSz="914400">
              <a:defRPr/>
            </a:pPr>
            <a:r>
              <a:rPr lang="hu-HU" dirty="0" smtClean="0">
                <a:solidFill>
                  <a:srgbClr val="000000"/>
                </a:solidFill>
                <a:latin typeface="Times New Roman"/>
              </a:rPr>
              <a:t>......................................................................................................................................................................................</a:t>
            </a:r>
            <a:endParaRPr lang="hu-HU" dirty="0">
              <a:solidFill>
                <a:srgbClr val="000000"/>
              </a:solidFill>
              <a:latin typeface="Times New Roman"/>
            </a:endParaRPr>
          </a:p>
          <a:p>
            <a:pPr lvl="0" defTabSz="914400">
              <a:defRPr/>
            </a:pPr>
            <a:r>
              <a:rPr lang="hu-HU" dirty="0" smtClean="0">
                <a:solidFill>
                  <a:srgbClr val="000000"/>
                </a:solidFill>
                <a:latin typeface="Times New Roman"/>
              </a:rPr>
              <a:t>......................................................................................................................................................................................</a:t>
            </a:r>
            <a:endParaRPr lang="hu-HU" dirty="0">
              <a:solidFill>
                <a:srgbClr val="000000"/>
              </a:solidFill>
              <a:latin typeface="Times New Roman"/>
            </a:endParaRPr>
          </a:p>
          <a:p>
            <a:pPr lvl="0" defTabSz="914400">
              <a:defRPr/>
            </a:pPr>
            <a:r>
              <a:rPr lang="hu-HU" dirty="0" smtClean="0">
                <a:solidFill>
                  <a:srgbClr val="000000"/>
                </a:solidFill>
                <a:latin typeface="Times New Roman"/>
              </a:rPr>
              <a:t>......................................................................................................................................................................................</a:t>
            </a:r>
            <a:endParaRPr lang="hu-HU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358" y="3135110"/>
            <a:ext cx="4489938" cy="299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4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05707" y="301232"/>
            <a:ext cx="9445861" cy="4965361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rgbClr val="FFCAAD">
                    <a:lumMod val="25000"/>
                  </a:srgbClr>
                </a:solidFill>
                <a:latin typeface="Times New Roman"/>
              </a:rPr>
              <a:t>A</a:t>
            </a:r>
            <a:r>
              <a:rPr lang="es-ES" sz="2800" b="1" dirty="0">
                <a:solidFill>
                  <a:srgbClr val="FFCAAD">
                    <a:lumMod val="25000"/>
                  </a:srgbClr>
                </a:solidFill>
                <a:latin typeface="Times New Roman"/>
              </a:rPr>
              <a:t>z Európai Unió referencia-keretében foglalt </a:t>
            </a:r>
            <a:endParaRPr lang="hu-HU" sz="2800" b="1" dirty="0">
              <a:solidFill>
                <a:srgbClr val="FFCAAD">
                  <a:lumMod val="25000"/>
                </a:srgbClr>
              </a:solidFill>
              <a:latin typeface="Times New Roman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s-ES" sz="2800" b="1" dirty="0">
                <a:solidFill>
                  <a:srgbClr val="FFCAAD">
                    <a:lumMod val="25000"/>
                  </a:srgbClr>
                </a:solidFill>
                <a:latin typeface="Times New Roman"/>
              </a:rPr>
              <a:t>nyolc kulcskompetenci</a:t>
            </a:r>
            <a:r>
              <a:rPr lang="hu-HU" sz="2800" b="1" dirty="0">
                <a:solidFill>
                  <a:srgbClr val="FFCAAD">
                    <a:lumMod val="25000"/>
                  </a:srgbClr>
                </a:solidFill>
                <a:latin typeface="Times New Roman"/>
              </a:rPr>
              <a:t>a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endParaRPr lang="hu-HU" sz="2400" b="1" dirty="0">
              <a:solidFill>
                <a:srgbClr val="000000"/>
              </a:solidFill>
              <a:latin typeface="Times New Roman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30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anyanyelvi (beszéd, olvasás, írás),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idegen nyelvi (beszéd, olvasás, írás),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matematikai, 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természettudományi és technológiai,</a:t>
            </a:r>
            <a:endParaRPr lang="hu-HU" sz="2800" b="1" dirty="0">
              <a:solidFill>
                <a:schemeClr val="accent1">
                  <a:lumMod val="50000"/>
                </a:schemeClr>
              </a:solidFill>
              <a:latin typeface="Times New Roman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digitális kompetencia (számítógép- és internet-használat),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személyközi (szociális) 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és állampolgári,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kezdeményezőkészség és vállalkozói,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kulturális tudatosság és kifejezőkészség,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• tanulási képesség (</a:t>
            </a:r>
            <a:r>
              <a:rPr lang="hu-HU" sz="28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a tanulás tanulása)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hu-HU" sz="3200" b="1" dirty="0" smtClean="0">
                <a:solidFill>
                  <a:schemeClr val="accent4"/>
                </a:solidFill>
                <a:latin typeface="Times New Roman"/>
              </a:rPr>
              <a:t>kompetenciái</a:t>
            </a:r>
            <a:r>
              <a:rPr lang="hu-HU" sz="3200" b="1" dirty="0">
                <a:solidFill>
                  <a:schemeClr val="accent4"/>
                </a:solidFill>
                <a:latin typeface="Times New Roman"/>
              </a:rPr>
              <a:t>.</a:t>
            </a:r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679484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71501" y="175846"/>
            <a:ext cx="11429999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 készség fogalma</a:t>
            </a:r>
          </a:p>
          <a:p>
            <a:pPr algn="ctr"/>
            <a:endParaRPr lang="hu-H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Definíció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hu-H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(gyakorlás) eredménye: </a:t>
            </a:r>
            <a:endParaRPr lang="hu-HU" sz="28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teljesítményképes </a:t>
            </a:r>
            <a:r>
              <a:rPr lang="hu-H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tudás. </a:t>
            </a:r>
            <a:endParaRPr lang="hu-HU" sz="28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8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cselekvés automatizált eleme, mely a tudat közvetlen ellenőrzése nélkül funkcionál. </a:t>
            </a:r>
            <a:endParaRPr lang="hu-HU" sz="2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hu-HU" sz="8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Fajtái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írás-, olvasás-, beszéd-, manuális-, </a:t>
            </a:r>
            <a:r>
              <a:rPr lang="hu-H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szenzomotorikus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 intellektuális és összetett készségek.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599" y="4594627"/>
            <a:ext cx="3807802" cy="195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3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85901" y="237392"/>
            <a:ext cx="1011115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készségek </a:t>
            </a: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elsajátításának lehetséges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útjai</a:t>
            </a:r>
          </a:p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analizáló-szintetizáló: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először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részmozzanatok tanulása történik, majd ezek összekapcsolása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globális tanulás: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tevékenység részmozzanatokra bontása nélkül folyik a begyakorlás, a részletek a sokszori ismétlés sikerei és kudarcai, illetve az utólagos tudatosítás következtében differenciálódnak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(pl.: járni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beszélni tanulás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hu-H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transzferális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tanulás: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gyakorlás kezdetben egyszerűsített (mesterséges) helyzetben folyik (szimuláció), ezt követi a természetes helyzetbe történő átvitel (transzfer),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pl. repülőgép vezetésének elsajátítása történhet ilyen módon.</a:t>
            </a:r>
          </a:p>
        </p:txBody>
      </p:sp>
    </p:spTree>
    <p:extLst>
      <p:ext uri="{BB962C8B-B14F-4D97-AF65-F5344CB8AC3E}">
        <p14:creationId xmlns:p14="http://schemas.microsoft.com/office/powerpoint/2010/main" val="14969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85803" y="239551"/>
            <a:ext cx="40603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 jártasság fogalma</a:t>
            </a:r>
            <a:endParaRPr lang="hu-HU" sz="3200" b="1" dirty="0">
              <a:solidFill>
                <a:srgbClr val="00206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345034" y="976548"/>
            <a:ext cx="97418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Definíció:</a:t>
            </a:r>
          </a:p>
          <a:p>
            <a:pPr algn="ctr"/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ismeretek alkalmazásának egyik művelete: </a:t>
            </a:r>
          </a:p>
          <a:p>
            <a:pPr algn="ctr"/>
            <a:r>
              <a:rPr lang="hu-HU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gyakorlottság, gyakorlati felkészültség. </a:t>
            </a:r>
          </a:p>
          <a:p>
            <a:pPr algn="ctr"/>
            <a:r>
              <a:rPr lang="hu-H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 feladatok, problémák megoldása ismereteink kombinatív felhasználása útján.</a:t>
            </a:r>
            <a:endParaRPr lang="hu-H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222" y="3720504"/>
            <a:ext cx="2095500" cy="218122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2506" y="3592401"/>
            <a:ext cx="2885186" cy="234059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20" y="3623667"/>
            <a:ext cx="3980418" cy="22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19498" y="290162"/>
            <a:ext cx="4314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Az attitűd fogalma</a:t>
            </a:r>
            <a:endParaRPr lang="hu-HU" sz="3600" b="1" dirty="0">
              <a:solidFill>
                <a:srgbClr val="00206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79231" y="6312876"/>
            <a:ext cx="10594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b="1" i="1" dirty="0">
                <a:solidFill>
                  <a:srgbClr val="D26D2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http://polc.ttk.pte.hu/tamop-4.1.2.b.2-13/1-2013-0014/97/fogalomtr.html#I</a:t>
            </a:r>
          </a:p>
        </p:txBody>
      </p:sp>
      <p:sp>
        <p:nvSpPr>
          <p:cNvPr id="4" name="Téglalap 3"/>
          <p:cNvSpPr/>
          <p:nvPr/>
        </p:nvSpPr>
        <p:spPr>
          <a:xfrm>
            <a:off x="1006718" y="936493"/>
            <a:ext cx="103397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Definíció:</a:t>
            </a:r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Tartós </a:t>
            </a:r>
            <a:r>
              <a:rPr lang="hu-H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beállítódás, értékelhető viszony valamilyen </a:t>
            </a:r>
            <a:endParaRPr lang="hu-HU" sz="28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tárgy</a:t>
            </a:r>
            <a:r>
              <a:rPr lang="hu-H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személy, jelenség, gondolat vagy érték irányában. 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Közvetlenül nem látható, csak következtetni lehet rá a személy cselekedetei, </a:t>
            </a:r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reakciói alapján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718" y="3412583"/>
            <a:ext cx="4013754" cy="267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7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12276" y="316523"/>
            <a:ext cx="1002323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Készség- és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képességfejlesztés</a:t>
            </a:r>
          </a:p>
          <a:p>
            <a:pPr algn="ctr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kompetenciafejlesztés része a nevelési-oktatási folyamatban. </a:t>
            </a:r>
            <a:endParaRPr lang="hu-H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Célja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adott kompetencia használatához szükséges készségek és képességek fejlesztése. </a:t>
            </a:r>
            <a:endParaRPr lang="hu-HU" sz="2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 </a:t>
            </a:r>
            <a:r>
              <a:rPr lang="hu-H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szorosan kapcsolódik az adott kompetencia részét képező </a:t>
            </a:r>
            <a:r>
              <a:rPr lang="hu-H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attitűd(</a:t>
            </a:r>
            <a:r>
              <a:rPr lang="hu-H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ök</a:t>
            </a:r>
            <a:r>
              <a:rPr lang="hu-H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formálásához és az új ismeretek bővítéséhez is. </a:t>
            </a:r>
            <a:endParaRPr lang="hu-H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műveltségi terület tanulását és tanítását megalapozó </a:t>
            </a:r>
            <a:r>
              <a:rPr lang="hu-HU" sz="26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anyanyelvi kommunikáció </a:t>
            </a:r>
            <a:r>
              <a:rPr lang="hu-HU" sz="2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fejlesztésének fő </a:t>
            </a:r>
            <a:r>
              <a:rPr lang="hu-HU" sz="2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területei például: </a:t>
            </a:r>
          </a:p>
          <a:p>
            <a:pPr algn="ctr"/>
            <a:r>
              <a:rPr lang="hu-HU" sz="26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beszéd és a szóbeli szövegalkotás, a beszédértés, az olvasás és a szövegértés, valamint az írás és az írásbeli szövegalkotás fejlesztése.</a:t>
            </a:r>
          </a:p>
        </p:txBody>
      </p:sp>
    </p:spTree>
    <p:extLst>
      <p:ext uri="{BB962C8B-B14F-4D97-AF65-F5344CB8AC3E}">
        <p14:creationId xmlns:p14="http://schemas.microsoft.com/office/powerpoint/2010/main" val="158011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40664" y="228600"/>
            <a:ext cx="1113739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Jelölje meg az alábbi kompetenciák típusát, </a:t>
            </a:r>
          </a:p>
          <a:p>
            <a:pPr algn="ctr"/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ismeret (1), készség (2) vagy attitűd (3)?</a:t>
            </a:r>
            <a:endParaRPr lang="hu-H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676656" y="1819656"/>
            <a:ext cx="11201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A.) Az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egészségmegőrzés, a higiénia és a táplálkozás szabályainak ismerete és ezek</a:t>
            </a:r>
            <a:b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kamatoztatása a saját életben és a család életében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B.)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Mások bizalmának és együttérzésének kiváltása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C.)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kivándorlás, bevándorlás és a kisebbségek fogalmának ismerete európai és</a:t>
            </a:r>
            <a:b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világviszonylatban.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D.)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Törekvés a sztereotípiák és az előítéletek leküzdésére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E.)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közintézményekkel való hatékony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érintkezés.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F.)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lakóhelyhez, hazához, az Európai Unióhoz és általában véve Európához és a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világhoz (a világ adott részéhez) való tartozás érzése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G.)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tömegtájékoztatásból származó információk kritikus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szemlélete.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H.)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EU által kínált lehetőségek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kihasználása.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1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906108" y="1143000"/>
            <a:ext cx="21013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A.) 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Ismeret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B.) Készség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C.) Ismeret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D.) Attitűd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E.) Készség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F.) Attitűd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G.) Attitűd</a:t>
            </a:r>
          </a:p>
          <a:p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H.) Készség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675" y="1561594"/>
            <a:ext cx="2066925" cy="22098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978" y="1561594"/>
            <a:ext cx="20669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5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72104" y="151629"/>
            <a:ext cx="7097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motiváció </a:t>
            </a:r>
            <a:r>
              <a:rPr lang="hu-H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tanulási </a:t>
            </a:r>
            <a:r>
              <a:rPr lang="hu-H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motiváció</a:t>
            </a:r>
            <a:endParaRPr lang="hu-HU" sz="3600" b="1" dirty="0">
              <a:solidFill>
                <a:srgbClr val="00206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993532" y="894675"/>
            <a:ext cx="107881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motiváció kifejezés latin eredetű, a “</a:t>
            </a:r>
            <a:r>
              <a:rPr lang="hu-HU" sz="2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movere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“mozogni”, </a:t>
            </a:r>
            <a:endParaRPr lang="hu-HU" sz="2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mozgatni” igéből keletkezett. </a:t>
            </a:r>
            <a:endParaRPr lang="hu-HU" sz="2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pszichológiában a motiváció egy gyűjtőfogalom, amely a cselekvésre, viselkedésre ösztönző tényezőket foglalja magában</a:t>
            </a:r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endParaRPr lang="hu-HU" sz="12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Amikor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hiányzik az érdeklődés, a szándék, az akarat, ami biztosítja a tanuláshoz szükséges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energiát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minden kedvező feltétel hatástalanná válhat</a:t>
            </a:r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r>
              <a:rPr lang="hu-H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folyamatosan újra termelődő belső </a:t>
            </a:r>
            <a:r>
              <a:rPr lang="hu-H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energia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egyrészt a motiváció: ez a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tanulót a tanárral való együttműködésre, a tanulási folyamatban való aktív részvételre késztetik.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másik aspektust pedig az </a:t>
            </a:r>
            <a:r>
              <a:rPr lang="hu-H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oktató erőfeszítései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jelentik, amelyek célja, hogy a tanulót rávegyék a tanulásban való együttműködésre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1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926" y="4161378"/>
            <a:ext cx="8986283" cy="184115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406" y="309650"/>
            <a:ext cx="6717322" cy="385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2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54015" y="61547"/>
            <a:ext cx="1020786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>
              <a:defRPr/>
            </a:pPr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hu-HU" sz="2800" b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két részletet a </a:t>
            </a:r>
          </a:p>
          <a:p>
            <a:pPr lvl="0" algn="ctr">
              <a:defRPr/>
            </a:pPr>
            <a:r>
              <a:rPr lang="hu-HU" sz="2800" b="1" i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Holt költők társasága </a:t>
            </a:r>
            <a:r>
              <a:rPr lang="hu-HU" sz="2800" b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című filmből!</a:t>
            </a:r>
          </a:p>
          <a:p>
            <a:pPr lvl="0" algn="ctr">
              <a:defRPr/>
            </a:pPr>
            <a:endParaRPr lang="hu-HU" sz="1200" b="1" dirty="0">
              <a:solidFill>
                <a:srgbClr val="A5301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részletben inspirál a tanár, és hogyan?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Miért nem sikerül a másiknak ugyanez?</a:t>
            </a:r>
          </a:p>
          <a:p>
            <a:pPr lvl="0" algn="ctr">
              <a:defRPr/>
            </a:pPr>
            <a:endParaRPr lang="hu-HU" sz="1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https://youtu.be/GIsxcqtOq-I</a:t>
            </a:r>
          </a:p>
          <a:p>
            <a:pPr lvl="0" algn="ctr">
              <a:defRPr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https://youtu.be/PZJA4k72glo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043" y="3697783"/>
            <a:ext cx="3849812" cy="244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4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24355" y="246184"/>
            <a:ext cx="9706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formális</a:t>
            </a:r>
            <a:r>
              <a:rPr lang="hu-H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nem formális és informális tanulás</a:t>
            </a:r>
            <a:endParaRPr lang="hu-HU" sz="3600" b="1" dirty="0">
              <a:solidFill>
                <a:srgbClr val="002060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079381" y="6264378"/>
            <a:ext cx="8396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https://folyoiratok.oh.gov.hu/uj-pedagogiai-szemle/tanulas-magyarorszagon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814" y="1319958"/>
            <a:ext cx="9481789" cy="452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87104" y="257556"/>
            <a:ext cx="55835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élethosszig </a:t>
            </a:r>
            <a:r>
              <a:rPr lang="hu-H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tartó </a:t>
            </a:r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</a:t>
            </a:r>
          </a:p>
          <a:p>
            <a:pPr algn="ctr"/>
            <a:r>
              <a:rPr lang="hu-H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(Life </a:t>
            </a:r>
            <a:r>
              <a:rPr lang="hu-H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  <a:r>
              <a:rPr lang="hu-H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758585" y="6286501"/>
            <a:ext cx="9521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://folyoiratok.oh.gov.hu/uj-pedagogiai-szemle/tanulas-magyarorszagon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104" y="1746818"/>
            <a:ext cx="5496657" cy="425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9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11116" y="114301"/>
            <a:ext cx="100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felnőttképzés és -önművelés régi formái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12" y="861562"/>
            <a:ext cx="4199558" cy="278549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630" y="830960"/>
            <a:ext cx="3801492" cy="284669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147" y="3508793"/>
            <a:ext cx="3270846" cy="329396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0310" y="810244"/>
            <a:ext cx="2804403" cy="604775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0016" y="3647055"/>
            <a:ext cx="2163446" cy="301743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80" y="3684771"/>
            <a:ext cx="1944151" cy="298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7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04545" y="228599"/>
            <a:ext cx="10287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hu-HU" sz="3200" b="1" i="1" kern="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Feladat:</a:t>
            </a:r>
          </a:p>
          <a:p>
            <a:pPr lvl="0" algn="ctr" defTabSz="914400">
              <a:defRPr/>
            </a:pPr>
            <a:r>
              <a:rPr lang="hu-HU" sz="3200" b="1" kern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Soroljon példákat a </a:t>
            </a:r>
            <a:r>
              <a:rPr lang="hu-HU" sz="3200" b="1" kern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felnőttképzés és -önművelés mai </a:t>
            </a:r>
            <a:r>
              <a:rPr lang="hu-HU" sz="3200" b="1" kern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formáira!</a:t>
            </a:r>
            <a:endParaRPr lang="hu-HU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70" y="2052123"/>
            <a:ext cx="7027150" cy="368925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708" y="2511961"/>
            <a:ext cx="4396154" cy="276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4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01261" y="211018"/>
            <a:ext cx="10278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felnőttképzés és -önművelés néhány mai formája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063869" y="951685"/>
            <a:ext cx="38100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Egyetemi képzések;</a:t>
            </a: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u-HU" sz="3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Népfőiskolák;</a:t>
            </a: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Távoktatás és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e-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learning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;</a:t>
            </a: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u-HU" sz="3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Könyvtári művelődés;</a:t>
            </a: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u-HU" sz="3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Nyelvtanulás;</a:t>
            </a: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Önképzés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32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</a:t>
            </a:r>
            <a:r>
              <a:rPr lang="hu-HU" sz="3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tb.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876" y="1244095"/>
            <a:ext cx="6664569" cy="443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83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6" y="592698"/>
            <a:ext cx="4715767" cy="314234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558" y="621129"/>
            <a:ext cx="4642511" cy="308548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891" y="1208645"/>
            <a:ext cx="3068540" cy="52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2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183" y="165843"/>
            <a:ext cx="9609993" cy="599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5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859572" y="6260123"/>
            <a:ext cx="8625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https://folyoiratok.oh.gov.hu/uj-pedagogiai-szemle/tanulas-magyarorszagon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2" y="365950"/>
            <a:ext cx="8581292" cy="54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5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332583" y="468151"/>
            <a:ext cx="4303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hu-HU" sz="28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További </a:t>
            </a:r>
            <a:r>
              <a:rPr lang="hu-HU" sz="2800" b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művek</a:t>
            </a:r>
          </a:p>
        </p:txBody>
      </p:sp>
      <p:sp>
        <p:nvSpPr>
          <p:cNvPr id="3" name="Téglalap 2"/>
          <p:cNvSpPr/>
          <p:nvPr/>
        </p:nvSpPr>
        <p:spPr>
          <a:xfrm>
            <a:off x="1336431" y="1415562"/>
            <a:ext cx="10295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Kollár Katalin, Szabó Éva (</a:t>
            </a:r>
            <a:r>
              <a:rPr lang="hu-H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szerk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2004):</a:t>
            </a:r>
            <a:r>
              <a:rPr lang="hu-H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Pszichológia pedagógusoknak.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Osiris, Budapest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defTabSz="914400"/>
            <a:r>
              <a:rPr lang="nn-NO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Kron, F, W. (2000): </a:t>
            </a:r>
            <a:r>
              <a:rPr lang="nn-NO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Pedagógia. </a:t>
            </a:r>
            <a:r>
              <a:rPr lang="nn-NO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Osiris, Budapest</a:t>
            </a:r>
            <a:r>
              <a:rPr lang="nn-NO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/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Fogalomtár.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Pécs</a:t>
            </a:r>
            <a:r>
              <a:rPr lang="hu-H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2013-14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http://polc.ttk.pte.hu/tamop-4.1.2.b.2-13/1-2013-0014/97/fogalomtr.html</a:t>
            </a:r>
          </a:p>
          <a:p>
            <a:pPr lvl="0" algn="ctr" defTabSz="914400"/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00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2538</TotalTime>
  <Words>1447</Words>
  <Application>Microsoft Office PowerPoint</Application>
  <PresentationFormat>Szélesvásznú</PresentationFormat>
  <Paragraphs>258</Paragraphs>
  <Slides>45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45</vt:i4>
      </vt:variant>
    </vt:vector>
  </HeadingPairs>
  <TitlesOfParts>
    <vt:vector size="52" baseType="lpstr">
      <vt:lpstr>Arial</vt:lpstr>
      <vt:lpstr>Courier New</vt:lpstr>
      <vt:lpstr>Palatino Linotype</vt:lpstr>
      <vt:lpstr>Times New Roman</vt:lpstr>
      <vt:lpstr>times new roman,times</vt:lpstr>
      <vt:lpstr>Wingdings</vt:lpstr>
      <vt:lpstr>Gallery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Kéri Katalin</dc:creator>
  <cp:lastModifiedBy>Kéri Katalin</cp:lastModifiedBy>
  <cp:revision>83</cp:revision>
  <dcterms:created xsi:type="dcterms:W3CDTF">2023-01-29T16:15:46Z</dcterms:created>
  <dcterms:modified xsi:type="dcterms:W3CDTF">2023-03-08T16:54:44Z</dcterms:modified>
</cp:coreProperties>
</file>