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2" r:id="rId4"/>
    <p:sldId id="257" r:id="rId5"/>
    <p:sldId id="270" r:id="rId6"/>
    <p:sldId id="261" r:id="rId7"/>
    <p:sldId id="268" r:id="rId8"/>
    <p:sldId id="276" r:id="rId9"/>
    <p:sldId id="271" r:id="rId10"/>
    <p:sldId id="272" r:id="rId11"/>
    <p:sldId id="284" r:id="rId12"/>
    <p:sldId id="282" r:id="rId13"/>
    <p:sldId id="283" r:id="rId14"/>
    <p:sldId id="269" r:id="rId15"/>
    <p:sldId id="275" r:id="rId16"/>
    <p:sldId id="264" r:id="rId17"/>
    <p:sldId id="274" r:id="rId18"/>
    <p:sldId id="273" r:id="rId19"/>
    <p:sldId id="263" r:id="rId20"/>
    <p:sldId id="266" r:id="rId21"/>
    <p:sldId id="289" r:id="rId22"/>
    <p:sldId id="288" r:id="rId23"/>
    <p:sldId id="287" r:id="rId24"/>
    <p:sldId id="286" r:id="rId25"/>
    <p:sldId id="291" r:id="rId26"/>
    <p:sldId id="294" r:id="rId27"/>
    <p:sldId id="290" r:id="rId28"/>
    <p:sldId id="285" r:id="rId29"/>
    <p:sldId id="293" r:id="rId30"/>
    <p:sldId id="292" r:id="rId31"/>
    <p:sldId id="259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71500" y="2041940"/>
            <a:ext cx="11455371" cy="1464019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edukációs folyamat pedagógiai-pszichológiai </a:t>
            </a:r>
            <a:r>
              <a:rPr lang="hu-H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aspektusai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sz="2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diasor</a:t>
            </a:r>
            <a:br>
              <a:rPr lang="hu-HU" sz="2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 interdiszciplináris megközelítése. </a:t>
            </a:r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 fogalmi változatai és </a:t>
            </a:r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változásai.</a:t>
            </a:r>
            <a:b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 pedagógiai pszichológia </a:t>
            </a:r>
            <a:r>
              <a:rPr lang="hu-HU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szociálpszichológia </a:t>
            </a:r>
            <a:br>
              <a:rPr lang="hu-HU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tárgya </a:t>
            </a:r>
            <a:r>
              <a:rPr lang="hu-HU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</a:t>
            </a:r>
            <a:r>
              <a:rPr lang="hu-HU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rendszere</a:t>
            </a:r>
            <a:r>
              <a:rPr lang="hu-HU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sz="28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108857" y="5421814"/>
            <a:ext cx="8766764" cy="648061"/>
          </a:xfrm>
        </p:spPr>
        <p:txBody>
          <a:bodyPr>
            <a:normAutofit/>
          </a:bodyPr>
          <a:lstStyle/>
          <a:p>
            <a:pPr algn="ctr"/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Összeállította: Kéri Katalin</a:t>
            </a:r>
            <a:endParaRPr lang="hu-HU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627" y="3374075"/>
            <a:ext cx="2943225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93370" y="322219"/>
            <a:ext cx="100584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/>
              </a:rPr>
              <a:t>„A tudás legyen gazdagságod,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/>
              </a:rPr>
              <a:t> a nevelés a te díszed!”</a:t>
            </a:r>
            <a:endParaRPr kumimoji="0" lang="da-DK" sz="36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Times New Roman"/>
            </a:endParaRP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Ibn </a:t>
            </a:r>
            <a:r>
              <a:rPr kumimoji="0" lang="da-DK" sz="2800" b="0" i="1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c</a:t>
            </a:r>
            <a:r>
              <a:rPr kumimoji="0" lang="da-DK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Abd Rabbih</a:t>
            </a:r>
            <a:r>
              <a:rPr kumimoji="0" lang="hu-H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(860-940</a:t>
            </a:r>
            <a:r>
              <a:rPr kumimoji="0" lang="da-DK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)</a:t>
            </a:r>
            <a:endParaRPr kumimoji="0" lang="hu-H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383" y="2723136"/>
            <a:ext cx="2499593" cy="387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98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58834" y="213215"/>
            <a:ext cx="101193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neveléstudomány </a:t>
            </a:r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nevelés </a:t>
            </a:r>
            <a:endParaRPr lang="hu-HU" sz="28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elméletét </a:t>
            </a:r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gyakorlatát felölelő tudomány. </a:t>
            </a:r>
            <a:endParaRPr lang="hu-HU" sz="28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Tárgya 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ember célirányos alakításának, alakíthatóságának feltárása, megértése. </a:t>
            </a:r>
          </a:p>
        </p:txBody>
      </p:sp>
      <p:sp>
        <p:nvSpPr>
          <p:cNvPr id="3" name="Téglalap 2"/>
          <p:cNvSpPr/>
          <p:nvPr/>
        </p:nvSpPr>
        <p:spPr>
          <a:xfrm>
            <a:off x="1946364" y="2029097"/>
            <a:ext cx="934429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neveléstudomány által vizsgált kérdések és problémák, így a </a:t>
            </a:r>
            <a:r>
              <a:rPr lang="hu-HU" sz="2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</a:t>
            </a:r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egészének </a:t>
            </a:r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kutatása azok összetettsége miatt csak </a:t>
            </a:r>
          </a:p>
          <a:p>
            <a:pPr lvl="0" algn="ctr"/>
            <a:r>
              <a:rPr lang="hu-H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interdiszciplináris</a:t>
            </a:r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megközelítésben lehetséges.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8768" y="3657601"/>
            <a:ext cx="3519488" cy="263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9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1402080" y="217714"/>
            <a:ext cx="10241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 </a:t>
            </a:r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nevelés, a nevelhetőség </a:t>
            </a:r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interdiszciplináris </a:t>
            </a:r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megközelítése 1.</a:t>
            </a:r>
            <a:endParaRPr lang="hu-H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957944" y="845437"/>
            <a:ext cx="1086829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az </a:t>
            </a:r>
            <a:r>
              <a:rPr lang="hu-HU" sz="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interdiszciplinaritás</a:t>
            </a:r>
            <a:r>
              <a:rPr lang="hu-HU" sz="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ctr"/>
            <a:endParaRPr lang="hu-HU" sz="11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modernitás nézőpontjából tekintve az </a:t>
            </a:r>
            <a:r>
              <a:rPr lang="hu-H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interdiszciplinaritás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problémája a </a:t>
            </a:r>
            <a:r>
              <a:rPr lang="hu-H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diszciplinaritásnak</a:t>
            </a:r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körébe illeszkedik; a tényleges probléma voltaképpen magának a </a:t>
            </a:r>
            <a:r>
              <a:rPr lang="hu-H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diszciplinaritásnak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problémája.</a:t>
            </a:r>
          </a:p>
          <a:p>
            <a:pPr algn="ctr"/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3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diszciplinaritás</a:t>
            </a:r>
            <a:r>
              <a:rPr lang="hu-HU" sz="23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történeti kategória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 tudományos diszciplínák (tudomány)történetileg alakultak ki. A megismert valóság „természetes” rendjére épült rá a valóságterületek normatív tagolódása, a diszciplináris határok kirajzolódása és megszilárdulása</a:t>
            </a:r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hu-HU" sz="23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hagyományos diszciplínák </a:t>
            </a:r>
            <a:r>
              <a:rPr lang="hu-HU" sz="23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napjainkban egyre </a:t>
            </a:r>
            <a:r>
              <a:rPr lang="hu-HU" sz="23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kevésbé férnek meg a (kutatás)történetileg kialakult </a:t>
            </a:r>
            <a:r>
              <a:rPr lang="hu-HU" sz="23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határaik </a:t>
            </a:r>
            <a:r>
              <a:rPr lang="hu-HU" sz="23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között. Mindinkább jelentkezik a határátlépések, az integráció és a termékeny </a:t>
            </a:r>
            <a:r>
              <a:rPr lang="hu-HU" sz="23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együttműködés </a:t>
            </a:r>
            <a:r>
              <a:rPr lang="hu-HU" sz="23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iránti </a:t>
            </a:r>
            <a:r>
              <a:rPr lang="hu-HU" sz="23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igény.</a:t>
            </a:r>
          </a:p>
          <a:p>
            <a:pPr algn="ctr"/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interdiszciplinaritás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tekintetben a </a:t>
            </a:r>
            <a:r>
              <a:rPr lang="hu-H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diszciplinaritás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egyfajta </a:t>
            </a:r>
            <a:r>
              <a:rPr lang="hu-HU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ön)reflexív</a:t>
            </a:r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</a:t>
            </a:r>
            <a:r>
              <a:rPr lang="hu-HU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(ön)kritikai 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dimenziójaként bontakozik ki, ami az egyes diszciplínák lehetőségeinek és határainak a </a:t>
            </a:r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világosabb 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megtapasztalásához és belátásához vezet</a:t>
            </a:r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9623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802674" y="226423"/>
            <a:ext cx="96229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nevelés, a nevelhetőség interdiszciplináris megközelítése </a:t>
            </a:r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942011" y="1079863"/>
            <a:ext cx="4728755" cy="543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legfontosabb tudományterületek a téma megközelítéséhez:</a:t>
            </a:r>
          </a:p>
          <a:p>
            <a:pPr algn="ctr"/>
            <a:endParaRPr lang="hu-HU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Neveléstudomány</a:t>
            </a:r>
            <a:endParaRPr lang="hu-HU" sz="2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Tanulástudomány</a:t>
            </a:r>
            <a:endParaRPr lang="hu-HU" sz="2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Pszichológia</a:t>
            </a:r>
          </a:p>
          <a:p>
            <a:pPr algn="ctr"/>
            <a:r>
              <a:rPr lang="hu-HU" sz="2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Pedagógiai pszichológia</a:t>
            </a:r>
          </a:p>
          <a:p>
            <a:pPr algn="ctr"/>
            <a:r>
              <a:rPr lang="hu-HU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Genetika</a:t>
            </a:r>
          </a:p>
          <a:p>
            <a:pPr algn="ctr"/>
            <a:r>
              <a:rPr lang="hu-HU" sz="2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Nevelés- és művelődéstörténet/kultúrtörténet</a:t>
            </a:r>
          </a:p>
          <a:p>
            <a:pPr algn="ctr"/>
            <a:r>
              <a:rPr lang="hu-H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Filozófia(történet)</a:t>
            </a:r>
          </a:p>
          <a:p>
            <a:pPr algn="ctr"/>
            <a:r>
              <a:rPr lang="hu-HU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Szociológia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520" y="1010194"/>
            <a:ext cx="4011929" cy="535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18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522" y="1079863"/>
            <a:ext cx="9438003" cy="4366123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2850826" y="310978"/>
            <a:ext cx="74413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 smtClean="0">
                <a:solidFill>
                  <a:srgbClr val="B73C2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 példa az interdiszciplináris megközelítésre 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1915886" y="5817327"/>
            <a:ext cx="92690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https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://www.blog.ipemgzb.ac.in/interdisciplinary-approach-in-education</a:t>
            </a:r>
          </a:p>
        </p:txBody>
      </p:sp>
    </p:spTree>
    <p:extLst>
      <p:ext uri="{BB962C8B-B14F-4D97-AF65-F5344CB8AC3E}">
        <p14:creationId xmlns:p14="http://schemas.microsoft.com/office/powerpoint/2010/main" val="25410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190545" y="249835"/>
            <a:ext cx="1016543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nevelés </a:t>
            </a:r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szó etimológiája I.</a:t>
            </a:r>
          </a:p>
          <a:p>
            <a:pPr algn="ctr"/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legtöbb nyelvben a nevelés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szó a </a:t>
            </a:r>
            <a:r>
              <a:rPr lang="hu-HU" sz="2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növelés, kivezetés, gyarapítás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szótőből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jelentésből fejlődött ki. </a:t>
            </a:r>
          </a:p>
        </p:txBody>
      </p:sp>
      <p:sp>
        <p:nvSpPr>
          <p:cNvPr id="3" name="Téglalap 2"/>
          <p:cNvSpPr/>
          <p:nvPr/>
        </p:nvSpPr>
        <p:spPr>
          <a:xfrm>
            <a:off x="1181612" y="2025362"/>
            <a:ext cx="10276114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hu-H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görög: </a:t>
            </a:r>
          </a:p>
          <a:p>
            <a:pPr algn="ctr"/>
            <a:r>
              <a:rPr lang="hu-H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u-H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aideia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παιδεία</a:t>
            </a:r>
            <a:r>
              <a:rPr lang="hu-HU" sz="2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l-GR" sz="2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jelentése: nevelés és fegyelmezés, valamint büntetés is</a:t>
            </a:r>
          </a:p>
          <a:p>
            <a:pPr algn="ctr"/>
            <a:r>
              <a:rPr lang="hu-H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enkükliosz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paidea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teljeskörű nevelés</a:t>
            </a:r>
          </a:p>
          <a:p>
            <a:pPr algn="ctr"/>
            <a:r>
              <a:rPr lang="hu-H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u-H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aidagógosz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gyermekvezető, </a:t>
            </a:r>
            <a:r>
              <a:rPr lang="hu-H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paidagogia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a gyermek vezetése</a:t>
            </a:r>
          </a:p>
          <a:p>
            <a:pPr algn="ctr"/>
            <a:r>
              <a:rPr lang="hu-H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didaszkalia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διδασκαλια</a:t>
            </a:r>
            <a:r>
              <a:rPr lang="hu-HU" sz="2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tanítás;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didaszko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διδασκω</a:t>
            </a:r>
            <a:r>
              <a:rPr lang="hu-HU" sz="2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anít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betanít.</a:t>
            </a:r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hu-H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rab:</a:t>
            </a:r>
          </a:p>
          <a:p>
            <a:pPr algn="ctr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tarbíja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nevelés, művelés,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növelés</a:t>
            </a:r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ta’díb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javítva, fegyelmezve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nevelni</a:t>
            </a:r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u-H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ahdíb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nyesegetve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nevelni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006" y="2349903"/>
            <a:ext cx="1710807" cy="155792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1524" y="1881051"/>
            <a:ext cx="1400580" cy="2059231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251" y="4513218"/>
            <a:ext cx="2143125" cy="213360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1524" y="4084593"/>
            <a:ext cx="1781175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245326" y="844732"/>
            <a:ext cx="10302240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latin:</a:t>
            </a:r>
            <a:r>
              <a:rPr lang="hu-H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/>
            <a:r>
              <a:rPr lang="hu-HU" sz="2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</a:t>
            </a:r>
            <a:r>
              <a:rPr lang="hu-H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educare</a:t>
            </a:r>
            <a:r>
              <a:rPr lang="hu-H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educatum</a:t>
            </a:r>
            <a:r>
              <a:rPr lang="hu-H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„fölnevel”, „elővezet</a:t>
            </a:r>
            <a:r>
              <a:rPr lang="hu-H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lvl="0" algn="ctr"/>
            <a:endParaRPr lang="hu-HU" sz="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hu-H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rancia, </a:t>
            </a:r>
            <a:r>
              <a:rPr lang="hu-HU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spanyol,</a:t>
            </a:r>
            <a:r>
              <a:rPr lang="hu-H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portugál,</a:t>
            </a:r>
            <a:r>
              <a:rPr lang="hu-H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olasz/</a:t>
            </a:r>
            <a:r>
              <a:rPr lang="hu-H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angol</a:t>
            </a:r>
            <a:endParaRPr lang="hu-HU" sz="2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2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éducation</a:t>
            </a:r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u-HU" sz="22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educación</a:t>
            </a:r>
            <a:r>
              <a:rPr lang="hu-HU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u-HU" sz="2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PT" sz="2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ducação</a:t>
            </a:r>
            <a:r>
              <a:rPr lang="hu-HU" sz="2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u-H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educazione</a:t>
            </a:r>
            <a:r>
              <a:rPr lang="hu-H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u-H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endParaRPr lang="hu-HU" sz="2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(francia: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élever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felemelni)</a:t>
            </a:r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hu-HU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hu-H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émet:</a:t>
            </a:r>
          </a:p>
          <a:p>
            <a:pPr lvl="0" algn="ctr"/>
            <a:r>
              <a:rPr lang="hu-H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Erziehung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felvinni,  felvezetni 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valakit 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valahová</a:t>
            </a:r>
          </a:p>
          <a:p>
            <a:pPr lvl="0" algn="ctr"/>
            <a:r>
              <a:rPr lang="hu-H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Bildung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„képére formálni”</a:t>
            </a:r>
          </a:p>
          <a:p>
            <a:pPr lvl="0" algn="ctr"/>
            <a:endParaRPr lang="hu-H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k-SK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szlovák:</a:t>
            </a:r>
          </a:p>
          <a:p>
            <a:pPr algn="ctr"/>
            <a:r>
              <a:rPr lang="sk-SK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vzdelanie</a:t>
            </a:r>
            <a:r>
              <a:rPr lang="sk-SK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hu-H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orosz</a:t>
            </a:r>
            <a:r>
              <a:rPr lang="hu-H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az-Cyrl-A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„táplálás”, növelés</a:t>
            </a:r>
          </a:p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agyar:</a:t>
            </a:r>
          </a:p>
          <a:p>
            <a:pPr algn="ctr"/>
            <a:r>
              <a:rPr lang="hu-H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nevelés, növelés</a:t>
            </a:r>
            <a:endParaRPr lang="hu-HU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3862551" y="202709"/>
            <a:ext cx="46195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hu-HU" sz="2800" b="1" dirty="0">
                <a:solidFill>
                  <a:srgbClr val="B73C2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nevelés szó etimológiája </a:t>
            </a:r>
            <a:r>
              <a:rPr lang="hu-HU" sz="2800" b="1" dirty="0" smtClean="0">
                <a:solidFill>
                  <a:srgbClr val="B73C2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hu-HU" sz="2800" b="1" dirty="0">
                <a:solidFill>
                  <a:srgbClr val="B73C2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295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123404" y="1127704"/>
            <a:ext cx="1077250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nevelés: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Szélesb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ért. minden cselekvés, mely által valami növő, szaporodó, sokasodó állapotba tétetik. A népesség nevelésére intézkedéseket tenni.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(…) A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fák nevelésére gondot fordítani. Szoros ért. folytonos működés, mely által valaki emberi magzatot nevel, továbbá azon eredmény, melyet e működés létre hozott. Gyermekek nevelésével foglalkodni. Jó nevelése,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rossz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nevelése van. Nincs semmi nevelése,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műveletlen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idomítatlan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udvariatlan. A legszorosabb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értelmű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nevelés különösen erkölcsi képzésre vonatkozik, s különbözik tőle az oktatás és tanítás, mennyiben ennek célja egyedül tudományt és ismereteket terjeszteni. A gyermekeknek nemcsak oktatásra, hanem nevelésre is van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szükségök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algn="r"/>
            <a:endParaRPr lang="hu-HU" sz="1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Magyar nyelv szótárunk, 1862. http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://neveles.szojelentese.com/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</p:txBody>
      </p:sp>
      <p:sp>
        <p:nvSpPr>
          <p:cNvPr id="3" name="Téglalap 2"/>
          <p:cNvSpPr/>
          <p:nvPr/>
        </p:nvSpPr>
        <p:spPr>
          <a:xfrm>
            <a:off x="3108725" y="276144"/>
            <a:ext cx="68018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hu-HU" sz="2800" b="1" dirty="0">
                <a:solidFill>
                  <a:srgbClr val="B73C2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a nevelés</a:t>
            </a:r>
            <a:r>
              <a:rPr lang="hu-HU" sz="2800" b="1" dirty="0" smtClean="0">
                <a:solidFill>
                  <a:srgbClr val="B73C2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Egy régi definíció 1862-ből…</a:t>
            </a:r>
            <a:endParaRPr lang="hu-HU" sz="2800" b="1" dirty="0">
              <a:solidFill>
                <a:srgbClr val="B73C26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1921700" y="5318639"/>
            <a:ext cx="9175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 e definíció mely részleteit tartja elfogadhatónak ma is? Miért?</a:t>
            </a:r>
            <a:endParaRPr lang="hu-H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82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88869" y="383177"/>
            <a:ext cx="995389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nevelés fogalmának kifejtése évezredünkben</a:t>
            </a:r>
          </a:p>
          <a:p>
            <a:pPr algn="ctr"/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Bábosik </a:t>
            </a:r>
            <a:r>
              <a:rPr 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István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(2004) szerint </a:t>
            </a:r>
            <a:r>
              <a:rPr lang="hu-H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legfőbb érték a konstruktív életvezetés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konstruktív életvezetés két pillére, hogy az egyén </a:t>
            </a:r>
            <a:r>
              <a:rPr lang="hu-HU" sz="2400" b="1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neveltetése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következtében kibontakoztassa képességeit, megvalósítsa </a:t>
            </a:r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önmagát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mindezt </a:t>
            </a:r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közössége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javára, hasznára tegye.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neveléssel konstruktív magatartásra és tevékenység végzésére kell ösztönözni a növendéket, amíg az belső igényévé, szükségletévé nem válik, és egyúttal a magtartásában, tevékenységében megjelenő destruktív elemeket fokozatosan le kell építeni.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Fehér Katalin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(2009) szerint a nevelés olyan </a:t>
            </a:r>
            <a:r>
              <a:rPr lang="hu-H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értékátadó, értékrendszert kialakító, fejlesztő folyamat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melynek célja, hogy az egyént életfeladatai megoldására képessé tegye. </a:t>
            </a:r>
          </a:p>
        </p:txBody>
      </p:sp>
    </p:spTree>
    <p:extLst>
      <p:ext uri="{BB962C8B-B14F-4D97-AF65-F5344CB8AC3E}">
        <p14:creationId xmlns:p14="http://schemas.microsoft.com/office/powerpoint/2010/main" val="125218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32411" y="322217"/>
            <a:ext cx="1004969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nevelési értékek</a:t>
            </a:r>
          </a:p>
          <a:p>
            <a:pPr algn="ctr"/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„A </a:t>
            </a:r>
            <a:r>
              <a:rPr lang="hu-HU" sz="2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nevelési törekvések, koncepciók, irányzatok közös vonása, hogy a nevelés gyakorlata és elmélete annak a társadalmi elvárásnak a teljesítésére törekszik, hogy az egyént felkészítse magasrendű szociális funkciók ellátására, meghatározott minőségű társadalmi aktivitásra. Ennek megfelelően minden nevelés a társadalmilag értékes, egyénileg eredményes magatartás- és tevékenységformák kialakítására irányul, amely meghatározza a nevelő hatások megszervezését és az értékek alakítását</a:t>
            </a:r>
            <a:r>
              <a:rPr lang="hu-HU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hu-HU" sz="2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3309257" y="472730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hu-HU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</a:t>
            </a:r>
            <a:r>
              <a:rPr lang="hu-HU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Kovátsné </a:t>
            </a:r>
            <a:r>
              <a:rPr lang="hu-HU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Németh Mária: Fenntartható oktatás és projektpedagógia.           </a:t>
            </a:r>
            <a:br>
              <a:rPr lang="hu-HU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http://epa.oszk.hu/00000/00035/00107/2006-10-mu-Kovatsne-Fenntarthato.html </a:t>
            </a:r>
          </a:p>
        </p:txBody>
      </p:sp>
    </p:spTree>
    <p:extLst>
      <p:ext uri="{BB962C8B-B14F-4D97-AF65-F5344CB8AC3E}">
        <p14:creationId xmlns:p14="http://schemas.microsoft.com/office/powerpoint/2010/main" val="31941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821683" y="330925"/>
            <a:ext cx="4476206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Főbb közösségi </a:t>
            </a:r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értékek </a:t>
            </a:r>
            <a:endParaRPr lang="hu-HU" sz="28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szellemi, fizikai vagy közéleti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munka,</a:t>
            </a:r>
            <a:endParaRPr lang="hu-H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értékóvó magatartás, vagyis a közösség szellemi, kulturális és természeti értékeinek védelme, </a:t>
            </a:r>
            <a:r>
              <a:rPr lang="hu-H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óvása,</a:t>
            </a:r>
            <a:endParaRPr lang="hu-HU" sz="2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segítőkészség vagy </a:t>
            </a:r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karitativitás,</a:t>
            </a:r>
            <a:endParaRPr lang="hu-H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egyelmezettség.</a:t>
            </a:r>
            <a:endParaRPr lang="hu-H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6297889" y="330925"/>
            <a:ext cx="4188822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Főbb egyéni értékek</a:t>
            </a:r>
          </a:p>
          <a:p>
            <a:pPr algn="ctr"/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hu-HU" sz="2400" b="1" dirty="0">
                <a:solidFill>
                  <a:srgbClr val="CC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intellektuális-művelődési </a:t>
            </a:r>
            <a:r>
              <a:rPr lang="hu-HU" sz="2400" b="1" dirty="0" smtClean="0">
                <a:solidFill>
                  <a:srgbClr val="CC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tevékenység,</a:t>
            </a:r>
            <a:endParaRPr lang="hu-HU" sz="2400" b="1" dirty="0">
              <a:solidFill>
                <a:srgbClr val="CC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hu-H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esztétikai </a:t>
            </a:r>
            <a:r>
              <a:rPr lang="hu-H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tevékenység,</a:t>
            </a:r>
            <a:endParaRPr lang="hu-HU" sz="24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egészséges életmód normáit követő 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magatartás.</a:t>
            </a:r>
            <a:endParaRPr lang="hu-H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757646" y="5390605"/>
            <a:ext cx="108857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Bábosik István: Neveléselmélet és Kovátsné Németh Mária: 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Fenntartható oktatás és projektpedagógia.           </a:t>
            </a:r>
            <a:b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http://epa.oszk.hu/00000/00035/00107/2006-10-mu-Kovatsne-Fenntarthato.html </a:t>
            </a:r>
          </a:p>
        </p:txBody>
      </p:sp>
    </p:spTree>
    <p:extLst>
      <p:ext uri="{BB962C8B-B14F-4D97-AF65-F5344CB8AC3E}">
        <p14:creationId xmlns:p14="http://schemas.microsoft.com/office/powerpoint/2010/main" val="238526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58" y="228739"/>
            <a:ext cx="7463247" cy="5597435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1524000" y="5991498"/>
            <a:ext cx="9117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Rapos Nóra ppt-je: https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://www.slideserve.com/fuller/a-szem-lyis-g-szt-nzo-regul-l-saj-toss-gcsoportja</a:t>
            </a:r>
          </a:p>
        </p:txBody>
      </p:sp>
    </p:spTree>
    <p:extLst>
      <p:ext uri="{BB962C8B-B14F-4D97-AF65-F5344CB8AC3E}">
        <p14:creationId xmlns:p14="http://schemas.microsoft.com/office/powerpoint/2010/main" val="313298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627120" y="251098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tehát a nevelés?</a:t>
            </a:r>
            <a:endParaRPr lang="hu-HU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541417" y="853440"/>
            <a:ext cx="1026740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az a folyamat, amelyben a pedagógus által irányított tanulói tevékenységrendszer fejleszti az egyén képességeit, a fejlesztő hatások révén alakul a tanuló értékrendszere, személyisége, amelyek lehetővé teszik számára az </a:t>
            </a:r>
            <a:r>
              <a:rPr lang="hu-HU" sz="2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egyéni és társadalmi feladatok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megoldását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045029" y="2361545"/>
            <a:ext cx="10763794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2600" b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nevelés jellemzői: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8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csak az emberre jellemző</a:t>
            </a:r>
            <a:r>
              <a:rPr kumimoji="0" lang="hu-HU" altLang="hu-H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történelmi jellegű</a:t>
            </a:r>
            <a:r>
              <a:rPr kumimoji="0" lang="hu-HU" altLang="hu-H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minden kornak megvolt a felfogása a nevelésről,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u-HU" altLang="hu-H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nevelés eszményéről;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nemzeti jellegű</a:t>
            </a:r>
            <a:r>
              <a:rPr kumimoji="0" lang="hu-HU" altLang="hu-H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mert minden egyed nevelésében befolyásolók az adott nép hagyományai, felfogása, értékei;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tudatos, tervszerű fejlesztő hatású</a:t>
            </a:r>
            <a:r>
              <a:rPr kumimoji="0" lang="hu-HU" altLang="hu-H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hu-HU" alt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hu-HU" altLang="hu-H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étirányú/több irányú folyamat</a:t>
            </a:r>
            <a:r>
              <a:rPr kumimoji="0" lang="hu-HU" altLang="hu-H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melynek jellemzője a nevelő és nevelt, a növendék és környezete kölcsönös kapcsolata, egymásra hatása.      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hu-HU" altLang="hu-HU" sz="8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u-HU" altLang="hu-H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(Forrás: 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Gaál Gabriella - 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Jászi 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Éva: 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Pedagógus-mesterség.)</a:t>
            </a:r>
            <a:endParaRPr lang="hu-H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hu-HU" alt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48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15290" y="984068"/>
            <a:ext cx="962297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 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mindig  </a:t>
            </a:r>
            <a:r>
              <a:rPr 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konkrét  helyzetben  történik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amelyet  a  környezet és a benne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cselekvő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emberek befolyásolnak és határoznak meg.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nem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légüres térben zajlik, hanem </a:t>
            </a:r>
            <a:r>
              <a:rPr 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sokféle </a:t>
            </a:r>
            <a:r>
              <a:rPr lang="hu-H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tényező </a:t>
            </a:r>
            <a:r>
              <a:rPr 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befolyásolja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amelyek a nevelési folyamatot nem elhanyagolható mértékben határozzák meg. </a:t>
            </a:r>
          </a:p>
        </p:txBody>
      </p:sp>
      <p:sp>
        <p:nvSpPr>
          <p:cNvPr id="3" name="Téglalap 2"/>
          <p:cNvSpPr/>
          <p:nvPr/>
        </p:nvSpPr>
        <p:spPr>
          <a:xfrm>
            <a:off x="1275803" y="3196046"/>
            <a:ext cx="10672357" cy="317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  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nemcsak   magától,   illetve   magában   történik,   hanem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szándékok  </a:t>
            </a:r>
            <a:r>
              <a:rPr 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 célok  szerint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Nevelési 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tartalmak  </a:t>
            </a:r>
            <a:r>
              <a:rPr lang="hu-HU" sz="24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közvetítéséről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van  szó.  A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nevelő 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 a  nevelt  a  nevelés  által  közvetített  tartalmak révén  kerülnek </a:t>
            </a:r>
            <a:r>
              <a:rPr 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kölcsönös kapcsolat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ba.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nevelési folyamat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 az emberek a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közvetítendő tartalmak  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által   változnak   meg,   a   tartalmak   pedig   az   emberek   által változnak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</a:t>
            </a:r>
            <a:r>
              <a:rPr lang="hu-H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Gabóda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Béla - </a:t>
            </a:r>
            <a:r>
              <a:rPr lang="hu-H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Gabóda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Éva (2013): Neveléselmélet</a:t>
            </a:r>
            <a:endParaRPr lang="hu-H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4166056" y="279379"/>
            <a:ext cx="43214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B73C2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nevelés további jellemzői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6413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67543" y="261256"/>
            <a:ext cx="1002356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 nevel kit?</a:t>
            </a:r>
          </a:p>
          <a:p>
            <a:pPr algn="ctr"/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 </a:t>
            </a:r>
            <a:r>
              <a:rPr 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egy  tágabb,  szélesebb  megfogalmazása  szerint  nevelés valamennyi  hatás,  amely  a  gyermeket  a  társas  együttélés  folyamán  éri.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Jellemzője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 hogy    kölcsönös,    állandó,    és    az    emberi    együttélés alapjellemvonása:   </a:t>
            </a:r>
            <a:r>
              <a:rPr 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lényege,   hogy mindenki   mindig   mindenkit   </a:t>
            </a:r>
            <a:r>
              <a:rPr lang="hu-H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/>
            <a:endParaRPr lang="hu-HU" sz="1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Kozma Béla (1996): Pedagógia I. Comenius Bt., Pécs.</a:t>
            </a:r>
            <a:endParaRPr lang="hu-H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351" y="3716862"/>
            <a:ext cx="2647950" cy="2389887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93" y="3809798"/>
            <a:ext cx="4178162" cy="220401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8388" y="3648891"/>
            <a:ext cx="3567858" cy="245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73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10191" y="864310"/>
            <a:ext cx="10110651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endParaRPr lang="hu-HU" sz="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Ön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milyen metaforával írná le a nevelés lényegét?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Egészítse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 a következő mondatot, lehetőleg azzal, ami először eszébe jut! </a:t>
            </a:r>
          </a:p>
          <a:p>
            <a:pPr algn="ctr"/>
            <a:endParaRPr lang="hu-HU" sz="8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 olyan mint …, mert …. </a:t>
            </a:r>
          </a:p>
        </p:txBody>
      </p:sp>
      <p:sp>
        <p:nvSpPr>
          <p:cNvPr id="4" name="Téglalap 3"/>
          <p:cNvSpPr/>
          <p:nvPr/>
        </p:nvSpPr>
        <p:spPr>
          <a:xfrm>
            <a:off x="2211977" y="237800"/>
            <a:ext cx="80118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dirty="0">
                <a:solidFill>
                  <a:prstClr val="black"/>
                </a:solidFill>
              </a:rPr>
              <a:t> </a:t>
            </a:r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nevelés </a:t>
            </a:r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leírása metaforákkal</a:t>
            </a:r>
            <a:endParaRPr lang="hu-HU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4652" y="2993172"/>
            <a:ext cx="3233061" cy="2198957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2211977" y="5773783"/>
            <a:ext cx="88000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Fűzy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Beatrix: Neveléstan. Budapest: Óbudai Egyetem, 2015</a:t>
            </a:r>
          </a:p>
        </p:txBody>
      </p:sp>
    </p:spTree>
    <p:extLst>
      <p:ext uri="{BB962C8B-B14F-4D97-AF65-F5344CB8AC3E}">
        <p14:creationId xmlns:p14="http://schemas.microsoft.com/office/powerpoint/2010/main" val="43485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783771" y="182881"/>
            <a:ext cx="1131243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Néhány elképzelés: </a:t>
            </a:r>
            <a:r>
              <a:rPr lang="hu-H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nevelés olyan mint …</a:t>
            </a:r>
          </a:p>
          <a:p>
            <a:pPr algn="ctr"/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…a kertészkedés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mert tápláljuk, gondozzuk a neveltet, lemetsszük a vadhajtásait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hu-HU" sz="2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…az idomítás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mert jutalmazással vagy büntetéssel elérjük, hogy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növendék azt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tegye, amit várunk tőle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…a szobrászat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mert adott anyagból kell a lehető legjobbat kifaragni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…a túravezetés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mert megmutathatjuk a választási lehetőségeket, ahol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növendéknek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kell döntenie, de ha rossz úton indul, visszatérhet hozzánk és újra átgondolhatjuk a lehetőségeket.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407" y="3615034"/>
            <a:ext cx="4037405" cy="30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800" y="483761"/>
            <a:ext cx="6857457" cy="548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3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783773" y="374470"/>
            <a:ext cx="1110342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Nevelési szemléletek</a:t>
            </a:r>
          </a:p>
          <a:p>
            <a:pPr algn="just"/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„üdvözítő nevelés”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paradigmája: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lényege: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nevelő tudja, látja kívülről, hogy merre, hogyan kell fejlődnie a neveltnek, és ehhez segítséget nyújt, akár kényszert is alkalmaz. </a:t>
            </a:r>
            <a:r>
              <a:rPr lang="hu-HU" sz="2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„Én tudom, hogy </a:t>
            </a:r>
            <a:r>
              <a:rPr lang="hu-H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a jó </a:t>
            </a:r>
            <a:r>
              <a:rPr lang="hu-HU" sz="2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neked…”</a:t>
            </a:r>
          </a:p>
          <a:p>
            <a:pPr algn="just"/>
            <a:endParaRPr lang="hu-H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„ártalmas nevelés” </a:t>
            </a:r>
            <a:r>
              <a:rPr lang="hu-H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(az </a:t>
            </a:r>
            <a:r>
              <a:rPr lang="hu-HU" sz="2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antipedagógia</a:t>
            </a:r>
            <a:r>
              <a:rPr lang="hu-H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paradigmája: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nevelt belülről érzi, merre kell mennie, a fejlődés pedig kódolva van benne, az ehhez szükséges erőforrásoknak birtokában van, csak hagyni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kell kibontakozni. </a:t>
            </a:r>
            <a:r>
              <a:rPr lang="hu-H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„Tudod </a:t>
            </a:r>
            <a:r>
              <a:rPr lang="hu-HU" sz="2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 magad</a:t>
            </a:r>
            <a:r>
              <a:rPr lang="hu-H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 mi </a:t>
            </a:r>
            <a:r>
              <a:rPr lang="hu-H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jó </a:t>
            </a:r>
            <a:r>
              <a:rPr lang="hu-HU" sz="2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neked...” </a:t>
            </a:r>
          </a:p>
          <a:p>
            <a:pPr algn="just"/>
            <a:endParaRPr lang="hu-H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természetes nevelés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paradigmája: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viselkedésünk természetes következményeként jelentkező reakciók nevelnek bennünket.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</a:t>
            </a:r>
            <a:r>
              <a:rPr lang="hu-H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Fűzy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Beatrix: Neveléstan. Budapest: Óbudai Egyetem, 2015.</a:t>
            </a:r>
            <a:endParaRPr lang="hu-H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73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127033" y="318682"/>
            <a:ext cx="59408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pedagógiai pszichológia </a:t>
            </a:r>
            <a:r>
              <a:rPr lang="hu-H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tárgya</a:t>
            </a:r>
            <a:endParaRPr lang="hu-H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573820" y="1266091"/>
            <a:ext cx="9047285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alkalmazott pszichológia területéhez tartozik, pszichológiai ismereteket és módszereket használnak a pedagógia tudományterületén</a:t>
            </a:r>
            <a:r>
              <a:rPr lang="hu-H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yakorlatorientált</a:t>
            </a:r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u-HU" sz="28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 </a:t>
            </a:r>
            <a:r>
              <a:rPr lang="hu-H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azt jelenti, hogy elsősorban a gyakorlati problémák és jelenségek vizsgálatára, megoldására törekszik, kevésbé elméletalkotásra. Minden olyan ismeretet magában foglal, amelyre a pedagógusnak a munkájához szüksége van.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6199" y="114300"/>
            <a:ext cx="1766154" cy="176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88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125415" y="1134209"/>
            <a:ext cx="105156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pedagógiai pszichológia egyik alapvető kutatási területe a gyermek </a:t>
            </a:r>
            <a:r>
              <a:rPr lang="hu-HU" sz="3200" b="1" dirty="0">
                <a:solidFill>
                  <a:srgbClr val="B73C2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optimális fejlődésének </a:t>
            </a:r>
            <a:r>
              <a:rPr lang="hu-H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vizsgálata</a:t>
            </a:r>
            <a:r>
              <a:rPr lang="hu-H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/>
            <a:endParaRPr lang="hu-HU" sz="1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gyermek személyiségfejlődése akkor optimális, ha a társas környezet lehetővé teszi az </a:t>
            </a:r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alapvető szükségleteinek 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kielégülését. </a:t>
            </a:r>
            <a:endParaRPr lang="hu-H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3550272" y="221967"/>
            <a:ext cx="54391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gyermek </a:t>
            </a:r>
            <a:r>
              <a:rPr lang="hu-HU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optimális </a:t>
            </a:r>
            <a:r>
              <a:rPr lang="hu-H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fejlődése</a:t>
            </a:r>
            <a:endParaRPr lang="hu-H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815" y="3418742"/>
            <a:ext cx="3864032" cy="29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5205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608990" y="836927"/>
            <a:ext cx="9847385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kompetenciaigény</a:t>
            </a:r>
            <a:r>
              <a:rPr lang="hu-H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/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az 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egyén hatékonyságára, a képességeinek kibontakoztatására és gyakorlására vonatkozik. </a:t>
            </a:r>
            <a:endParaRPr lang="hu-H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hu-H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kompetenciaérzésre való törekvés sarkallja az egyént arra, hogy képességeinek megfelelő </a:t>
            </a:r>
            <a:r>
              <a:rPr lang="hu-H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kihívásokat 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keressen, szinten tartsa és fejlessze képességeit a tevékenységek során.</a:t>
            </a:r>
          </a:p>
        </p:txBody>
      </p:sp>
      <p:sp>
        <p:nvSpPr>
          <p:cNvPr id="3" name="Téglalap 2"/>
          <p:cNvSpPr/>
          <p:nvPr/>
        </p:nvSpPr>
        <p:spPr>
          <a:xfrm>
            <a:off x="659626" y="116459"/>
            <a:ext cx="111860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B73C2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alapvető szükségletek az öndeterminációs elmélet szerint 1. </a:t>
            </a:r>
            <a:endParaRPr lang="hu-HU" sz="32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024" y="4081127"/>
            <a:ext cx="3865319" cy="257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03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50731" y="959021"/>
            <a:ext cx="993530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autonómia igénye</a:t>
            </a:r>
            <a:r>
              <a:rPr lang="hu-H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3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szerint 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egyén arra törekszik, hogy a viselkedése összhangban legyen az énjével, a viselkedését a saját énjének a </a:t>
            </a:r>
            <a:r>
              <a:rPr lang="hu-H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kifejeződéseként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élje meg, és ha az eseményeket külső hatások is alakítják, akkor azokat megfelelően tudja értékelni, megmaradjon a </a:t>
            </a:r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kezdeményezőkészsége.</a:t>
            </a:r>
          </a:p>
          <a:p>
            <a:pPr lvl="0" algn="ctr"/>
            <a:r>
              <a:rPr lang="hu-H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Ryan</a:t>
            </a:r>
            <a:r>
              <a:rPr lang="hu-H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és Deci, 2002</a:t>
            </a:r>
            <a:r>
              <a:rPr lang="hu-H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hu-H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844062" y="140677"/>
            <a:ext cx="109991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3200" b="1" dirty="0">
                <a:solidFill>
                  <a:srgbClr val="B73C2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alapvető szükségletek az öndeterminációs elmélet szerint </a:t>
            </a:r>
            <a:r>
              <a:rPr lang="hu-HU" sz="3200" b="1" dirty="0" smtClean="0">
                <a:solidFill>
                  <a:srgbClr val="B73C2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endParaRPr lang="hu-HU" sz="3200" dirty="0">
              <a:solidFill>
                <a:prstClr val="black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558" y="4362690"/>
            <a:ext cx="3982183" cy="231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89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975946" y="879231"/>
            <a:ext cx="10928839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valahova tartozás </a:t>
            </a:r>
            <a:r>
              <a:rPr lang="hu-H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szükséglete</a:t>
            </a:r>
          </a:p>
          <a:p>
            <a:pPr lvl="0" algn="ctr"/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másokhoz való kapcsolódásra, a másokkal való törődésre, a mások törődésének elfogadására vonatkozik, </a:t>
            </a:r>
            <a:endParaRPr lang="hu-H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tulajdonképpen 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a </a:t>
            </a:r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kötődés igénye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hu-H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valahova tartozás más személyekhez és a közösségekhez való tartozást is egyaránt jelenti. A valakihez való kapcsolódás, az elfogadás érzete a lényeges, és nem a viselkedés </a:t>
            </a:r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eredménye.</a:t>
            </a:r>
          </a:p>
          <a:p>
            <a:pPr lvl="0" algn="ctr"/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Ryan</a:t>
            </a:r>
            <a:r>
              <a:rPr lang="hu-H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Deci, 2002)</a:t>
            </a:r>
            <a:endParaRPr lang="hu-H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659424" y="149469"/>
            <a:ext cx="112453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3200" b="1" dirty="0">
                <a:solidFill>
                  <a:srgbClr val="B73C2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alapvető szükségletek az öndeterminációs elmélet szerint </a:t>
            </a:r>
            <a:r>
              <a:rPr lang="hu-HU" sz="3200" b="1" dirty="0" smtClean="0">
                <a:solidFill>
                  <a:srgbClr val="B73C2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endParaRPr lang="hu-HU" sz="3200" dirty="0">
              <a:solidFill>
                <a:prstClr val="black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946" y="4220309"/>
            <a:ext cx="3713699" cy="247129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5166" y="4220309"/>
            <a:ext cx="3599619" cy="2471298"/>
          </a:xfrm>
          <a:prstGeom prst="rect">
            <a:avLst/>
          </a:prstGeom>
        </p:spPr>
      </p:pic>
      <p:sp>
        <p:nvSpPr>
          <p:cNvPr id="6" name="Téglalap 5"/>
          <p:cNvSpPr/>
          <p:nvPr/>
        </p:nvSpPr>
        <p:spPr>
          <a:xfrm>
            <a:off x="4923693" y="5468817"/>
            <a:ext cx="32795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</a:t>
            </a:r>
            <a:r>
              <a:rPr lang="hu-H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selfdetermi</a:t>
            </a:r>
          </a:p>
          <a:p>
            <a:pPr algn="ctr"/>
            <a:r>
              <a:rPr lang="hu-H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nationtheory.org</a:t>
            </a:r>
            <a:r>
              <a:rPr lang="hu-H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9254544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36427" y="210731"/>
            <a:ext cx="9174651" cy="589228"/>
          </a:xfrm>
        </p:spPr>
        <p:txBody>
          <a:bodyPr>
            <a:normAutofit/>
          </a:bodyPr>
          <a:lstStyle/>
          <a:p>
            <a:pPr algn="ctr"/>
            <a:r>
              <a:rPr lang="hu-HU" sz="3200" b="1" dirty="0" err="1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Maslow</a:t>
            </a:r>
            <a:r>
              <a:rPr lang="hu-HU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hu-HU" sz="32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piramis</a:t>
            </a:r>
            <a:endParaRPr lang="hu-HU" sz="3200" b="1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614" y="874677"/>
            <a:ext cx="6396281" cy="5513592"/>
          </a:xfrm>
        </p:spPr>
      </p:pic>
      <p:sp>
        <p:nvSpPr>
          <p:cNvPr id="5" name="Téglalap 4"/>
          <p:cNvSpPr/>
          <p:nvPr/>
        </p:nvSpPr>
        <p:spPr>
          <a:xfrm>
            <a:off x="3458976" y="6388269"/>
            <a:ext cx="4929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i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https://hu.pinterest.com/pin/236579786653558436/</a:t>
            </a:r>
          </a:p>
        </p:txBody>
      </p:sp>
    </p:spTree>
    <p:extLst>
      <p:ext uri="{BB962C8B-B14F-4D97-AF65-F5344CB8AC3E}">
        <p14:creationId xmlns:p14="http://schemas.microsoft.com/office/powerpoint/2010/main" val="6302940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882176" y="187277"/>
            <a:ext cx="56234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200" b="1" dirty="0" smtClean="0">
                <a:solidFill>
                  <a:srgbClr val="B73C2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szociálpszichológia tárgya 1. </a:t>
            </a:r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879230" y="985472"/>
            <a:ext cx="11218984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szociálpszichológia (vagy más néven társadalomlélektan) </a:t>
            </a:r>
            <a:endParaRPr lang="hu-HU" sz="28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u="sng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társas </a:t>
            </a:r>
            <a:r>
              <a:rPr lang="hu-HU" sz="2800" b="1" u="sng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viselkedést tanulmányozza</a:t>
            </a:r>
            <a:r>
              <a:rPr lang="hu-HU" sz="2800" b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hu-HU" sz="2800" b="1" u="sng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egyén és a társas környezet kölcsönhatásával foglalkozva vizsgálja és</a:t>
            </a:r>
            <a:b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értelmezi, hogy a társadalom hogyan hat az egyénre, </a:t>
            </a:r>
            <a:endParaRPr lang="hu-H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társadalmilag </a:t>
            </a:r>
            <a:r>
              <a:rPr lang="hu-HU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meghatározott,  illetve befolyásolt </a:t>
            </a:r>
            <a:r>
              <a:rPr lang="hu-HU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személyes, társas, csoport és tömeglélektani jelenségekre. </a:t>
            </a:r>
          </a:p>
        </p:txBody>
      </p:sp>
      <p:sp>
        <p:nvSpPr>
          <p:cNvPr id="4" name="Téglalap 3"/>
          <p:cNvSpPr/>
          <p:nvPr/>
        </p:nvSpPr>
        <p:spPr>
          <a:xfrm>
            <a:off x="2725512" y="6247921"/>
            <a:ext cx="75264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Megyeri Márta: Szociológia, szociálpszichológia. NSZFI, Bp.</a:t>
            </a:r>
            <a:endParaRPr lang="hu-HU" sz="20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083265" y="4030437"/>
            <a:ext cx="3221283" cy="214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0663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97977" y="975946"/>
            <a:ext cx="10322169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Vizsgálja:</a:t>
            </a:r>
          </a:p>
          <a:p>
            <a:pPr algn="ctr"/>
            <a:endParaRPr lang="hu-HU" sz="1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hu-H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személyiséggel </a:t>
            </a:r>
            <a:r>
              <a:rPr lang="hu-H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összefüggő és szociálisan befolyásolt pszichikus </a:t>
            </a:r>
            <a:r>
              <a:rPr lang="hu-H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folyamatokat;</a:t>
            </a:r>
          </a:p>
          <a:p>
            <a:pPr marL="457200" indent="-457200" algn="ctr">
              <a:buFont typeface="Wingdings" panose="05000000000000000000" pitchFamily="2" charset="2"/>
              <a:buChar char="Ø"/>
            </a:pPr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társas érintkezések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kapcsolatok és kölcsönhatások szerepét, ismérveit és </a:t>
            </a:r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hatásmechanizmusát; </a:t>
            </a:r>
          </a:p>
          <a:p>
            <a:pPr marL="457200" indent="-457200" algn="ctr">
              <a:buFont typeface="Wingdings" panose="05000000000000000000" pitchFamily="2" charset="2"/>
              <a:buChar char="Ø"/>
            </a:pPr>
            <a:endParaRPr lang="hu-HU" sz="1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hu-H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 emberi </a:t>
            </a:r>
            <a:r>
              <a:rPr lang="hu-H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társulások (csoportok) pszichológiai </a:t>
            </a:r>
            <a:r>
              <a:rPr lang="hu-H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arculatát;</a:t>
            </a:r>
          </a:p>
          <a:p>
            <a:pPr marL="457200" indent="-457200" algn="ctr">
              <a:buFont typeface="Wingdings" panose="05000000000000000000" pitchFamily="2" charset="2"/>
              <a:buChar char="Ø"/>
            </a:pPr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hu-H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egyén és a csoport </a:t>
            </a:r>
            <a:r>
              <a:rPr lang="hu-H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viszonyát;</a:t>
            </a:r>
          </a:p>
          <a:p>
            <a:pPr marL="457200" indent="-457200" algn="ctr">
              <a:buFont typeface="Wingdings" panose="05000000000000000000" pitchFamily="2" charset="2"/>
              <a:buChar char="Ø"/>
            </a:pPr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társadalom </a:t>
            </a:r>
            <a:r>
              <a:rPr lang="hu-H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életében fellelhető tömegjelenségek és kollektív tudatjelenségek </a:t>
            </a:r>
            <a:r>
              <a:rPr lang="hu-H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kialakulását, háttértényezőit.</a:t>
            </a:r>
            <a:endParaRPr lang="hu-HU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3489453" y="279113"/>
            <a:ext cx="55208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200" b="1" dirty="0">
                <a:solidFill>
                  <a:srgbClr val="B73C2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szociálpszichológia tárgya </a:t>
            </a:r>
            <a:r>
              <a:rPr lang="hu-HU" sz="3200" b="1" dirty="0" smtClean="0">
                <a:solidFill>
                  <a:srgbClr val="B73C2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2356339" y="6031522"/>
            <a:ext cx="83633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Megyeri Márta: </a:t>
            </a:r>
            <a:r>
              <a:rPr lang="hu-H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Szociológia</a:t>
            </a:r>
            <a:r>
              <a:rPr lang="hu-H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szociálpszichológia. NSZFI, Bp.</a:t>
            </a:r>
            <a:endParaRPr lang="hu-HU" sz="20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0560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91409" y="246185"/>
            <a:ext cx="981221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szociálpszichológia kutatási </a:t>
            </a:r>
            <a:r>
              <a:rPr lang="hu-H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területei</a:t>
            </a:r>
          </a:p>
          <a:p>
            <a:pPr algn="ctr"/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ctr">
              <a:buAutoNum type="arabicPeriod"/>
            </a:pP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szocializáció, a szociális tanulás folyamata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 szociálisan befolyásolt jelenségek: a szociális közegben történő észlelés,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személypercepció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Értékelő viszonyulások, attitűdkutatások. Az elfogadás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elutasítás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törvényszerűségei. A meggyőzés mechanizmusai. A szociális befolyásolás.</a:t>
            </a:r>
            <a:b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Asch</a:t>
            </a:r>
            <a:r>
              <a:rPr lang="hu-H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Aronson</a:t>
            </a:r>
            <a:r>
              <a:rPr lang="hu-H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Festinger</a:t>
            </a:r>
            <a:r>
              <a:rPr lang="hu-H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hu-H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Nagycsoportra jellemző </a:t>
            </a:r>
            <a:r>
              <a:rPr lang="hu-H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jelenségek, a közvélemény alakulása </a:t>
            </a:r>
            <a:r>
              <a:rPr lang="hu-HU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8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Mayo</a:t>
            </a:r>
            <a:r>
              <a:rPr lang="hu-H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hu-H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hu-H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Kiscsoport-kutatások </a:t>
            </a:r>
            <a:r>
              <a:rPr lang="hu-HU" sz="2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8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Moreno</a:t>
            </a:r>
            <a:r>
              <a:rPr lang="hu-HU" sz="2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8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Mérei</a:t>
            </a:r>
            <a:r>
              <a:rPr lang="hu-HU" sz="28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hu-HU" sz="28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0066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54015" y="219808"/>
            <a:ext cx="10550769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szociálpszichológia alkalmazott </a:t>
            </a:r>
            <a:r>
              <a:rPr lang="hu-H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módszerei</a:t>
            </a:r>
          </a:p>
          <a:p>
            <a:pPr algn="ctr"/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hu-H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2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Helyzetelemzés</a:t>
            </a:r>
            <a:r>
              <a:rPr lang="hu-H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mely a társas összhelyzetet vizsgálja.</a:t>
            </a:r>
            <a:br>
              <a:rPr lang="hu-H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2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2600" b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Tartalomelemzés</a:t>
            </a:r>
            <a:r>
              <a:rPr lang="hu-HU" sz="2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mely a társas események mozzanatainak </a:t>
            </a:r>
            <a:r>
              <a:rPr lang="hu-HU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megismerésére szolgáló </a:t>
            </a:r>
            <a:r>
              <a:rPr lang="hu-HU" sz="2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módszer.</a:t>
            </a:r>
            <a:br>
              <a:rPr lang="hu-HU" sz="2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26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Megfigyelés</a:t>
            </a:r>
            <a:r>
              <a:rPr 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mely szerint adott szempontok alapján írjuk le tapasztalatainkat </a:t>
            </a:r>
            <a:r>
              <a:rPr lang="hu-H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azokat </a:t>
            </a:r>
            <a:r>
              <a:rPr 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kategorizáló sémákba rendezzük.</a:t>
            </a:r>
            <a:br>
              <a:rPr 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6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hu-H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 </a:t>
            </a:r>
            <a:r>
              <a:rPr lang="hu-HU" sz="2600" b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beállítódás mérése</a:t>
            </a:r>
            <a:r>
              <a:rPr lang="hu-H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melynél a reakciók és vélemények </a:t>
            </a:r>
            <a:r>
              <a:rPr lang="hu-HU" sz="26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kvantifikációjához</a:t>
            </a:r>
            <a:r>
              <a:rPr lang="hu-H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6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skálát használnak</a:t>
            </a:r>
            <a:r>
              <a:rPr lang="hu-H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amely többnyire 4 dimenzióból áll.</a:t>
            </a:r>
            <a:br>
              <a:rPr lang="hu-H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hu-H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26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Szociometria</a:t>
            </a:r>
            <a:r>
              <a:rPr lang="hu-H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u-HU" sz="26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mely </a:t>
            </a:r>
            <a:r>
              <a:rPr lang="hu-H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csoport informális kapcsolatainak feltérképezésére szolgáló</a:t>
            </a:r>
            <a:br>
              <a:rPr lang="hu-H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kérdőíves módszer. A </a:t>
            </a:r>
            <a:r>
              <a:rPr lang="hu-HU" sz="2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társas </a:t>
            </a:r>
            <a:r>
              <a:rPr lang="hu-H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kapcsolatok megismerésének módszere.</a:t>
            </a:r>
            <a:br>
              <a:rPr lang="hu-H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hu-HU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26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Exploráció</a:t>
            </a:r>
            <a:r>
              <a:rPr lang="hu-HU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azaz kikérdezés írásban és szóban.</a:t>
            </a:r>
            <a:br>
              <a:rPr lang="hu-HU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hu-HU" sz="2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2600" b="1" u="sng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Kísérlet</a:t>
            </a:r>
            <a:r>
              <a:rPr lang="hu-HU" sz="2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6054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39613" y="453264"/>
            <a:ext cx="1000614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Főbb felhasznált irodalmak</a:t>
            </a:r>
          </a:p>
          <a:p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Bábosik István: </a:t>
            </a:r>
            <a:r>
              <a:rPr lang="hu-H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Neveléselmélet.</a:t>
            </a:r>
            <a:r>
              <a:rPr lang="hu-H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Budapest: Osiris </a:t>
            </a:r>
            <a:r>
              <a:rPr lang="hu-H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hu-H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iadó, 2004. https</a:t>
            </a:r>
            <a:r>
              <a:rPr lang="hu-H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hu-H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regi.tankonyvtar.hu/hu/tartalom/tamop425/2011_0001_520_neveleselmelet/ch03.html</a:t>
            </a:r>
          </a:p>
          <a:p>
            <a:pPr algn="ctr"/>
            <a:r>
              <a:rPr lang="hu-H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Fűzy</a:t>
            </a:r>
            <a:r>
              <a:rPr lang="hu-H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Beatrix: </a:t>
            </a:r>
            <a:r>
              <a:rPr lang="hu-H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Neveléstan.</a:t>
            </a:r>
            <a:r>
              <a:rPr lang="hu-H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Budapest: Óbudai Egyetem, 2015.</a:t>
            </a:r>
          </a:p>
          <a:p>
            <a:pPr algn="ctr"/>
            <a:r>
              <a:rPr lang="hu-H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Gabóda</a:t>
            </a:r>
            <a:r>
              <a:rPr lang="hu-H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Béla - </a:t>
            </a:r>
            <a:r>
              <a:rPr lang="hu-H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Gabóda</a:t>
            </a:r>
            <a:r>
              <a:rPr lang="hu-H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Éva </a:t>
            </a:r>
            <a:r>
              <a:rPr lang="hu-H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Neveléselmélet.</a:t>
            </a:r>
            <a:r>
              <a:rPr lang="hu-H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Beregszász, 2013.</a:t>
            </a:r>
          </a:p>
          <a:p>
            <a:pPr algn="ctr"/>
            <a:r>
              <a:rPr lang="hu-H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Gaál Gabriella - Jászi Éva: </a:t>
            </a:r>
            <a:r>
              <a:rPr lang="hu-H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Pedagógus-mesterség. </a:t>
            </a:r>
            <a:r>
              <a:rPr lang="hu-H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Eger: Líceum Kiadó, </a:t>
            </a:r>
            <a:r>
              <a:rPr lang="hu-H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2015. http://p2014-26.palyazat.ektf.hu/public/uploads/16-pedagogus-mesterseg_55e9c72bc6814.pdf</a:t>
            </a:r>
            <a:endParaRPr lang="hu-H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Kozma </a:t>
            </a:r>
            <a:r>
              <a:rPr lang="hu-H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Béla: </a:t>
            </a:r>
            <a:r>
              <a:rPr lang="hu-H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Pedagógia </a:t>
            </a:r>
            <a:r>
              <a:rPr lang="hu-H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hu-H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Pécs: Comenius Bt., 1996.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Ryan, R. M.,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Deci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E. L. (2002): An overview of self-determination theory. In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Deci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E. L., Ryan, R. M. (eds.), </a:t>
            </a:r>
            <a:r>
              <a:rPr 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Handbook of self-determination research.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3-33. Rochester, NY: University of Rochester Press.</a:t>
            </a:r>
            <a:endParaRPr lang="hu-H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Veress Károly: </a:t>
            </a:r>
            <a:r>
              <a:rPr lang="hu-H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interdiszciplinaritás</a:t>
            </a:r>
            <a:r>
              <a:rPr lang="hu-H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problémája. </a:t>
            </a:r>
            <a:r>
              <a:rPr lang="hu-H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hu-H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eda.eme.ro/bitstream/handle/10598/29502/EME_EM_2015-1_013_VeressKaroly_InterdiszciplinaritasProblemaja.pdf?sequence=1&amp;isAllowed=y</a:t>
            </a:r>
          </a:p>
          <a:p>
            <a:endParaRPr lang="hu-H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2940</TotalTime>
  <Words>1907</Words>
  <Application>Microsoft Office PowerPoint</Application>
  <PresentationFormat>Szélesvásznú</PresentationFormat>
  <Paragraphs>214</Paragraphs>
  <Slides>31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31</vt:i4>
      </vt:variant>
    </vt:vector>
  </HeadingPairs>
  <TitlesOfParts>
    <vt:vector size="37" baseType="lpstr">
      <vt:lpstr>Arial</vt:lpstr>
      <vt:lpstr>Century Gothic</vt:lpstr>
      <vt:lpstr>Times New Roman</vt:lpstr>
      <vt:lpstr>Wingdings</vt:lpstr>
      <vt:lpstr>Wingdings 3</vt:lpstr>
      <vt:lpstr>Szálak</vt:lpstr>
      <vt:lpstr> Az edukációs folyamat pedagógiai-pszichológiai aspektusai 1. diasor  A nevelés interdiszciplináris megközelítése.  A nevelés fogalmi változatai és változásai. A pedagógiai pszichológia és szociálpszichológia  tárgya és rendszere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Maslow-piramis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Windows-felhasználó</dc:creator>
  <cp:lastModifiedBy>Kéri Katalin</cp:lastModifiedBy>
  <cp:revision>109</cp:revision>
  <dcterms:created xsi:type="dcterms:W3CDTF">2021-01-30T10:17:14Z</dcterms:created>
  <dcterms:modified xsi:type="dcterms:W3CDTF">2023-03-05T14:11:44Z</dcterms:modified>
</cp:coreProperties>
</file>