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9" r:id="rId2"/>
    <p:sldId id="296" r:id="rId3"/>
    <p:sldId id="340" r:id="rId4"/>
    <p:sldId id="332" r:id="rId5"/>
    <p:sldId id="333" r:id="rId6"/>
    <p:sldId id="334" r:id="rId7"/>
    <p:sldId id="337" r:id="rId8"/>
    <p:sldId id="335" r:id="rId9"/>
    <p:sldId id="339" r:id="rId10"/>
    <p:sldId id="338" r:id="rId11"/>
    <p:sldId id="336" r:id="rId12"/>
    <p:sldId id="302" r:id="rId13"/>
    <p:sldId id="297" r:id="rId14"/>
    <p:sldId id="312" r:id="rId15"/>
    <p:sldId id="292" r:id="rId16"/>
    <p:sldId id="315" r:id="rId17"/>
    <p:sldId id="346" r:id="rId18"/>
    <p:sldId id="347" r:id="rId19"/>
    <p:sldId id="348" r:id="rId20"/>
    <p:sldId id="311" r:id="rId21"/>
    <p:sldId id="341" r:id="rId22"/>
    <p:sldId id="317" r:id="rId23"/>
    <p:sldId id="324" r:id="rId24"/>
    <p:sldId id="316" r:id="rId25"/>
    <p:sldId id="319" r:id="rId26"/>
    <p:sldId id="318" r:id="rId27"/>
    <p:sldId id="326" r:id="rId28"/>
    <p:sldId id="313" r:id="rId29"/>
    <p:sldId id="342" r:id="rId30"/>
    <p:sldId id="314" r:id="rId31"/>
    <p:sldId id="320" r:id="rId32"/>
    <p:sldId id="344" r:id="rId33"/>
    <p:sldId id="343" r:id="rId34"/>
    <p:sldId id="322" r:id="rId35"/>
    <p:sldId id="321" r:id="rId36"/>
    <p:sldId id="329" r:id="rId37"/>
    <p:sldId id="327" r:id="rId38"/>
    <p:sldId id="331" r:id="rId39"/>
    <p:sldId id="330" r:id="rId40"/>
    <p:sldId id="345" r:id="rId41"/>
    <p:sldId id="323" r:id="rId42"/>
    <p:sldId id="288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274" autoAdjust="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401546" y="1453888"/>
            <a:ext cx="95920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 pedagógus személyisége a pedagógiai pszichológia és iskolapszichológia </a:t>
            </a:r>
            <a:r>
              <a:rPr lang="hu-H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tükrében (történeti háttérrel)</a:t>
            </a:r>
            <a:endParaRPr lang="hu-HU" sz="3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5208363" y="5346566"/>
            <a:ext cx="1978427" cy="959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Tx/>
              <a:buNone/>
              <a:tabLst/>
              <a:defRPr/>
            </a:pPr>
            <a:r>
              <a:rPr kumimoji="0" lang="hu-H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Összeállította: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Tx/>
              <a:buNone/>
              <a:tabLst/>
              <a:defRPr/>
            </a:pPr>
            <a:r>
              <a:rPr kumimoji="0" lang="hu-H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Kéri </a:t>
            </a:r>
            <a:r>
              <a:rPr kumimoji="0" lang="hu-HU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Katalin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6214" y="3171185"/>
            <a:ext cx="4342721" cy="1837789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1011115" y="290590"/>
            <a:ext cx="1086729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>
                <a:solidFill>
                  <a:srgbClr val="5FA5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edukációs folyamat pedagógiai-pszichológiai </a:t>
            </a:r>
            <a:r>
              <a:rPr lang="hu-HU" sz="2800" b="1" dirty="0" smtClean="0">
                <a:solidFill>
                  <a:srgbClr val="5FA5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aspektusai</a:t>
            </a:r>
          </a:p>
          <a:p>
            <a:pPr lvl="0" algn="ctr"/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diasor</a:t>
            </a:r>
            <a:endParaRPr lang="hu-H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23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97010" y="309720"/>
            <a:ext cx="83632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„[</a:t>
            </a: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Hazánk felemelkedéséhez] azt adta kezünkbe a Gondviselés, ami a legnemesebb, a legbiztosabb, s a legkevesebb csalódást okozhatja: Az emberi elme kiművelése nevelés útján</a:t>
            </a:r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</a:t>
            </a:r>
            <a:endParaRPr lang="hu-HU" sz="28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075" y="2200558"/>
            <a:ext cx="3310415" cy="424318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566" y="2200558"/>
            <a:ext cx="3533753" cy="41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7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881" y="1554237"/>
            <a:ext cx="9474005" cy="496257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42" y="1353069"/>
            <a:ext cx="3442666" cy="498452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376" y="1240127"/>
            <a:ext cx="3538249" cy="5024313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1199919" y="158621"/>
            <a:ext cx="105197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Historiográfiai áttekintés: 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pedagógus professzió története</a:t>
            </a:r>
            <a:endParaRPr lang="hu-HU" dirty="0">
              <a:solidFill>
                <a:schemeClr val="accent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5100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97875" y="1072663"/>
            <a:ext cx="11438794" cy="1784838"/>
          </a:xfrm>
        </p:spPr>
        <p:txBody>
          <a:bodyPr/>
          <a:lstStyle/>
          <a:p>
            <a:pPr marL="0" lvl="0" indent="0" algn="ctr" defTabSz="914400">
              <a:spcBef>
                <a:spcPts val="0"/>
              </a:spcBef>
              <a:buClrTx/>
              <a:buNone/>
              <a:defRPr/>
            </a:pPr>
            <a:endParaRPr lang="hu-H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defTabSz="914400">
              <a:spcBef>
                <a:spcPts val="0"/>
              </a:spcBef>
              <a:buClrTx/>
              <a:buNone/>
              <a:defRPr/>
            </a:pP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ókorban és a középkorban 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népesség 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legnagyobb része nem iskolákban, hanem </a:t>
            </a:r>
            <a:r>
              <a:rPr lang="hu-H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utánzásos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tanulás során, szüleitől, más felnőttektől szerezte ismereteit a világról, így sajátította el a vallásos alapra épülő élet és társadalmi rend elemeit. Az ismeretátadás főként szóbeli volt.</a:t>
            </a:r>
          </a:p>
          <a:p>
            <a:endParaRPr lang="hu-H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4213298" y="321374"/>
            <a:ext cx="42079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Tanítók, tanárok régen</a:t>
            </a:r>
            <a:endParaRPr lang="hu-HU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4382573" y="3097054"/>
            <a:ext cx="33916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hu-HU" sz="2400" b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iskolákban azok tanítottak, akik az oktatandó anyagot már korábban megtanulták, és úgy, ahogyan előtte őket is tanították.</a:t>
            </a:r>
            <a:endParaRPr lang="hu-HU" sz="2400" i="1" dirty="0">
              <a:solidFill>
                <a:srgbClr val="C0504D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80" y="2838131"/>
            <a:ext cx="4103593" cy="332902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4268" y="2857501"/>
            <a:ext cx="4281286" cy="293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03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077511" y="359802"/>
            <a:ext cx="8793113" cy="598021"/>
          </a:xfrm>
        </p:spPr>
        <p:txBody>
          <a:bodyPr>
            <a:normAutofit/>
          </a:bodyPr>
          <a:lstStyle/>
          <a:p>
            <a:pPr lvl="0" algn="ctr" defTabSz="914400">
              <a:spcBef>
                <a:spcPts val="0"/>
              </a:spcBef>
              <a:defRPr/>
            </a:pP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Középkori egyetemi 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előadás</a:t>
            </a:r>
            <a:endParaRPr lang="hu-HU" sz="3200" dirty="0">
              <a:solidFill>
                <a:schemeClr val="accent1"/>
              </a:solidFill>
            </a:endParaRPr>
          </a:p>
        </p:txBody>
      </p:sp>
      <p:pic>
        <p:nvPicPr>
          <p:cNvPr id="4" name="Picture 2" descr="http://mult-kor.hu/attachments/20993/kko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951" y="1288935"/>
            <a:ext cx="7589018" cy="4553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églalap 4"/>
          <p:cNvSpPr/>
          <p:nvPr/>
        </p:nvSpPr>
        <p:spPr>
          <a:xfrm>
            <a:off x="4960543" y="6173080"/>
            <a:ext cx="3027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hu-HU" sz="2000" b="1" i="1" dirty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http://mult-kor.hu/</a:t>
            </a:r>
          </a:p>
        </p:txBody>
      </p:sp>
    </p:spTree>
    <p:extLst>
      <p:ext uri="{BB962C8B-B14F-4D97-AF65-F5344CB8AC3E}">
        <p14:creationId xmlns:p14="http://schemas.microsoft.com/office/powerpoint/2010/main" val="243479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6479930" y="1384574"/>
            <a:ext cx="529297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jezsuita rend 1599-es, 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Ratio </a:t>
            </a:r>
            <a:r>
              <a:rPr lang="hu-HU" altLang="hu-H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atque</a:t>
            </a:r>
            <a:r>
              <a:rPr lang="hu-HU" altLang="hu-H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altLang="hu-H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institutio</a:t>
            </a:r>
            <a:r>
              <a:rPr lang="hu-HU" altLang="hu-H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altLang="hu-H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studiorum</a:t>
            </a:r>
            <a:r>
              <a:rPr lang="hu-HU" altLang="hu-H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Societatis</a:t>
            </a:r>
            <a:r>
              <a:rPr lang="hu-HU" altLang="hu-H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altLang="hu-H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</a:t>
            </a:r>
            <a:r>
              <a:rPr lang="hu-HU" altLang="hu-H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alt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szabályzata</a:t>
            </a:r>
            <a:endParaRPr lang="hu-HU" altLang="hu-H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hu-HU" altLang="hu-HU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hu-HU" altLang="hu-HU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gimnáziumi tanárok pedagógiai felkészítésének alapjai: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hu-HU" altLang="hu-HU" sz="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hu-HU" altLang="hu-H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altLang="hu-H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collegium</a:t>
            </a:r>
            <a:r>
              <a:rPr lang="hu-HU" altLang="hu-H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altLang="hu-H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repetentium</a:t>
            </a:r>
            <a:r>
              <a:rPr lang="hu-HU" altLang="hu-H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felállítása;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hu-HU" altLang="hu-HU" sz="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 a tanárképző kurzusok mellett: </a:t>
            </a:r>
            <a:r>
              <a:rPr lang="hu-HU" alt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rendszeres tanári értekezletek</a:t>
            </a:r>
            <a:r>
              <a:rPr lang="hu-HU" altLang="hu-H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hu-HU" alt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hospitálás</a:t>
            </a:r>
            <a:r>
              <a:rPr lang="hu-HU" altLang="hu-H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tanításban szerzett </a:t>
            </a:r>
            <a:r>
              <a:rPr lang="hu-HU" alt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tapasztalatok megvitatása</a:t>
            </a:r>
            <a:r>
              <a:rPr lang="hu-HU" altLang="hu-H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altLang="hu-HU" sz="24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484" y="1270274"/>
            <a:ext cx="3274741" cy="4841203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1630972" y="219808"/>
            <a:ext cx="9697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felsőbb iskolai tanárok felkészítésének kezdetei I.</a:t>
            </a:r>
            <a:endParaRPr lang="hu-HU" sz="3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45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929" y="1171155"/>
            <a:ext cx="3418102" cy="5134649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5653453" y="1171155"/>
            <a:ext cx="54248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Piarista rend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hu-HU" altLang="hu-H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1642: </a:t>
            </a:r>
            <a:r>
              <a:rPr lang="hu-HU" altLang="hu-H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podolini</a:t>
            </a:r>
            <a:r>
              <a:rPr lang="hu-HU" altLang="hu-H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rendház, 1666: </a:t>
            </a:r>
            <a:r>
              <a:rPr lang="hu-HU" altLang="hu-H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privigyei</a:t>
            </a:r>
            <a:r>
              <a:rPr lang="hu-HU" altLang="hu-H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rendház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hu-HU" altLang="hu-H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tanárképzésre ők is nagy hangsúlyt fektettek, ők is </a:t>
            </a:r>
            <a:r>
              <a:rPr lang="hu-HU" altLang="hu-HU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collegium</a:t>
            </a:r>
            <a:r>
              <a:rPr lang="hu-HU" altLang="hu-HU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altLang="hu-HU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repetentium</a:t>
            </a:r>
            <a:r>
              <a:rPr lang="hu-HU" altLang="hu-H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-okat</a:t>
            </a:r>
            <a:r>
              <a:rPr lang="hu-HU" altLang="hu-H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működtettek.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hu-HU" altLang="hu-H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Privigyei</a:t>
            </a:r>
            <a:r>
              <a:rPr lang="hu-HU" altLang="hu-H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intézet tanárképzési rendje: </a:t>
            </a:r>
            <a:r>
              <a:rPr lang="hu-HU" altLang="hu-H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Mösch</a:t>
            </a:r>
            <a:r>
              <a:rPr lang="hu-HU" alt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Lukács</a:t>
            </a:r>
            <a:r>
              <a:rPr lang="hu-HU" altLang="hu-H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1695.</a:t>
            </a:r>
          </a:p>
        </p:txBody>
      </p:sp>
      <p:sp>
        <p:nvSpPr>
          <p:cNvPr id="4" name="Téglalap 3"/>
          <p:cNvSpPr/>
          <p:nvPr/>
        </p:nvSpPr>
        <p:spPr>
          <a:xfrm>
            <a:off x="1503485" y="263769"/>
            <a:ext cx="9856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felsőbb iskolai tanárok felkészítésének kezdetei II.</a:t>
            </a:r>
          </a:p>
        </p:txBody>
      </p:sp>
    </p:spTree>
    <p:extLst>
      <p:ext uri="{BB962C8B-B14F-4D97-AF65-F5344CB8AC3E}">
        <p14:creationId xmlns:p14="http://schemas.microsoft.com/office/powerpoint/2010/main" val="12929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582615" y="158261"/>
            <a:ext cx="104892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pedagógusképzés jellemzői a 18. század végéig</a:t>
            </a:r>
          </a:p>
          <a:p>
            <a:pPr lvl="0" algn="ctr" defTabSz="914400">
              <a:defRPr/>
            </a:pPr>
            <a:endParaRPr lang="hu-H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>
              <a:defRPr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18. században már minden hazai bevett felekezet önálló iskolahálózattal rendelkezett, és az iskolai tanítás nem világi szakemberek feladata volt, hanem a teológusi munka része, annak első (nem nagy presztízsű) foka.</a:t>
            </a:r>
          </a:p>
        </p:txBody>
      </p:sp>
      <p:sp>
        <p:nvSpPr>
          <p:cNvPr id="5" name="Téglalap 4"/>
          <p:cNvSpPr/>
          <p:nvPr/>
        </p:nvSpPr>
        <p:spPr>
          <a:xfrm>
            <a:off x="1468315" y="2554962"/>
            <a:ext cx="526219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hu-HU" sz="2800" b="1" dirty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tanítói-tanári munka „kvázi-professzió” volt ebben a században. </a:t>
            </a:r>
            <a:r>
              <a:rPr lang="hu-HU" sz="2800" b="1" i="1" dirty="0" smtClean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b="1" i="1" dirty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Németh, 2012)</a:t>
            </a:r>
          </a:p>
          <a:p>
            <a:pPr lvl="0" algn="ctr" defTabSz="914400">
              <a:defRPr/>
            </a:pPr>
            <a:endParaRPr lang="hu-H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defRPr/>
            </a:pPr>
            <a:r>
              <a:rPr lang="hu-H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korábbi pedagógusképzési szervezeti keretek továbbra is fennálltak, tartalmilag azonban nagy változások történtek.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3"/>
          <a:stretch>
            <a:fillRect/>
          </a:stretch>
        </p:blipFill>
        <p:spPr bwMode="auto">
          <a:xfrm>
            <a:off x="7036532" y="2309179"/>
            <a:ext cx="4569314" cy="3784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62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89894" y="922185"/>
            <a:ext cx="10480431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18-19. század fordulóján Európában a népiskola vallási-erkölcsi </a:t>
            </a:r>
            <a:endParaRPr lang="hu-HU" altLang="hu-HU" sz="2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nevelő </a:t>
            </a:r>
            <a:r>
              <a:rPr lang="hu-HU" altLang="hu-H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intézményből a hasznos állampolgárok nevelésének helyszíne lett. </a:t>
            </a:r>
            <a:r>
              <a:rPr lang="hu-HU" alt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19. század közepére-végére mindenütt a nyugati világban kimondták a </a:t>
            </a:r>
            <a:r>
              <a:rPr lang="hu-HU" altLang="hu-HU" sz="2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tankötelezettséget</a:t>
            </a:r>
            <a:r>
              <a:rPr lang="hu-HU" altLang="hu-H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hu-HU" alt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és az állam az iskoláztatásban mind nagyobb teret nyert.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alt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különböző iskolai szinteken tanítókat különböző formában és tartalommal képezték. (A </a:t>
            </a:r>
            <a:r>
              <a:rPr lang="hu-HU" altLang="hu-HU" sz="2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„szemi-professzió” </a:t>
            </a:r>
            <a:r>
              <a:rPr lang="hu-HU" alt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időszaka kezdődött.)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hu-HU" altLang="hu-H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352808" y="285308"/>
            <a:ext cx="81546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pedagógusképzés </a:t>
            </a: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18-19. századi jellemzői I.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859" y="4036664"/>
            <a:ext cx="40005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9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329334" y="307694"/>
            <a:ext cx="64682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képzés 18-19. századi jellemzői II.</a:t>
            </a:r>
          </a:p>
        </p:txBody>
      </p:sp>
      <p:sp>
        <p:nvSpPr>
          <p:cNvPr id="3" name="Téglalap 2"/>
          <p:cNvSpPr/>
          <p:nvPr/>
        </p:nvSpPr>
        <p:spPr>
          <a:xfrm>
            <a:off x="1635369" y="1125415"/>
            <a:ext cx="9856177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ctr" defTabSz="914400">
              <a:buFontTx/>
              <a:buAutoNum type="romanUcPeriod"/>
              <a:defRPr/>
            </a:pP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Tanítóképzés</a:t>
            </a:r>
          </a:p>
          <a:p>
            <a:pPr lvl="0" algn="ctr" defTabSz="914400">
              <a:defRPr/>
            </a:pPr>
            <a:endParaRPr lang="hu-H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defRPr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Első tanítóképző:  Halle, </a:t>
            </a:r>
            <a:r>
              <a:rPr lang="hu-H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Francke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Mária Terézia intézkedései, </a:t>
            </a:r>
            <a:r>
              <a:rPr lang="hu-H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Felbiger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reformjai → Magyarországi tanítóképzés kezdetei (normaiskolák)</a:t>
            </a:r>
          </a:p>
          <a:p>
            <a:pPr lvl="0" algn="ctr" defTabSz="914400">
              <a:defRPr/>
            </a:pPr>
            <a:endParaRPr lang="hu-H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defRPr/>
            </a:pP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Tanárképzés</a:t>
            </a:r>
          </a:p>
          <a:p>
            <a:pPr lvl="0" algn="ctr" defTabSz="914400">
              <a:defRPr/>
            </a:pPr>
            <a:endParaRPr lang="hu-H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defRPr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és II. Ratio </a:t>
            </a:r>
            <a:r>
              <a:rPr lang="hu-H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educationis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-ok (1777; 1806) nyomán ez is fejlődésnek indult. A pedagógusi munkára történő felkészítés azonban továbbra is a teológus-képzésbe ágyazott volt. A 18. század végén </a:t>
            </a:r>
            <a:r>
              <a:rPr lang="hu-H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világi tanárképzés fejlesztése történt meg, hanem </a:t>
            </a:r>
            <a:r>
              <a:rPr lang="hu-H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teológusképzés pedagógiai tartalmainak a kialakítása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 defTabSz="914400">
              <a:defRPr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Ennek része volt: az iskolai munka szervezése, felügyelete, oktatási módszerek tanulmányozása, az elméleti neveléstan.</a:t>
            </a:r>
          </a:p>
        </p:txBody>
      </p:sp>
    </p:spTree>
    <p:extLst>
      <p:ext uri="{BB962C8B-B14F-4D97-AF65-F5344CB8AC3E}">
        <p14:creationId xmlns:p14="http://schemas.microsoft.com/office/powerpoint/2010/main" val="362542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5833" y="416900"/>
            <a:ext cx="3989144" cy="612697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29" y="1811216"/>
            <a:ext cx="6611280" cy="3543300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1519022" y="416900"/>
            <a:ext cx="51240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Magyar nyelvű tanítóképzés</a:t>
            </a:r>
          </a:p>
          <a:p>
            <a:pPr algn="ctr"/>
            <a:r>
              <a:rPr lang="hu-HU" sz="3200" b="1" dirty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dirty="0" smtClean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egindulása: 1828, Eger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493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28699" y="967154"/>
            <a:ext cx="10999177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19. századi európai modernizáció egyik fő sajátossága volt a szakértelmiség kialakulása, a </a:t>
            </a:r>
            <a:r>
              <a:rPr lang="hu-HU" altLang="hu-H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szakmák </a:t>
            </a:r>
            <a:r>
              <a:rPr lang="hu-HU" altLang="hu-H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dinamikus fejlődése. 	 				</a:t>
            </a:r>
            <a:r>
              <a:rPr lang="hu-HU" altLang="hu-H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(Németh András, 2012.)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hu-HU" altLang="hu-HU" sz="1100" b="1" dirty="0">
              <a:solidFill>
                <a:srgbClr val="ED7D3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Professzionalizáció</a:t>
            </a:r>
            <a:r>
              <a:rPr lang="hu-HU" altLang="hu-H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altLang="hu-H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különböző értelmiségi feladatköröket ellátók tevékenységköreinek hivatássá válása.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hu-HU" altLang="hu-H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400" b="1" u="sng" dirty="0">
                <a:solidFill>
                  <a:srgbClr val="4F62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Ennek főbb elemei: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hu-HU" altLang="hu-H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altLang="hu-H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altLang="hu-H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hivatáshoz kapcsolódó </a:t>
            </a:r>
            <a:r>
              <a:rPr lang="hu-HU" altLang="hu-HU" sz="2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normák </a:t>
            </a:r>
            <a:r>
              <a:rPr lang="hu-HU" altLang="hu-H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rögzítése;</a:t>
            </a:r>
          </a:p>
          <a:p>
            <a:pPr marL="457200" lvl="0" indent="-457200" algn="ctr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altLang="hu-HU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altLang="hu-HU" sz="2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ismeretek megszerzésének </a:t>
            </a:r>
            <a:r>
              <a:rPr lang="hu-HU" altLang="hu-HU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szigorú szabályozása</a:t>
            </a:r>
            <a:r>
              <a:rPr lang="hu-HU" altLang="hu-HU" sz="2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lvl="0" indent="-457200" algn="ctr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altLang="hu-H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altLang="hu-H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‚kontárok’ </a:t>
            </a:r>
            <a:r>
              <a:rPr lang="hu-HU" altLang="hu-HU" sz="2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kiszorítása</a:t>
            </a:r>
            <a:r>
              <a:rPr lang="hu-HU" altLang="hu-H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hivatáshoz kapcsolódó </a:t>
            </a:r>
            <a:r>
              <a:rPr lang="hu-HU" altLang="hu-HU" sz="2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monopólium</a:t>
            </a:r>
            <a:r>
              <a:rPr lang="hu-HU" altLang="hu-H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lvl="0" indent="-457200" algn="ctr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altLang="hu-H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alt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képzés és a szakmai jogok feletti kontroll gyakorlása;</a:t>
            </a:r>
          </a:p>
          <a:p>
            <a:pPr marL="457200" lvl="0" indent="-457200" algn="ctr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altLang="hu-HU" sz="2600" b="1" i="1" dirty="0" smtClean="0">
                <a:solidFill>
                  <a:srgbClr val="9537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elmélet</a:t>
            </a:r>
            <a:r>
              <a:rPr lang="hu-HU" altLang="hu-HU" sz="2600" b="1" dirty="0" smtClean="0">
                <a:solidFill>
                  <a:srgbClr val="9537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altLang="hu-HU" sz="2600" b="1" dirty="0">
                <a:solidFill>
                  <a:srgbClr val="9537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altLang="hu-HU" sz="2600" b="1" i="1" dirty="0">
                <a:solidFill>
                  <a:srgbClr val="9537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gyakorlat</a:t>
            </a:r>
            <a:r>
              <a:rPr lang="hu-HU" altLang="hu-HU" sz="2600" b="1" dirty="0">
                <a:solidFill>
                  <a:srgbClr val="9537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egyensúlyának megteremtése;</a:t>
            </a:r>
          </a:p>
          <a:p>
            <a:pPr marL="457200" lvl="0" indent="-457200" algn="ctr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u-HU" altLang="hu-HU" sz="2600" b="1" dirty="0" smtClean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altLang="hu-HU" sz="2600" b="1" i="1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szakmai önállóság </a:t>
            </a:r>
            <a:r>
              <a:rPr lang="hu-HU" altLang="hu-HU" sz="2600" b="1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kivívása.</a:t>
            </a:r>
          </a:p>
        </p:txBody>
      </p:sp>
      <p:sp>
        <p:nvSpPr>
          <p:cNvPr id="3" name="Téglalap 2"/>
          <p:cNvSpPr/>
          <p:nvPr/>
        </p:nvSpPr>
        <p:spPr>
          <a:xfrm>
            <a:off x="1982664" y="194507"/>
            <a:ext cx="9091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hu-HU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Szakmásodás</a:t>
            </a: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19. század második 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felében </a:t>
            </a:r>
            <a:endParaRPr lang="hu-HU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74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79861" y="994312"/>
            <a:ext cx="1066800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pedagógusszerep a foglalkozási szerepek közé tartozik. </a:t>
            </a:r>
            <a:endParaRPr lang="hu-HU" sz="2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hu-H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kulturálisan és társadalmilag előírt viselkedés </a:t>
            </a:r>
            <a:r>
              <a:rPr lang="hu-HU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jellemzi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24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hu-HU" sz="10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pedagógusokkal szemben a szülők, gyerekek, a fenntartó, de a szélesebb társadalmi közeg is szerepelvárásokat fogalmaz meg </a:t>
            </a:r>
            <a:r>
              <a:rPr lang="hu-H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(Szabó és </a:t>
            </a:r>
            <a:r>
              <a:rPr lang="hu-HU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mtsai</a:t>
            </a:r>
            <a:r>
              <a:rPr lang="hu-H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2004)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 ezek nincsenek összhangban, az megnehezítheti a szereppel való azonosulást, illetve a szerepnek megfelelő viselkedést. </a:t>
            </a:r>
            <a:endParaRPr lang="hu-HU" sz="2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hu-HU" sz="10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 pedagógusok azzal </a:t>
            </a:r>
            <a:r>
              <a:rPr lang="hu-H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szembesülhetnek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hogy szerepeik bővültek, hiszen a nevelés és oktatás mellett ma már a fejlesztő, tanácsadó, animátor, adminisztrátor szerep is elvárt.</a:t>
            </a:r>
          </a:p>
        </p:txBody>
      </p:sp>
      <p:sp>
        <p:nvSpPr>
          <p:cNvPr id="3" name="Téglalap 2"/>
          <p:cNvSpPr/>
          <p:nvPr/>
        </p:nvSpPr>
        <p:spPr>
          <a:xfrm>
            <a:off x="3458372" y="239281"/>
            <a:ext cx="59109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pedagógusszerep mai tartalma</a:t>
            </a:r>
            <a:endParaRPr lang="hu-HU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375954" y="5288774"/>
            <a:ext cx="100758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</a:t>
            </a:r>
          </a:p>
          <a:p>
            <a:pPr algn="ctr"/>
            <a:r>
              <a:rPr lang="hu-H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hu-H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://www.jgypk.hu/mentorhalo/tananyag/Pedaggiai_pszicholgia_jegyzet_vodapedaggusoknak/131_a_pedaggusszerep.html</a:t>
            </a:r>
          </a:p>
        </p:txBody>
      </p:sp>
    </p:spTree>
    <p:extLst>
      <p:ext uri="{BB962C8B-B14F-4D97-AF65-F5344CB8AC3E}">
        <p14:creationId xmlns:p14="http://schemas.microsoft.com/office/powerpoint/2010/main" val="135460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13" y="237854"/>
            <a:ext cx="11084048" cy="5507844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916985" y="5716956"/>
            <a:ext cx="110660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</a:t>
            </a:r>
            <a:r>
              <a:rPr lang="hu-H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://www.jgypk.hu/mentorhalo/tananyag/Plyakezd_vodapedaggusok_tllkszleteV3/22_az_idelis_pedaggus_a_trsadalom_pedagguskpe.html</a:t>
            </a:r>
          </a:p>
        </p:txBody>
      </p:sp>
    </p:spTree>
    <p:extLst>
      <p:ext uri="{BB962C8B-B14F-4D97-AF65-F5344CB8AC3E}">
        <p14:creationId xmlns:p14="http://schemas.microsoft.com/office/powerpoint/2010/main" val="105685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27" y="118414"/>
            <a:ext cx="6047150" cy="6600383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7654835" y="386862"/>
            <a:ext cx="358173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pedagógiai professzionalizmus jegyei az OECD szerint </a:t>
            </a:r>
            <a:endParaRPr lang="hu-HU" sz="3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7149738" y="3178628"/>
            <a:ext cx="46242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</a:t>
            </a:r>
          </a:p>
          <a:p>
            <a:pPr algn="ctr"/>
            <a:r>
              <a:rPr lang="hu-H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hu-H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://www.jgypk.hu/mentorhalo/tananyag/Plyakezd_vodapedaggusok_tllkszleteV3/23_a_pedaggusok_szakmai_szemlyisge_professzionalizmusnak_jegyei.html</a:t>
            </a:r>
          </a:p>
        </p:txBody>
      </p:sp>
    </p:spTree>
    <p:extLst>
      <p:ext uri="{BB962C8B-B14F-4D97-AF65-F5344CB8AC3E}">
        <p14:creationId xmlns:p14="http://schemas.microsoft.com/office/powerpoint/2010/main" val="117142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2820" y="1232521"/>
            <a:ext cx="5280660" cy="528066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965268" y="156755"/>
            <a:ext cx="70365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pedagógusok szakmai személyisége</a:t>
            </a:r>
            <a:b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Blömeke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Delaney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nyomán </a:t>
            </a:r>
          </a:p>
        </p:txBody>
      </p:sp>
    </p:spTree>
    <p:extLst>
      <p:ext uri="{BB962C8B-B14F-4D97-AF65-F5344CB8AC3E}">
        <p14:creationId xmlns:p14="http://schemas.microsoft.com/office/powerpoint/2010/main" val="300814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200560" y="213049"/>
            <a:ext cx="10753313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i="1" dirty="0" smtClean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800" b="1" dirty="0">
              <a:solidFill>
                <a:srgbClr val="A5301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 szerint milyen a „jó” pedagógus?</a:t>
            </a:r>
          </a:p>
          <a:p>
            <a:pPr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Milyen ismeretekkel, képességekkel, készségekkel, </a:t>
            </a:r>
          </a:p>
          <a:p>
            <a:pPr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jártassággal, attitűddel rendelkezik?</a:t>
            </a:r>
            <a:endParaRPr lang="hu-HU" sz="2800" dirty="0">
              <a:solidFill>
                <a:srgbClr val="002060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597" y="2376482"/>
            <a:ext cx="4259238" cy="425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47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084" y="261325"/>
            <a:ext cx="8219966" cy="6250600"/>
          </a:xfrm>
        </p:spPr>
      </p:pic>
    </p:spTree>
    <p:extLst>
      <p:ext uri="{BB962C8B-B14F-4D97-AF65-F5344CB8AC3E}">
        <p14:creationId xmlns:p14="http://schemas.microsoft.com/office/powerpoint/2010/main" val="58789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222" y="82898"/>
            <a:ext cx="10157440" cy="6691125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774440" y="6466246"/>
            <a:ext cx="110381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b="1" dirty="0">
                <a:solidFill>
                  <a:schemeClr val="accent1"/>
                </a:solidFill>
              </a:rPr>
              <a:t>https://ofi.oh.gov.hu/publikacio/milyen-jo-pedagogus-elvarasok-szerepek-kompetenciak-az-empirikus-kutatasok-tukreben</a:t>
            </a:r>
          </a:p>
        </p:txBody>
      </p:sp>
    </p:spTree>
    <p:extLst>
      <p:ext uri="{BB962C8B-B14F-4D97-AF65-F5344CB8AC3E}">
        <p14:creationId xmlns:p14="http://schemas.microsoft.com/office/powerpoint/2010/main" val="2394746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248507" y="193432"/>
            <a:ext cx="1066464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edagógusok </a:t>
            </a: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szakmai személyiségének 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alapjai 1.</a:t>
            </a:r>
            <a:endParaRPr lang="hu-HU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hu-H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Kognitív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tartalmak</a:t>
            </a:r>
          </a:p>
          <a:p>
            <a:pPr lvl="0" algn="ctr"/>
            <a:endParaRPr lang="hu-H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algn="ctr">
              <a:buAutoNum type="arabicParenBoth"/>
            </a:pPr>
            <a:r>
              <a:rPr lang="hu-H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IQ </a:t>
            </a:r>
            <a:r>
              <a:rPr lang="hu-H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műveltség</a:t>
            </a: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lvl="0" indent="-514350" algn="ctr">
              <a:buAutoNum type="arabicParenBoth"/>
            </a:pPr>
            <a:endParaRPr lang="hu-H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algn="ctr">
              <a:buAutoNum type="arabicParenBoth" startAt="2"/>
            </a:pPr>
            <a:r>
              <a:rPr lang="hu-H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konstruktív </a:t>
            </a:r>
            <a:r>
              <a:rPr lang="hu-HU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vagy didaktikai képesség </a:t>
            </a:r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(tudjon ’tanítani’, olyan pedagógiai szituációkat tervezni, amelyben a gyermekek önállóan, szinte észrevétlenül, játékokon keresztül, </a:t>
            </a:r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jókedvűen tanulnak);</a:t>
            </a:r>
          </a:p>
          <a:p>
            <a:pPr marL="514350" lvl="0" indent="-514350" algn="ctr">
              <a:buAutoNum type="arabicParenBoth" startAt="2"/>
            </a:pPr>
            <a:endParaRPr lang="hu-H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algn="ctr">
              <a:buAutoNum type="arabicParenBoth" startAt="3"/>
            </a:pPr>
            <a:r>
              <a:rPr lang="hu-H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kommunikációs képesség</a:t>
            </a: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lvl="0" indent="-514350" algn="ctr">
              <a:buAutoNum type="arabicParenBoth" startAt="3"/>
            </a:pPr>
            <a:endParaRPr lang="hu-H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 </a:t>
            </a:r>
            <a:r>
              <a:rPr lang="hu-H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szervezőképesség</a:t>
            </a:r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(tervezés – szervezés – lebonyolítás – alkalmazkodás – </a:t>
            </a:r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döntés stb</a:t>
            </a:r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lvl="0" algn="ctr"/>
            <a:endParaRPr lang="hu-H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606669" y="5825742"/>
            <a:ext cx="11306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</a:t>
            </a:r>
            <a:r>
              <a:rPr lang="hu-H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://www.jgypk.hu/mentorhalo/tananyag/Plyakezd_vodapedaggusok_tllkszleteV3/23_a_pedaggusok_szakmai_szemlyisge_professzionalizmusnak_jegyei.html</a:t>
            </a:r>
          </a:p>
        </p:txBody>
      </p:sp>
    </p:spTree>
    <p:extLst>
      <p:ext uri="{BB962C8B-B14F-4D97-AF65-F5344CB8AC3E}">
        <p14:creationId xmlns:p14="http://schemas.microsoft.com/office/powerpoint/2010/main" val="304283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031023" y="152214"/>
            <a:ext cx="9126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Pedagógusok szakmai személyiségének alapjai </a:t>
            </a:r>
            <a:r>
              <a:rPr lang="hu-HU" sz="3200" b="1" dirty="0" smtClean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hu-HU" sz="3200" b="1" dirty="0">
              <a:solidFill>
                <a:srgbClr val="A5301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1081454" y="5756858"/>
            <a:ext cx="107529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http://www.jgypk.hu/mentorhalo/tananyag/Plyakezd_vodapedaggusok_tllkszleteV3/23_a_pedaggusok_szakmai_szemlyisge_professzionalizmusnak_jegyei.html</a:t>
            </a:r>
          </a:p>
        </p:txBody>
      </p:sp>
      <p:sp>
        <p:nvSpPr>
          <p:cNvPr id="6" name="Téglalap 5"/>
          <p:cNvSpPr/>
          <p:nvPr/>
        </p:nvSpPr>
        <p:spPr>
          <a:xfrm>
            <a:off x="861647" y="800100"/>
            <a:ext cx="1118381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Érzelmi-motivációs jellemzők</a:t>
            </a:r>
          </a:p>
          <a:p>
            <a:pPr lvl="0" algn="ctr"/>
            <a:endParaRPr lang="hu-HU" sz="1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algn="ctr">
              <a:buFont typeface="Wingdings 3" charset="2"/>
              <a:buAutoNum type="arabicParenBoth" startAt="5"/>
            </a:pPr>
            <a:r>
              <a:rPr lang="hu-H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EQ: érzelmi </a:t>
            </a:r>
            <a:r>
              <a:rPr lang="hu-H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intelligencia</a:t>
            </a: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hu-H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algn="ctr">
              <a:buFont typeface="Wingdings 3" charset="2"/>
              <a:buAutoNum type="arabicParenBoth" startAt="5"/>
            </a:pPr>
            <a:endParaRPr lang="hu-H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algn="ctr">
              <a:buAutoNum type="arabicParenBoth" startAt="6"/>
            </a:pPr>
            <a:r>
              <a:rPr lang="hu-H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</a:t>
            </a:r>
            <a:r>
              <a:rPr lang="hu-HU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társas intelligencia, </a:t>
            </a:r>
            <a:r>
              <a:rPr lang="hu-H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hatóképesség</a:t>
            </a:r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lvl="0" indent="-514350" algn="ctr">
              <a:buAutoNum type="arabicParenBoth" startAt="6"/>
            </a:pPr>
            <a:endParaRPr lang="hu-H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algn="ctr">
              <a:buAutoNum type="arabicParenBoth" startAt="7"/>
            </a:pPr>
            <a:r>
              <a:rPr lang="hu-H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vezetői </a:t>
            </a:r>
            <a:r>
              <a:rPr lang="hu-H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képesség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(irányítani tudás, határozottság, következetesség, igazságosság, empátia és tolerancia, objektivitás stb</a:t>
            </a: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514350" lvl="0" indent="-514350" algn="ctr">
              <a:buAutoNum type="arabicParenBoth" startAt="7"/>
            </a:pPr>
            <a:endParaRPr lang="hu-H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algn="ctr">
              <a:buAutoNum type="arabicParenBoth" startAt="8"/>
            </a:pPr>
            <a:r>
              <a:rPr lang="hu-H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önreflexió</a:t>
            </a:r>
            <a:r>
              <a:rPr lang="hu-HU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önirányítás, önfejlesztés </a:t>
            </a:r>
            <a:r>
              <a:rPr lang="hu-H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képessége</a:t>
            </a:r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lvl="0" indent="-514350" algn="ctr">
              <a:buAutoNum type="arabicParenBoth" startAt="8"/>
            </a:pPr>
            <a:endParaRPr lang="hu-H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algn="ctr">
              <a:buAutoNum type="arabicParenBoth" startAt="9"/>
            </a:pPr>
            <a:r>
              <a:rPr lang="hu-H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hu-H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reativitás</a:t>
            </a: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lvl="0" indent="-514350" algn="ctr">
              <a:buAutoNum type="arabicParenBoth" startAt="9"/>
            </a:pPr>
            <a:endParaRPr lang="hu-H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(10) </a:t>
            </a:r>
            <a:r>
              <a:rPr lang="hu-HU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játszani </a:t>
            </a:r>
            <a:r>
              <a:rPr lang="hu-H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tudás</a:t>
            </a:r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ctr"/>
            <a:endParaRPr lang="hu-H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(11) </a:t>
            </a:r>
            <a:r>
              <a:rPr lang="hu-H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flow-alkalmasság</a:t>
            </a: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73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97253" y="260634"/>
            <a:ext cx="993647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Írott </a:t>
            </a: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íratlan 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szerepelvárások</a:t>
            </a:r>
          </a:p>
          <a:p>
            <a:pPr algn="ctr"/>
            <a:endParaRPr lang="hu-HU" sz="1200" b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„írott” szabályokon </a:t>
            </a:r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jogszabályi előírásoktól a munkaköri leírásig tartó </a:t>
            </a:r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követelményeket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illetve (ha van) a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Pedagógusok etikai kódexe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útmutatásait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értjük. </a:t>
            </a:r>
          </a:p>
        </p:txBody>
      </p:sp>
      <p:sp>
        <p:nvSpPr>
          <p:cNvPr id="3" name="Téglalap 2"/>
          <p:cNvSpPr/>
          <p:nvPr/>
        </p:nvSpPr>
        <p:spPr>
          <a:xfrm>
            <a:off x="2410536" y="2640686"/>
            <a:ext cx="759387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erről pl.: </a:t>
            </a:r>
          </a:p>
          <a:p>
            <a:pPr algn="ctr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magyarországi </a:t>
            </a:r>
            <a:r>
              <a:rPr lang="hu-H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Köznevelési törvény 2011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-ből:</a:t>
            </a:r>
          </a:p>
          <a:p>
            <a:pPr algn="ctr"/>
            <a:r>
              <a:rPr lang="pt-BR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35. A pedagógus kötelességei és jogai</a:t>
            </a:r>
            <a:endParaRPr lang="hu-HU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://www.jgypk.hu/mentorhalo/tananyag/Plyakezd_vodapedaggusok_tllkszleteV3/22_az_idelis_pedaggus_a_trsadalom_pedagguskpe.html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458" y="4457275"/>
            <a:ext cx="3842030" cy="215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53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790" y="1722984"/>
            <a:ext cx="2943313" cy="4158013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3996740" y="371551"/>
            <a:ext cx="5118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Pedagógusok etikai 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kódexei </a:t>
            </a:r>
            <a:endParaRPr lang="hu-HU" sz="3200" dirty="0">
              <a:solidFill>
                <a:schemeClr val="accent1"/>
              </a:solidFill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26" y="2379305"/>
            <a:ext cx="2735109" cy="264199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638" y="1744825"/>
            <a:ext cx="2482849" cy="4138081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633" y="2715208"/>
            <a:ext cx="3541311" cy="199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7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118088" y="135374"/>
            <a:ext cx="8669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a helyzet az </a:t>
            </a: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íratlan 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szerepkövetelményekkel?</a:t>
            </a:r>
            <a:endParaRPr lang="hu-HU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597159" y="720148"/>
            <a:ext cx="1146732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Hercz</a:t>
            </a:r>
            <a:r>
              <a:rPr lang="hu-H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Mária saját tapasztalatból eredő „tanácsai”:</a:t>
            </a:r>
          </a:p>
          <a:p>
            <a:pPr algn="ctr"/>
            <a:endParaRPr lang="hu-HU" sz="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Különítse 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a munkahelyi kapcsolatokat és a barátságot! </a:t>
            </a:r>
            <a:endParaRPr lang="hu-HU" sz="2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munkatárs és a szülő nem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barát.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Válogassuk meg azokat a dolgokat, amiket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megosztunk.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 főként azok a dolgok tartoznak, amik hatással vannak munkánkra, annak időbeosztására, pillanatnyi minőségére (pl. betegség), de ezt is csak a szükséges szintig.</a:t>
            </a:r>
          </a:p>
          <a:p>
            <a:pPr algn="ctr"/>
            <a:r>
              <a:rPr lang="hu-H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Tartsa 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tiszteletben saját privát szféráját! </a:t>
            </a:r>
            <a:endParaRPr lang="hu-HU" sz="2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Gondoljon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arra, hogy a csoportjába járó gyerekeknek különféle politikai elkötelezettségei, vallása, gazdasági helyzete van, különféle nemi identitása, 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szocio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-ökonómiai státusza van,  így akikkel Ön közösséget vállalna, azok előnyben, a többiek hátrányban érezhetné magát. Ezért azt tanácsoljuk, hogy</a:t>
            </a:r>
          </a:p>
          <a:p>
            <a:pPr algn="just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Politikai elkötelezettségét, értékrendjét, vallását, családi- és magánéletét, anyagi helyzetét ne tegye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nyilvánossá. Programjai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életmódja sem tartozik kollégáira és a szülőkre (hol nyaral, jár-e 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wellnessezni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kikkel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barátkozik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stb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Közösségi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oldalakon csak olyan képeket 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osszon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meg, amiket hosszú távon is vállalhatónak tart! Vitatható, de sokak által használt megoldás a zárt családi-baráti csoport és a munkatársak, távolabbi barátok, ismerősök számára különféle profil létrehozása.</a:t>
            </a:r>
          </a:p>
          <a:p>
            <a:pPr algn="ctr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Nyilvános helyen viselkedjék és </a:t>
            </a:r>
            <a:r>
              <a:rPr lang="hu-H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öltözködjön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szolidan! </a:t>
            </a:r>
          </a:p>
          <a:p>
            <a:pPr algn="ctr"/>
            <a:r>
              <a:rPr lang="hu-H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Társadalmi 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közszerepléseit mérlegelje! </a:t>
            </a:r>
            <a:endParaRPr lang="hu-HU" sz="2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</a:t>
            </a:r>
            <a:r>
              <a:rPr lang="hu-H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www.jgypk.hu/mentorhalo/tananyag/Plyakezd_vodapedaggusok_tllkszleteV3/22_</a:t>
            </a:r>
          </a:p>
          <a:p>
            <a:pPr algn="ctr"/>
            <a:r>
              <a:rPr lang="hu-H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az_idelis_pedaggus_a_trsadalom_pedagguskpe.html</a:t>
            </a:r>
            <a:endParaRPr lang="hu-H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04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67840" y="197837"/>
            <a:ext cx="97759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hu-HU" sz="3200" b="1" kern="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pedagógus öltözködése, kulturális szignálok</a:t>
            </a:r>
            <a:endParaRPr lang="hu-HU" sz="3200" kern="0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Tartalom hely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515" y="871563"/>
            <a:ext cx="2159371" cy="266261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465" y="1049465"/>
            <a:ext cx="2382490" cy="3293076"/>
          </a:xfrm>
          <a:prstGeom prst="rect">
            <a:avLst/>
          </a:prstGeom>
        </p:spPr>
      </p:pic>
      <p:sp>
        <p:nvSpPr>
          <p:cNvPr id="5" name="Tartalom helye 2"/>
          <p:cNvSpPr txBox="1">
            <a:spLocks/>
          </p:cNvSpPr>
          <p:nvPr/>
        </p:nvSpPr>
        <p:spPr>
          <a:xfrm>
            <a:off x="7471954" y="871563"/>
            <a:ext cx="4389120" cy="5590197"/>
          </a:xfrm>
          <a:prstGeom prst="rect">
            <a:avLst/>
          </a:prstGeom>
        </p:spPr>
        <p:txBody>
          <a:bodyPr vert="horz" lIns="182880" tIns="91440"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defTabSz="914400">
              <a:buClr>
                <a:srgbClr val="F07F09"/>
              </a:buClr>
              <a:defRPr/>
            </a:pPr>
            <a:r>
              <a:rPr lang="hu-HU" sz="22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Ápoltság, tisztaság</a:t>
            </a:r>
            <a:r>
              <a:rPr lang="hu-HU" sz="2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hajviselet, kézápolás</a:t>
            </a:r>
          </a:p>
          <a:p>
            <a:pPr algn="ctr" defTabSz="914400">
              <a:buClr>
                <a:srgbClr val="F07F09"/>
              </a:buClr>
              <a:defRPr/>
            </a:pPr>
            <a:r>
              <a:rPr lang="hu-HU" sz="22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Ruhaviselet:</a:t>
            </a:r>
          </a:p>
          <a:p>
            <a:pPr lvl="1" algn="ctr" defTabSz="914400">
              <a:buClr>
                <a:srgbClr val="F07F09"/>
              </a:buClr>
              <a:defRPr/>
            </a:pPr>
            <a:r>
              <a:rPr lang="hu-H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Köpeny</a:t>
            </a:r>
          </a:p>
          <a:p>
            <a:pPr lvl="1" algn="ctr" defTabSz="914400">
              <a:buClr>
                <a:srgbClr val="F07F09"/>
              </a:buClr>
              <a:defRPr/>
            </a:pPr>
            <a:r>
              <a:rPr lang="hu-H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Kosztüm, öltöny, nyakkendő</a:t>
            </a:r>
          </a:p>
          <a:p>
            <a:pPr lvl="1" algn="ctr" defTabSz="914400">
              <a:buClr>
                <a:srgbClr val="F07F09"/>
              </a:buClr>
              <a:defRPr/>
            </a:pPr>
            <a:r>
              <a:rPr lang="hu-H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Magas sarkú cipő/edzőcipő</a:t>
            </a:r>
          </a:p>
          <a:p>
            <a:pPr lvl="1" algn="ctr" defTabSz="914400">
              <a:buClr>
                <a:srgbClr val="F07F09"/>
              </a:buClr>
              <a:defRPr/>
            </a:pPr>
            <a:r>
              <a:rPr lang="hu-H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Díszzsebkendő a zsebben stb.</a:t>
            </a:r>
          </a:p>
          <a:p>
            <a:pPr algn="ctr" defTabSz="914400">
              <a:buClr>
                <a:srgbClr val="F07F09"/>
              </a:buClr>
              <a:defRPr/>
            </a:pPr>
            <a:r>
              <a:rPr lang="hu-HU" sz="22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egyéniség „tükre” </a:t>
            </a:r>
            <a:r>
              <a:rPr lang="hu-HU" sz="2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emblémák, jelek:</a:t>
            </a:r>
          </a:p>
          <a:p>
            <a:pPr lvl="1" algn="ctr" defTabSz="914400">
              <a:buClr>
                <a:srgbClr val="F07F09"/>
              </a:buClr>
              <a:defRPr/>
            </a:pPr>
            <a:r>
              <a:rPr lang="hu-H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Ékszerek</a:t>
            </a:r>
          </a:p>
          <a:p>
            <a:pPr lvl="1" algn="ctr" defTabSz="914400">
              <a:buClr>
                <a:srgbClr val="F07F09"/>
              </a:buClr>
              <a:defRPr/>
            </a:pPr>
            <a:r>
              <a:rPr lang="hu-HU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Tetoválás</a:t>
            </a:r>
          </a:p>
          <a:p>
            <a:pPr algn="ctr" defTabSz="914400">
              <a:buClr>
                <a:srgbClr val="F07F09"/>
              </a:buClr>
              <a:defRPr/>
            </a:pPr>
            <a:r>
              <a:rPr lang="hu-HU" sz="22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Közlekedés módja</a:t>
            </a:r>
          </a:p>
          <a:p>
            <a:pPr marL="0" indent="0" algn="ctr" defTabSz="914400">
              <a:buClr>
                <a:srgbClr val="F07F09"/>
              </a:buClr>
              <a:buFont typeface="Wingdings 2"/>
              <a:buNone/>
              <a:defRPr/>
            </a:pPr>
            <a:r>
              <a:rPr lang="hu-HU" sz="2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Autó (típusa…)</a:t>
            </a:r>
          </a:p>
          <a:p>
            <a:pPr marL="0" indent="0" algn="ctr" defTabSz="914400">
              <a:buClr>
                <a:srgbClr val="F07F09"/>
              </a:buClr>
              <a:buFont typeface="Wingdings 2"/>
              <a:buNone/>
              <a:defRPr/>
            </a:pPr>
            <a:r>
              <a:rPr lang="hu-HU" sz="2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Kerékpár</a:t>
            </a:r>
          </a:p>
          <a:p>
            <a:pPr marL="0" indent="0" algn="ctr" defTabSz="914400">
              <a:buClr>
                <a:srgbClr val="F07F09"/>
              </a:buClr>
              <a:buFont typeface="Wingdings 2"/>
              <a:buNone/>
              <a:defRPr/>
            </a:pPr>
            <a:r>
              <a:rPr lang="hu-HU" sz="2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Gyalogosan…</a:t>
            </a:r>
            <a:endParaRPr lang="hu-HU" sz="2200" dirty="0">
              <a:solidFill>
                <a:sysClr val="windowText" lastClr="000000"/>
              </a:solidFill>
              <a:latin typeface="Verdana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096" y="4520442"/>
            <a:ext cx="3109229" cy="205453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505" y="3666661"/>
            <a:ext cx="3025390" cy="28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8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748" y="355964"/>
            <a:ext cx="6984274" cy="5019947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4056001" y="5700151"/>
            <a:ext cx="4863767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Öltözködési etikett: Dél-Korea</a:t>
            </a:r>
          </a:p>
          <a:p>
            <a:pPr algn="ctr"/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youtu.be/r-zEGaRYDm8</a:t>
            </a:r>
          </a:p>
        </p:txBody>
      </p:sp>
    </p:spTree>
    <p:extLst>
      <p:ext uri="{BB962C8B-B14F-4D97-AF65-F5344CB8AC3E}">
        <p14:creationId xmlns:p14="http://schemas.microsoft.com/office/powerpoint/2010/main" val="108698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310425" y="5084331"/>
            <a:ext cx="805541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Hetty</a:t>
            </a: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néni az etikettről </a:t>
            </a:r>
            <a:r>
              <a:rPr lang="hu-H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(Váratlan utazás című film)</a:t>
            </a:r>
          </a:p>
          <a:p>
            <a:pPr algn="ctr"/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://youtu.be/ymv_VCgIoQA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679" y="703646"/>
            <a:ext cx="6062897" cy="412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29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67245" y="165044"/>
            <a:ext cx="10502536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„eléggé jó” 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pedagógustól </a:t>
            </a: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ideálisig</a:t>
            </a:r>
          </a:p>
          <a:p>
            <a:pPr algn="ctr"/>
            <a:endParaRPr lang="hu-H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„A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címbeli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kifejezést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Bettelheim-től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kölcsönöztük aki a szülőknek írt népszerű könyvében, Az „elég jó” szülő címűben így ír: „Ha valaki jól akarja fölnevelni a gyermekét, nem kell feltétlenül tökéletes szülőnek lennie: „a tökéletesség halandó ember számára nem elérhető. Az viszont lehetséges, hogy elég jó szülők legyünk – vagyis olyan szülők, akik jól nevelik gyermekeiket. Ha erre törekszünk, nevelési hibáinkat – melyeket legtöbbször épp azért követünk el, mert gyermekeinkkel kapcsolatos érzelmeink túlságosan erősek – bőségesen ellensúlyozni fogják azok a helyzetek, melyekben helyesen cselekszünk.” </a:t>
            </a:r>
          </a:p>
          <a:p>
            <a:pPr algn="ctr"/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Pedagógusként nagy terhet vesz le a vállunkról, ha tudatosítjuk: nem lehetünk tökéletesek, bár erre törekszünk, szeretnénk minél jobban megközelíteni az „ideális” pedagógusról alkotott képet</a:t>
            </a:r>
            <a:r>
              <a:rPr lang="hu-H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  <a:r>
              <a:rPr lang="hu-HU" sz="24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Hercz</a:t>
            </a:r>
            <a:r>
              <a:rPr lang="hu-H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Mária</a:t>
            </a:r>
            <a:endParaRPr lang="hu-HU" sz="2400" b="1" i="1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677884" y="5592912"/>
            <a:ext cx="7881257" cy="1024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</a:t>
            </a:r>
            <a:r>
              <a:rPr lang="hu-H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://www.jgypk.hu/mentorhalo/tananyag/Plyakezd_vodapedaggusok_tllkszleteV3/21_a_tipikus_pedaggustl_az_idelisig.html</a:t>
            </a:r>
          </a:p>
        </p:txBody>
      </p:sp>
    </p:spTree>
    <p:extLst>
      <p:ext uri="{BB962C8B-B14F-4D97-AF65-F5344CB8AC3E}">
        <p14:creationId xmlns:p14="http://schemas.microsoft.com/office/powerpoint/2010/main" val="248567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63" y="446444"/>
            <a:ext cx="10602110" cy="5963687"/>
          </a:xfrm>
        </p:spPr>
      </p:pic>
    </p:spTree>
    <p:extLst>
      <p:ext uri="{BB962C8B-B14F-4D97-AF65-F5344CB8AC3E}">
        <p14:creationId xmlns:p14="http://schemas.microsoft.com/office/powerpoint/2010/main" val="36460610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942010" y="226423"/>
            <a:ext cx="845602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 a jó óvodapedagógus?</a:t>
            </a:r>
          </a:p>
          <a:p>
            <a:pPr algn="ctr"/>
            <a:endParaRPr lang="hu-HU" sz="1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Melyek </a:t>
            </a:r>
            <a:r>
              <a:rPr lang="hu-H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legfontosabb óvodapedagógus kompetenciák? </a:t>
            </a:r>
          </a:p>
        </p:txBody>
      </p:sp>
      <p:sp>
        <p:nvSpPr>
          <p:cNvPr id="3" name="Téglalap 2"/>
          <p:cNvSpPr/>
          <p:nvPr/>
        </p:nvSpPr>
        <p:spPr>
          <a:xfrm>
            <a:off x="2516775" y="1579631"/>
            <a:ext cx="73064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Ehhez elérhető magyarországi táblázatos összefoglalás:</a:t>
            </a:r>
          </a:p>
          <a:p>
            <a:pPr algn="ctr"/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://www.oktatas.hu/pub_bin/dload/pem/ovoda_k.pdf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385" y="2842022"/>
            <a:ext cx="4783720" cy="318334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895" y="2853655"/>
            <a:ext cx="4764381" cy="317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1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894" y="917765"/>
            <a:ext cx="9179106" cy="5160727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959905" y="135374"/>
            <a:ext cx="105593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Képzelt és valós 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elvárások a pedagógusokkal kapcsolatosan</a:t>
            </a:r>
            <a:endParaRPr lang="hu-HU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2011680" y="6226628"/>
            <a:ext cx="84211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pedagógusokat megítélő </a:t>
            </a:r>
            <a:r>
              <a:rPr lang="hu-HU" sz="2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személyek </a:t>
            </a:r>
            <a:r>
              <a:rPr lang="hu-HU" sz="2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közösségek</a:t>
            </a:r>
          </a:p>
        </p:txBody>
      </p:sp>
    </p:spTree>
    <p:extLst>
      <p:ext uri="{BB962C8B-B14F-4D97-AF65-F5344CB8AC3E}">
        <p14:creationId xmlns:p14="http://schemas.microsoft.com/office/powerpoint/2010/main" val="7226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72" y="233362"/>
            <a:ext cx="4514850" cy="6391275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296" y="1455707"/>
            <a:ext cx="6023299" cy="5168930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6511157" y="233362"/>
            <a:ext cx="429957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err="1" smtClean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Mémek</a:t>
            </a:r>
            <a:r>
              <a:rPr lang="hu-HU" sz="3200" b="1" dirty="0" smtClean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pedagógusok </a:t>
            </a:r>
          </a:p>
          <a:p>
            <a:pPr algn="ctr"/>
            <a:r>
              <a:rPr lang="hu-HU" sz="3200" b="1" dirty="0" smtClean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munkájáról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96597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412" y="130926"/>
            <a:ext cx="8546840" cy="654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652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412600" y="161499"/>
            <a:ext cx="61476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pedagógusok </a:t>
            </a: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kezdeti nehézségei</a:t>
            </a:r>
            <a:endParaRPr lang="hu-HU" sz="3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346" y="909572"/>
            <a:ext cx="9563100" cy="4958259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1332411" y="5779908"/>
            <a:ext cx="96229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</a:t>
            </a:r>
            <a:r>
              <a:rPr lang="hu-H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://www.jgypk.hu/mentorhalo/tananyag/Plyakezd_vodapedaggusok_tllkszleteV3/31_plyakezd_vodapedaggusnak_lenni.html</a:t>
            </a:r>
          </a:p>
        </p:txBody>
      </p:sp>
    </p:spTree>
    <p:extLst>
      <p:ext uri="{BB962C8B-B14F-4D97-AF65-F5344CB8AC3E}">
        <p14:creationId xmlns:p14="http://schemas.microsoft.com/office/powerpoint/2010/main" val="223125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211725" y="205043"/>
            <a:ext cx="81311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pályakezdő </a:t>
            </a: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pedagógusok tipikus problémái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198" y="906470"/>
            <a:ext cx="7384189" cy="4609630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1226322" y="5694307"/>
            <a:ext cx="10101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</a:t>
            </a:r>
            <a:r>
              <a:rPr lang="hu-H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://www.jgypk.hu/mentorhalo/tananyag/Plyakezd_vodapedaggusok_tllkszleteV3/32_plyakezd_pedaggusok_tipikus_problmi.html</a:t>
            </a:r>
          </a:p>
        </p:txBody>
      </p:sp>
    </p:spTree>
    <p:extLst>
      <p:ext uri="{BB962C8B-B14F-4D97-AF65-F5344CB8AC3E}">
        <p14:creationId xmlns:p14="http://schemas.microsoft.com/office/powerpoint/2010/main" val="403271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077641" y="5116678"/>
            <a:ext cx="429797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az a kiégés?</a:t>
            </a:r>
          </a:p>
          <a:p>
            <a:pPr algn="ctr"/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://youtu.be/b4dc8KwyOiw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01" y="712804"/>
            <a:ext cx="5453471" cy="3860013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688" y="712804"/>
            <a:ext cx="5790021" cy="386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10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05" y="289559"/>
            <a:ext cx="7724503" cy="5793377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4018973" y="6205249"/>
            <a:ext cx="49813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</a:t>
            </a:r>
            <a:r>
              <a:rPr lang="hu-H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://slideplayer.hu/slide/1999294</a:t>
            </a:r>
            <a:r>
              <a:rPr lang="hu-H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hu-HU" sz="20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6334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59" y="426992"/>
            <a:ext cx="11410950" cy="542925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987184" y="6074620"/>
            <a:ext cx="6287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https://unicef.hu/mentalis-egeszseg#fourthsection</a:t>
            </a:r>
          </a:p>
        </p:txBody>
      </p:sp>
    </p:spTree>
    <p:extLst>
      <p:ext uri="{BB962C8B-B14F-4D97-AF65-F5344CB8AC3E}">
        <p14:creationId xmlns:p14="http://schemas.microsoft.com/office/powerpoint/2010/main" val="321165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3347631" y="4839868"/>
            <a:ext cx="567636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Joós</a:t>
            </a: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Andrea előadása:</a:t>
            </a:r>
          </a:p>
          <a:p>
            <a:pPr algn="ctr"/>
            <a:r>
              <a:rPr lang="hu-H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tanári pálya márpedig menő!</a:t>
            </a:r>
          </a:p>
          <a:p>
            <a:pPr algn="ctr"/>
            <a:r>
              <a:rPr lang="hu-H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://youtu.be/8i9olqoHkBw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731" y="649016"/>
            <a:ext cx="4859383" cy="3644537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7" y="436745"/>
            <a:ext cx="6096000" cy="406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23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013" y="294414"/>
            <a:ext cx="5542384" cy="628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00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27064" y="304800"/>
            <a:ext cx="8775473" cy="12453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Pedagógusdal</a:t>
            </a:r>
          </a:p>
          <a:p>
            <a:pPr marL="0" indent="0" algn="ctr">
              <a:buNone/>
            </a:pP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://youtu.be/aHiXrD-3JNk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720" y="1842816"/>
            <a:ext cx="4514850" cy="399097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116" y="1842816"/>
            <a:ext cx="537210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0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09302" y="250061"/>
            <a:ext cx="1164336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Főbb felhasznált művek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Buda Béla: A pedagóguspálya nőiesedésének </a:t>
            </a:r>
            <a:r>
              <a:rPr lang="hu-H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pszichoszociális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problémái. </a:t>
            </a:r>
            <a:endParaRPr lang="hu-HU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</a:t>
            </a:r>
            <a:r>
              <a:rPr lang="hu-H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1996/3. 431-440.</a:t>
            </a:r>
          </a:p>
          <a:p>
            <a:pPr algn="ctr"/>
            <a:r>
              <a:rPr lang="hu-H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Hercz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Mária- Ráczné Oláh Edit - Takács Nikolett: Pályakezdő pedagógusok túlélőkészlete. SZTE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Szeged, 2013. </a:t>
            </a:r>
            <a:r>
              <a:rPr lang="hu-H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http://www.jgypk.hu/mentorhalo/tananyag/Plyakezd_vodapedaggusok_tllkszleteV3/index.html </a:t>
            </a:r>
          </a:p>
          <a:p>
            <a:pPr lvl="0" algn="ctr"/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Németh 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András: </a:t>
            </a:r>
            <a:r>
              <a:rPr lang="hu-HU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Magyar pedagógusképzés és pedagógus szakmai tudásformák I. 1775-1945. Nemzeti fejlődési trendek, nemzetközi recepciós hatások. </a:t>
            </a:r>
            <a:endParaRPr lang="hu-HU" sz="2400" b="1" i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ELTE 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Eötvös </a:t>
            </a:r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Kiadó, Budapest, 2012.</a:t>
            </a:r>
          </a:p>
          <a:p>
            <a:pPr lvl="0" algn="ctr"/>
            <a:r>
              <a:rPr lang="hu-H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Szivák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Judit (2001): A kezdő 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pedagógus.</a:t>
            </a:r>
          </a:p>
          <a:p>
            <a:pPr lvl="0" algn="ctr"/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In: Falus Iván (</a:t>
            </a:r>
            <a:r>
              <a:rPr lang="hu-H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szerk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hu-H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Didaktika: </a:t>
            </a:r>
            <a:r>
              <a:rPr lang="hu-H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Elméleti alapok a tanítás </a:t>
            </a:r>
            <a:r>
              <a:rPr lang="hu-H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tanulásához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algn="ctr"/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Tankönyvkiadó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Budapest, 2003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487-511.</a:t>
            </a:r>
          </a:p>
          <a:p>
            <a:pPr lvl="0" algn="ctr"/>
            <a:r>
              <a:rPr lang="hu-H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Nikitscher</a:t>
            </a:r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Péter: Milyen a jó pedagógus? OFI, Bp., 2016. https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://ofi.oh.gov.hu/publikacio/milyen-jo-pedagogus-elvarasok-szerepek-kompetenciak-az-empirikus-kutatasok-tukreben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6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2605</TotalTime>
  <Words>1323</Words>
  <Application>Microsoft Office PowerPoint</Application>
  <PresentationFormat>Szélesvásznú</PresentationFormat>
  <Paragraphs>194</Paragraphs>
  <Slides>42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42</vt:i4>
      </vt:variant>
    </vt:vector>
  </HeadingPairs>
  <TitlesOfParts>
    <vt:vector size="51" baseType="lpstr">
      <vt:lpstr>Arial</vt:lpstr>
      <vt:lpstr>Calibri</vt:lpstr>
      <vt:lpstr>Century Gothic</vt:lpstr>
      <vt:lpstr>Times New Roman</vt:lpstr>
      <vt:lpstr>Verdana</vt:lpstr>
      <vt:lpstr>Wingdings</vt:lpstr>
      <vt:lpstr>Wingdings 2</vt:lpstr>
      <vt:lpstr>Wingdings 3</vt:lpstr>
      <vt:lpstr>Szálak</vt:lpstr>
      <vt:lpstr>PowerPoint-bemutató</vt:lpstr>
      <vt:lpstr>PowerPoint-bemutató</vt:lpstr>
      <vt:lpstr>PowerPoint-bemutató</vt:lpstr>
      <vt:lpstr>PowerPoint-bemutató</vt:lpstr>
      <vt:lpstr>Középkori egyetemi előadás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Windows-felhasználó</dc:creator>
  <cp:lastModifiedBy>Kéri Katalin</cp:lastModifiedBy>
  <cp:revision>117</cp:revision>
  <dcterms:created xsi:type="dcterms:W3CDTF">2021-02-04T15:28:46Z</dcterms:created>
  <dcterms:modified xsi:type="dcterms:W3CDTF">2023-03-08T16:57:53Z</dcterms:modified>
</cp:coreProperties>
</file>