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300" r:id="rId4"/>
    <p:sldId id="299" r:id="rId5"/>
    <p:sldId id="301" r:id="rId6"/>
    <p:sldId id="320" r:id="rId7"/>
    <p:sldId id="302" r:id="rId8"/>
    <p:sldId id="273" r:id="rId9"/>
    <p:sldId id="333" r:id="rId10"/>
    <p:sldId id="312" r:id="rId11"/>
    <p:sldId id="314" r:id="rId12"/>
    <p:sldId id="313" r:id="rId13"/>
    <p:sldId id="316" r:id="rId14"/>
    <p:sldId id="315" r:id="rId15"/>
    <p:sldId id="318" r:id="rId16"/>
    <p:sldId id="317" r:id="rId17"/>
    <p:sldId id="311" r:id="rId18"/>
    <p:sldId id="304" r:id="rId19"/>
    <p:sldId id="309" r:id="rId20"/>
    <p:sldId id="308" r:id="rId21"/>
    <p:sldId id="332" r:id="rId22"/>
    <p:sldId id="326" r:id="rId23"/>
    <p:sldId id="310" r:id="rId24"/>
    <p:sldId id="305" r:id="rId25"/>
    <p:sldId id="307" r:id="rId26"/>
    <p:sldId id="325" r:id="rId27"/>
    <p:sldId id="324" r:id="rId28"/>
    <p:sldId id="323" r:id="rId29"/>
    <p:sldId id="322" r:id="rId30"/>
    <p:sldId id="306" r:id="rId31"/>
    <p:sldId id="327" r:id="rId32"/>
    <p:sldId id="328" r:id="rId33"/>
    <p:sldId id="319" r:id="rId34"/>
    <p:sldId id="321" r:id="rId35"/>
    <p:sldId id="331" r:id="rId36"/>
    <p:sldId id="258" r:id="rId37"/>
    <p:sldId id="329" r:id="rId3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644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5384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5825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4464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6038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9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769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534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101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587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504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D3FBC-7546-4B34-B90A-0FD121EEA4D3}" type="datetimeFigureOut">
              <a:rPr lang="hu-HU" smtClean="0"/>
              <a:t>2023. 03. 08.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32DFD-B38F-46A4-B794-C27AD3C28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348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483576" y="369278"/>
            <a:ext cx="11465169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5FA5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edukációs folyamat pedagógiai-pszichológiai aspektusai</a:t>
            </a:r>
          </a:p>
          <a:p>
            <a:pPr lvl="0" algn="ctr"/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diasor</a:t>
            </a:r>
          </a:p>
          <a:p>
            <a:pPr algn="ctr" defTabSz="457200">
              <a:defRPr/>
            </a:pP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endParaRPr lang="hu-H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endParaRPr lang="hu-H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endParaRPr lang="hu-H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endParaRPr lang="hu-HU" sz="32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Szociális </a:t>
            </a:r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tanulás, a szocializáció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folyamata.</a:t>
            </a:r>
          </a:p>
          <a:p>
            <a:pPr algn="ctr" defTabSz="457200">
              <a:defRPr/>
            </a:pPr>
            <a:r>
              <a:rPr lang="hu-H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Társas kapcsolatok, csoportok.</a:t>
            </a:r>
          </a:p>
        </p:txBody>
      </p:sp>
      <p:sp>
        <p:nvSpPr>
          <p:cNvPr id="6" name="Téglalap 5"/>
          <p:cNvSpPr/>
          <p:nvPr/>
        </p:nvSpPr>
        <p:spPr>
          <a:xfrm>
            <a:off x="4132097" y="5720425"/>
            <a:ext cx="4168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E78712"/>
              </a:buClr>
            </a:pP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Összeállította: Kéri Katalin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584" y="2116291"/>
            <a:ext cx="2629508" cy="1972131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160" y="1951565"/>
            <a:ext cx="3454218" cy="230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976" y="774821"/>
            <a:ext cx="5107233" cy="510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10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83610" y="933110"/>
            <a:ext cx="10366131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személyiség fejlődését három tényező befolyásolja: </a:t>
            </a:r>
          </a:p>
          <a:p>
            <a:pPr lvl="0" algn="ctr" defTabSz="457200"/>
            <a:r>
              <a:rPr lang="hu-HU" sz="28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öröklés, a környezet és a nevelés. </a:t>
            </a:r>
          </a:p>
          <a:p>
            <a:pPr lvl="0" algn="ctr" defTabSz="457200"/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Biológiai öröklődés </a:t>
            </a:r>
            <a:r>
              <a:rPr lang="hu-H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(genotípus = a szülőktől örökölt gének összessége; </a:t>
            </a:r>
            <a:r>
              <a:rPr lang="hu-HU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fenotípus</a:t>
            </a:r>
            <a:r>
              <a:rPr lang="hu-H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a genotípusnak az a része, amelynek megfelelő tulajdonságok megjelennek az utódokban)</a:t>
            </a:r>
          </a:p>
          <a:p>
            <a:pPr lvl="0" algn="ctr" defTabSz="457200"/>
            <a:endParaRPr lang="hu-HU" sz="1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minta öröklődése </a:t>
            </a:r>
            <a:r>
              <a:rPr lang="hu-H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imprinting</a:t>
            </a:r>
            <a:r>
              <a:rPr lang="hu-H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 algn="ctr" defTabSz="457200"/>
            <a:endParaRPr lang="hu-H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Szociokulturális öröklődés</a:t>
            </a:r>
          </a:p>
          <a:p>
            <a:pPr lvl="0" algn="ctr" defTabSz="457200"/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(családi értékek, nyelvi kód) </a:t>
            </a:r>
          </a:p>
          <a:p>
            <a:pPr lvl="0" algn="ctr" defTabSz="457200"/>
            <a:endParaRPr lang="hu-HU" sz="1000" b="1" dirty="0">
              <a:solidFill>
                <a:srgbClr val="E78712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400" b="1" dirty="0">
                <a:solidFill>
                  <a:srgbClr val="E787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Környezet </a:t>
            </a:r>
            <a:r>
              <a:rPr lang="hu-HU" sz="2400" b="1" i="1" dirty="0">
                <a:solidFill>
                  <a:srgbClr val="E787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(társadalmi és természeti) </a:t>
            </a:r>
          </a:p>
          <a:p>
            <a:pPr lvl="0" algn="ctr" defTabSz="457200"/>
            <a:endParaRPr lang="hu-HU" sz="1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Nevelés</a:t>
            </a:r>
          </a:p>
        </p:txBody>
      </p:sp>
      <p:sp>
        <p:nvSpPr>
          <p:cNvPr id="3" name="Téglalap 2"/>
          <p:cNvSpPr/>
          <p:nvPr/>
        </p:nvSpPr>
        <p:spPr>
          <a:xfrm>
            <a:off x="1397977" y="219808"/>
            <a:ext cx="99880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Az ember, a személyiség fejlődését befolyásoló tényezők</a:t>
            </a:r>
            <a:endParaRPr kumimoji="0" lang="hu-HU" sz="32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399" y="2961995"/>
            <a:ext cx="2645893" cy="172531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399" y="4872769"/>
            <a:ext cx="2619375" cy="17430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1603" y="2961995"/>
            <a:ext cx="2619375" cy="174307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2540" y="4872769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81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39644" y="388958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457200">
              <a:defRPr/>
            </a:pPr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Három egyforma idegen </a:t>
            </a:r>
          </a:p>
          <a:p>
            <a:pPr lvl="0" algn="ctr" defTabSz="457200">
              <a:defRPr/>
            </a:pPr>
            <a:r>
              <a:rPr lang="hu-HU" sz="2400" b="1" i="1" dirty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b="1" i="1" dirty="0" err="1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Sundance</a:t>
            </a:r>
            <a:r>
              <a:rPr lang="hu-HU" sz="2400" b="1" i="1" dirty="0">
                <a:solidFill>
                  <a:srgbClr val="B73C2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-díjas dokumentumfilm)</a:t>
            </a:r>
          </a:p>
          <a:p>
            <a:pPr lvl="0" algn="ctr" defTabSz="457200">
              <a:defRPr/>
            </a:pPr>
            <a:endParaRPr lang="hu-H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>
              <a:defRPr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https://youtu.be/0TMp9bDtkMY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582" y="2223570"/>
            <a:ext cx="7438125" cy="397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70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29761" y="167051"/>
            <a:ext cx="10832123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Fontos:</a:t>
            </a:r>
          </a:p>
          <a:p>
            <a:pPr lvl="0" algn="ctr"/>
            <a:r>
              <a:rPr lang="hu-HU" sz="2800" b="1" i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gyermek nem tehet arról, hogy hova születik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 milyen nemű, hogy miként </a:t>
            </a:r>
            <a:r>
              <a:rPr lang="hu-HU" sz="28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szocializálódik</a:t>
            </a:r>
            <a:r>
              <a:rPr lang="hu-HU" sz="28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ctr"/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tehető felelőssé sem saját </a:t>
            </a:r>
            <a:r>
              <a:rPr lang="hu-H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szocioökonómiai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 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szociokulturális helyzetéért. </a:t>
            </a:r>
          </a:p>
          <a:p>
            <a:pPr lvl="0" algn="ctr"/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Beleszületik egy társadalmi-gazdasági környezetbe, abból tanul.</a:t>
            </a:r>
          </a:p>
          <a:p>
            <a:pPr lvl="0" algn="ctr"/>
            <a:endParaRPr lang="hu-H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Ahhoz, hogy a pedagógus segíteni tudjon a gyermeknek a tanulásban,</a:t>
            </a:r>
            <a:b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ismernie kell azt, hogy a gyermek miként szocializálódott.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025" y="4260479"/>
            <a:ext cx="3518389" cy="24292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9" y="4291252"/>
            <a:ext cx="4040794" cy="236765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630" y="4322026"/>
            <a:ext cx="3500943" cy="233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00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17886" y="263188"/>
            <a:ext cx="1091184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/>
              <a:t>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törvény előtt mindenki egyenlő</a:t>
            </a:r>
          </a:p>
          <a:p>
            <a:pPr algn="ctr"/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EU Alapjogi Chartájának 21. cikke tiltja a hátrányos megkülönböztetés minden formáját, azaz többek között a nem, faj, szín, etnikai vagy társadalmi származás, genetikai tulajdonság, nyelv, vallás vagy más meggyőződés, politikai vagy más vélemény, nemzeti kisebbséghez tartozás, vagyoni helyzet, születés, fogyatékosság, életkor vagy szexuális irányultság alapján történő megkülönböztetést.</a:t>
            </a:r>
          </a:p>
          <a:p>
            <a:pPr algn="ctr"/>
            <a:endParaRPr lang="hu-H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megkülönböztetés tilalma és az alapvető jogok védelme </a:t>
            </a:r>
            <a:endParaRPr lang="hu-H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uniós jogrend fontos eleme. </a:t>
            </a:r>
          </a:p>
        </p:txBody>
      </p:sp>
      <p:sp>
        <p:nvSpPr>
          <p:cNvPr id="3" name="Téglalap 2"/>
          <p:cNvSpPr/>
          <p:nvPr/>
        </p:nvSpPr>
        <p:spPr>
          <a:xfrm>
            <a:off x="879566" y="5939246"/>
            <a:ext cx="10415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://www.europarl.europa.eu/about-parliament/hu/democracy-and-human-rights/fundamental-rights-in-the-eu/promoting-equal-opportunities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375" y="4562868"/>
            <a:ext cx="2560865" cy="129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5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49358" y="217567"/>
            <a:ext cx="6400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szocializáció szűkebb értelmezése</a:t>
            </a:r>
            <a:endParaRPr lang="hu-HU" sz="3200" b="1" dirty="0">
              <a:solidFill>
                <a:srgbClr val="00B05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28601" y="1072661"/>
            <a:ext cx="117553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Szűkebb értelemben </a:t>
            </a:r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szocializáció fogalma azt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folyamatot jelöli, amelyben egy speciális normarendszer, értékek, beállítódások elsajátításával egy adott csoport normarendszeréhez tud igazodni, így a csoport tagjává tud válni </a:t>
            </a:r>
            <a:r>
              <a:rPr lang="hu-H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(Horváth, 2004</a:t>
            </a:r>
            <a:r>
              <a:rPr lang="hu-H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hu-H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28600" y="2980591"/>
            <a:ext cx="1175531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társas interakciók 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során tanuljuk a társas viselkedést, szerzünk társas tapasztalatokat. A szocializáció a szocializációs partnerek közötti interakciókban valósul meg. A társas interakciókhoz szükséges társas készség, megértés és empátia, érzelmi érettség (a felnőtt részéről), az interakció akkor sikeres, ha kölcsönösségre épül és a szerepek jól </a:t>
            </a:r>
            <a:r>
              <a:rPr lang="hu-HU" sz="28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körülhatároltak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Maccoby</a:t>
            </a:r>
            <a:r>
              <a:rPr lang="hu-HU" sz="28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2007)</a:t>
            </a:r>
            <a:r>
              <a:rPr lang="hu-HU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7485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96708" y="187040"/>
            <a:ext cx="61716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szocializáció tágabb értelmezése</a:t>
            </a:r>
            <a:endParaRPr lang="hu-HU" sz="3200" b="1" dirty="0">
              <a:solidFill>
                <a:srgbClr val="00B05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52400" y="872162"/>
            <a:ext cx="1186030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szocializáció egész életen át </a:t>
            </a:r>
            <a:r>
              <a:rPr lang="pl-PL" sz="28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tart.</a:t>
            </a:r>
          </a:p>
          <a:p>
            <a:pPr algn="ctr"/>
            <a:endParaRPr lang="pl-PL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szocializáció 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kultúrának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egy sajátos </a:t>
            </a:r>
            <a:endParaRPr lang="hu-HU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egyes </a:t>
            </a:r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ember 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által átfogható </a:t>
            </a:r>
            <a:r>
              <a:rPr lang="hu-H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metszete</a:t>
            </a:r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„Szélesebb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értelmezésben 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szocializáció azt 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folyamatot jelenti, ahogy az egyén egy társadalom, egy kultúra tagjává válik. A szocializáció folyamatában az egyén elsajátítja a viselkedés szabályait, azokat az értékeket, képességeket és ismereteket, amelyek lehetővé teszik, hogy a társadalom tagjaként működjenek </a:t>
            </a:r>
            <a:r>
              <a:rPr lang="hu-H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Hewstone</a:t>
            </a:r>
            <a:r>
              <a:rPr lang="hu-H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sz="28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Stroebe</a:t>
            </a:r>
            <a:r>
              <a:rPr lang="hu-H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2007</a:t>
            </a:r>
            <a:r>
              <a:rPr lang="hu-H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algn="ctr"/>
            <a:endParaRPr lang="hu-H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kultúra meghatározása sokféle. Szociálpedagógiai megközelítésben „a kultúra </a:t>
            </a:r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ember </a:t>
            </a:r>
            <a:r>
              <a:rPr lang="hu-H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létformájaként minden olyan </a:t>
            </a:r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képződményt </a:t>
            </a:r>
            <a:r>
              <a:rPr lang="hu-H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magába foglal, </a:t>
            </a:r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amelynek </a:t>
            </a:r>
            <a:r>
              <a:rPr lang="hu-H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használata </a:t>
            </a:r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megelevenítése </a:t>
            </a:r>
            <a:r>
              <a:rPr lang="hu-H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segítségével az ember megvalósítja az életét” </a:t>
            </a:r>
            <a:r>
              <a:rPr lang="hu-HU" sz="28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Kron</a:t>
            </a:r>
            <a:r>
              <a:rPr lang="hu-HU" sz="28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2000. 73.). </a:t>
            </a:r>
            <a:endParaRPr lang="hu-HU" sz="2800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28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églalap 5"/>
          <p:cNvSpPr/>
          <p:nvPr/>
        </p:nvSpPr>
        <p:spPr>
          <a:xfrm>
            <a:off x="3440288" y="216136"/>
            <a:ext cx="60857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szocializáció/a nevelés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színterei </a:t>
            </a:r>
            <a:endParaRPr lang="hu-HU" dirty="0"/>
          </a:p>
        </p:txBody>
      </p:sp>
      <p:sp>
        <p:nvSpPr>
          <p:cNvPr id="2" name="Téglalap 1"/>
          <p:cNvSpPr/>
          <p:nvPr/>
        </p:nvSpPr>
        <p:spPr>
          <a:xfrm>
            <a:off x="3020016" y="836891"/>
            <a:ext cx="6393511" cy="3250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hu-HU" altLang="hu-HU" sz="800" b="1" dirty="0">
              <a:solidFill>
                <a:srgbClr val="7286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lvl="0" indent="-60960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hu-HU" altLang="hu-H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Otthon</a:t>
            </a:r>
            <a:r>
              <a:rPr lang="hu-HU" altLang="hu-H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altLang="hu-H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család;</a:t>
            </a:r>
            <a:endParaRPr lang="hu-HU" altLang="hu-H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lvl="0" indent="-60960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hu-HU" altLang="hu-H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Bölcsőde, óvoda, </a:t>
            </a:r>
            <a:r>
              <a:rPr lang="hu-HU" altLang="hu-H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iskola;</a:t>
            </a:r>
            <a:endParaRPr lang="hu-HU" altLang="hu-HU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lvl="0" indent="-60960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hu-HU" altLang="hu-H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Bentlakásos </a:t>
            </a:r>
            <a:r>
              <a:rPr lang="hu-HU" altLang="hu-H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intézmények;</a:t>
            </a:r>
            <a:endParaRPr lang="hu-HU" altLang="hu-HU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lvl="0" indent="-60960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hu-HU" altLang="hu-HU" sz="3600" b="1" dirty="0">
                <a:solidFill>
                  <a:srgbClr val="CC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Intézményen kívüli </a:t>
            </a:r>
            <a:endParaRPr lang="hu-HU" altLang="hu-HU" sz="3600" b="1" dirty="0" smtClean="0">
              <a:solidFill>
                <a:srgbClr val="CC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hu-HU" altLang="hu-HU" sz="3600" b="1" dirty="0">
                <a:solidFill>
                  <a:srgbClr val="CC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u-HU" altLang="hu-HU" sz="3600" b="1" dirty="0" smtClean="0">
                <a:solidFill>
                  <a:srgbClr val="CC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evelés/szocializáció helyszínei</a:t>
            </a:r>
            <a:r>
              <a:rPr lang="hu-HU" altLang="hu-HU" sz="3600" b="1" dirty="0">
                <a:solidFill>
                  <a:srgbClr val="CC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altLang="hu-HU" sz="3600" b="1" dirty="0">
              <a:solidFill>
                <a:srgbClr val="CC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57" y="1226922"/>
            <a:ext cx="2752430" cy="171505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642" y="1226922"/>
            <a:ext cx="2431081" cy="182394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8" y="4513789"/>
            <a:ext cx="2792173" cy="186024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0624" y="4513789"/>
            <a:ext cx="3310801" cy="1860249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658" y="4492411"/>
            <a:ext cx="3085869" cy="188162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5993" y="4513789"/>
            <a:ext cx="2498050" cy="186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15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65992" y="211015"/>
            <a:ext cx="1113985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elsődleges szocializációs színtér: a család</a:t>
            </a:r>
            <a:endParaRPr lang="hu-H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endParaRPr lang="hu-H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„A család az környezet, az a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szocializációs tér</a:t>
            </a:r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amely legközvetlenebbül hat a kisgyermek személyiségfejlődésére. Különbözhetnek egymástól számos dologban a családok (családszerkezet, anyagi helyzet, nevelési módszerek, értékválasztások, normák stb.), de mégis a szülőknek van egyedülálló szerepük, felelősségük gyermekük nevelésében.”</a:t>
            </a:r>
          </a:p>
          <a:p>
            <a:pPr lvl="0" algn="ctr" defTabSz="457200"/>
            <a:endParaRPr lang="hu-H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kisgyermek számára kiemelten fontos annak az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interakciós térnek </a:t>
            </a:r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megléte, amelyben  a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modell- és mintakövetés</a:t>
            </a:r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az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identitás formálása</a:t>
            </a:r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az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érték és normakövetés</a:t>
            </a:r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történik a családtagok  közreműködésével.</a:t>
            </a:r>
          </a:p>
          <a:p>
            <a:pPr lvl="0" algn="ctr" defTabSz="457200"/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hu-H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hu-H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 </a:t>
            </a:r>
            <a:r>
              <a:rPr lang="hu-H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Bodonyi-Busi-Vizelyi</a:t>
            </a:r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2006. 14-17.)</a:t>
            </a:r>
            <a:endParaRPr lang="hu-H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173" y="4992005"/>
            <a:ext cx="2999492" cy="172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45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9" y="794676"/>
            <a:ext cx="3147302" cy="253254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304" y="794676"/>
            <a:ext cx="4170334" cy="268525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4970" y="794676"/>
            <a:ext cx="2993395" cy="239593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44" y="3522217"/>
            <a:ext cx="4061702" cy="284826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9549" y="3657599"/>
            <a:ext cx="3633844" cy="261559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2667" y="3584532"/>
            <a:ext cx="3158002" cy="2761727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3992151" y="119091"/>
            <a:ext cx="48686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Családok a történelemben </a:t>
            </a:r>
            <a:endParaRPr kumimoji="0" lang="hu-HU" sz="32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39331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24254" y="369278"/>
            <a:ext cx="11201400" cy="2598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hu-HU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lvl="0" algn="ctr" defTabSz="457200"/>
            <a:endParaRPr lang="hu-H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kisfilmet, és vázolja, melyek a legfontosabb családtípusok, </a:t>
            </a:r>
          </a:p>
          <a:p>
            <a:pPr lvl="0" algn="ctr" defTabSz="457200"/>
            <a:r>
              <a:rPr lang="hu-H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milyen jellemzőik vannak e típusoknak…</a:t>
            </a:r>
          </a:p>
          <a:p>
            <a:pPr lvl="0" algn="ctr" defTabSz="457200"/>
            <a:endParaRPr lang="hu-H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800" b="1" dirty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https://youtu.be/uADngfay71Q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350" y="3349397"/>
            <a:ext cx="5255207" cy="27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318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41837" y="325316"/>
            <a:ext cx="1105193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család funkciói</a:t>
            </a:r>
          </a:p>
          <a:p>
            <a:pPr lvl="0" algn="ctr" defTabSz="457200"/>
            <a:endParaRPr lang="hu-H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család, mint a társadalom legkisebb egysége számos funkciót tölt be, amelyek  a következők:</a:t>
            </a:r>
          </a:p>
          <a:p>
            <a:pPr lvl="0" algn="ctr" defTabSz="457200"/>
            <a:endParaRPr lang="hu-H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defTabSz="4572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biológiai (reprodukciós) funkció</a:t>
            </a:r>
          </a:p>
          <a:p>
            <a:pPr marL="342900" lvl="0" indent="-342900" algn="ctr" defTabSz="457200">
              <a:buFont typeface="Arial" panose="020B0604020202020204" pitchFamily="34" charset="0"/>
              <a:buChar char="•"/>
            </a:pPr>
            <a:r>
              <a:rPr 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gazdasági funkció</a:t>
            </a:r>
          </a:p>
          <a:p>
            <a:pPr marL="342900" lvl="0" indent="-342900" algn="ctr" defTabSz="457200">
              <a:buFont typeface="Arial" panose="020B0604020202020204" pitchFamily="34" charset="0"/>
              <a:buChar char="•"/>
            </a:pP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érzelmi szükségletet kielégítő funkció</a:t>
            </a:r>
          </a:p>
          <a:p>
            <a:pPr marL="342900" lvl="0" indent="-342900" algn="ctr" defTabSz="457200">
              <a:buFont typeface="Arial" panose="020B0604020202020204" pitchFamily="34" charset="0"/>
              <a:buChar char="•"/>
            </a:pP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betegek ellátása és az idősekről való gondoskodás</a:t>
            </a:r>
          </a:p>
          <a:p>
            <a:pPr marL="342900" lvl="0" indent="-342900" algn="ctr" defTabSz="457200">
              <a:buFont typeface="Arial" panose="020B0604020202020204" pitchFamily="34" charset="0"/>
              <a:buChar char="•"/>
            </a:pP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kulturális igény felkeltése, a szabadidő irányítása</a:t>
            </a:r>
          </a:p>
          <a:p>
            <a:pPr marL="342900" lvl="0" indent="-342900" algn="ctr" defTabSz="457200">
              <a:buFont typeface="Arial" panose="020B0604020202020204" pitchFamily="34" charset="0"/>
              <a:buChar char="•"/>
            </a:pPr>
            <a:r>
              <a:rPr lang="hu-HU" sz="2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családtagok életének irányítása és ellenőrzése</a:t>
            </a:r>
          </a:p>
          <a:p>
            <a:pPr marL="342900" lvl="0" indent="-342900" algn="ctr" defTabSz="457200">
              <a:buFont typeface="Arial" panose="020B0604020202020204" pitchFamily="34" charset="0"/>
              <a:buChar char="•"/>
            </a:pPr>
            <a:r>
              <a:rPr lang="hu-HU" sz="2600" b="1" dirty="0">
                <a:solidFill>
                  <a:srgbClr val="A5301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szocializációs és nevelési funkció, személyiségformálás</a:t>
            </a:r>
          </a:p>
          <a:p>
            <a:pPr marL="342900" lvl="0" indent="-342900" algn="ctr" defTabSz="457200">
              <a:buFont typeface="Arial" panose="020B0604020202020204" pitchFamily="34" charset="0"/>
              <a:buChar char="•"/>
            </a:pPr>
            <a:r>
              <a:rPr lang="hu-HU" sz="2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család, mint támogató rendszer.</a:t>
            </a:r>
            <a:endParaRPr lang="hu-HU" sz="2600" b="1" dirty="0">
              <a:solidFill>
                <a:schemeClr val="accent1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829438" y="5283381"/>
            <a:ext cx="4867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/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(Forrás:  </a:t>
            </a:r>
            <a:r>
              <a:rPr lang="hu-HU" sz="20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Bodonyi-Busi-Vizelyi</a:t>
            </a:r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2006. 14-17.)</a:t>
            </a:r>
          </a:p>
        </p:txBody>
      </p:sp>
      <p:sp>
        <p:nvSpPr>
          <p:cNvPr id="4" name="Téglalap 3"/>
          <p:cNvSpPr/>
          <p:nvPr/>
        </p:nvSpPr>
        <p:spPr>
          <a:xfrm>
            <a:off x="3215053" y="580945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457200"/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https://youtu.be/otPz_Qltu3g</a:t>
            </a:r>
          </a:p>
          <a:p>
            <a:pPr lvl="0" algn="ctr" defTabSz="457200"/>
            <a:r>
              <a:rPr lang="hu-H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1:35-től</a:t>
            </a:r>
          </a:p>
        </p:txBody>
      </p:sp>
    </p:spTree>
    <p:extLst>
      <p:ext uri="{BB962C8B-B14F-4D97-AF65-F5344CB8AC3E}">
        <p14:creationId xmlns:p14="http://schemas.microsoft.com/office/powerpoint/2010/main" val="2703987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02523" y="187234"/>
            <a:ext cx="9337431" cy="631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/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„Mint a legtöbb indián gyereket, legnagyobbrészt engem is a nagyszüleim neveltek: Jó Róka és felesége,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Pdésza-Ótawi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Hófehér Bölény... A mi népünknél az ember ugyanúgy ragaszkodik a nagyszüleihez, akár az apjához és az anyjához. Ott éltünk a kis kunyhóban, messze künn a prérin, elhagyatott tájon, és életem első néhány évében semmiféle kapcsolatom nem volt a külvilággal. (…) </a:t>
            </a:r>
          </a:p>
          <a:p>
            <a:pPr lvl="0" algn="just" defTabSz="457200"/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Tákózsá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dédelgetett kisunoka — voltam, és mint minden indián gyereket, engem is alaposan elkényeztettek. Soha senki nem szidott, soha egyetlen goromba szóval nem szóltak rám.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Jústa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hagyd, ne csináld" - ez volt a legszigorúbb intő szó. Soha nem ütöttek meg; nálunk nem szokás gyereket megverni. (…)</a:t>
            </a:r>
          </a:p>
          <a:p>
            <a:pPr lvl="0" algn="just" defTabSz="457200"/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 nem akartam aludni menni, nagyanyám megpróbált a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csicsijé-vú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ijesztgetni, ami olyan mumusféle.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Tákózsá</a:t>
            </a:r>
            <a:r>
              <a:rPr lang="hu-HU" sz="2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istimaje</a:t>
            </a:r>
            <a:r>
              <a:rPr lang="hu-HU" sz="2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Eredj aludni, fiacskám — mondta —, vagy jön a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csicsíje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elvisz! — Senki se tudta, milyen is a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csicsíje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 valami rémisztő dolognak kellett lennie. Ha a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csicsíje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nem használt, egy másik </a:t>
            </a:r>
          </a:p>
          <a:p>
            <a:pPr lvl="0" algn="just" defTabSz="457200"/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rémmel, a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sijaká</a:t>
            </a:r>
            <a:r>
              <a:rPr lang="hu-HU" sz="2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-val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fenyegetőztek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Senki se tudta, milyen a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sijaka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 tízszer rémisztőbb volt a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csicsíje</a:t>
            </a:r>
            <a:r>
              <a:rPr lang="hu-HU" sz="2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-nél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Sem a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csicsíje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sem a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sijaka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nem tett rám tartós hatást. De amikor igazán rossz voltam, nagyanyám így szólt: —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Wásícsú</a:t>
            </a:r>
            <a:r>
              <a:rPr lang="hu-HU" sz="2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ánígni</a:t>
            </a:r>
            <a:r>
              <a:rPr lang="hu-HU" sz="2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kte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jön a fehér ember és magával visz — és ettől valóban megijedtem. A </a:t>
            </a:r>
            <a:r>
              <a:rPr lang="hu-HU" sz="21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wásícsú</a:t>
            </a:r>
            <a:r>
              <a:rPr lang="hu-H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nagyon is valóságos valami volt.”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63" y="451003"/>
            <a:ext cx="2322777" cy="229839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52" y="2923568"/>
            <a:ext cx="2286198" cy="29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03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69278" y="378068"/>
            <a:ext cx="1117502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/>
            <a:r>
              <a:rPr lang="hu-H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„Abban az időben az indián iskolák börtönhöz hasonlítottak, katonás légkör volt bennük, </a:t>
            </a:r>
            <a:r>
              <a:rPr lang="hu-H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napi négyszeri </a:t>
            </a:r>
            <a:r>
              <a:rPr lang="hu-H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névsorolvasással. </a:t>
            </a:r>
            <a:r>
              <a:rPr lang="hu-H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Vigyázzban</a:t>
            </a:r>
            <a:r>
              <a:rPr lang="hu-H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álltunk, meneteltünk. Az IÜH-</a:t>
            </a:r>
            <a:r>
              <a:rPr lang="hu-H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</a:t>
            </a:r>
            <a:r>
              <a:rPr lang="hu-H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úgy vélték, a tanítás legjobb módja, ha véget vetnek indián mivoltunknak. Megtiltották, hogy az </a:t>
            </a:r>
            <a:r>
              <a:rPr lang="hu-H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anyanyelvünkön</a:t>
            </a:r>
            <a:r>
              <a:rPr lang="hu-H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beszéljünk, hogy dalainkat énekeljük. Ha nem fogadtunk szót, sarokba álltunk, vagy a fal mellé állítottak úgy, hogy az orrunk és a térdünk a vakolathoz szorult. Voltak olyan tanítók, akik vonalzóval ütötték a kezünket.</a:t>
            </a:r>
          </a:p>
          <a:p>
            <a:pPr lvl="0" algn="just" defTabSz="457200"/>
            <a:r>
              <a:rPr lang="hu-H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Akadt vonalzó, amely rézszögekkel volt kiverve. Mindazonáltal engem nem tudtak megváltoztatni.</a:t>
            </a:r>
          </a:p>
          <a:p>
            <a:pPr lvl="0" algn="just" defTabSz="457200"/>
            <a:r>
              <a:rPr lang="hu-H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Rákényszerítettek, hogy fehér ember módjára öltözzem, de ami az ingen és a nadrágon belül volt</a:t>
            </a:r>
            <a:r>
              <a:rPr lang="hu-H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maradt </a:t>
            </a:r>
            <a:r>
              <a:rPr lang="hu-H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régi. Az első tanítóm, egy férfi, egy csapat rettegő aprósággal került szembe. Láttam, hogy egyikünk arca sem fejez ki semmilyen érzelmet - kifejezéstelen arccal álltunk. Fagyos, szenvtelen fapofák. Tudtam, én is így nézek ki. Egyetlen szót sem tudtam a fehér emberek nyelvén, és nagyon kevés fogalmam volt a szokásaikról. Azt gondoltam, mindegyiküknek annyi pénze van, amennyit akar. A tanító egy hangot sem beszélt </a:t>
            </a:r>
            <a:r>
              <a:rPr lang="hu-H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lakotául</a:t>
            </a:r>
            <a:r>
              <a:rPr lang="hu-H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 helyemre tuszkolt. Megmerevedtem a félelemtől.”</a:t>
            </a:r>
          </a:p>
        </p:txBody>
      </p:sp>
      <p:sp>
        <p:nvSpPr>
          <p:cNvPr id="3" name="Téglalap 2"/>
          <p:cNvSpPr/>
          <p:nvPr/>
        </p:nvSpPr>
        <p:spPr>
          <a:xfrm>
            <a:off x="848458" y="5627078"/>
            <a:ext cx="103925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hu-H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</a:t>
            </a:r>
            <a:r>
              <a:rPr lang="hu-H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John/</a:t>
            </a:r>
            <a:r>
              <a:rPr lang="hu-H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Lame</a:t>
            </a:r>
            <a:r>
              <a:rPr lang="hu-H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Deer</a:t>
            </a:r>
            <a:r>
              <a:rPr lang="hu-H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John </a:t>
            </a:r>
            <a:r>
              <a:rPr lang="hu-H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Erdoes</a:t>
            </a:r>
            <a:r>
              <a:rPr lang="hu-H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Sánta Őz, a sziú indián sámán. 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https://docs.google.com/file/d/0Byj0eI6M7YAvM2ZlNjk3YzctNjZiZS00ZGExLWFhMDEtMjExZDYzNWI3ZDRl/edit</a:t>
            </a:r>
          </a:p>
        </p:txBody>
      </p:sp>
    </p:spTree>
    <p:extLst>
      <p:ext uri="{BB962C8B-B14F-4D97-AF65-F5344CB8AC3E}">
        <p14:creationId xmlns:p14="http://schemas.microsoft.com/office/powerpoint/2010/main" val="1399058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86868" y="923193"/>
            <a:ext cx="1148275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u-H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iskolában is és otthon is másképp beszéltem. Mikor bementem az iskolába, néhány olyan dolgot mondtak, azt sem tudtuk mi az. Miről beszél </a:t>
            </a:r>
            <a:r>
              <a:rPr lang="hu-H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 </a:t>
            </a:r>
            <a:r>
              <a:rPr lang="hu-H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kérdeztük. Fogalmunk sem volt. Olyan fogalmi zavaraim voltak, hogy azt elképzelni se tudja.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lvl="0" algn="ctr" defTabSz="457200"/>
            <a:r>
              <a:rPr lang="hu-H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 defTabSz="457200"/>
            <a:r>
              <a:rPr lang="hu-H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(Részlet egy pedagógusjelölttel készült interjúból)</a:t>
            </a:r>
          </a:p>
          <a:p>
            <a:pPr lvl="0" algn="ctr" defTabSz="457200"/>
            <a:r>
              <a:rPr lang="hu-H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https://uni-eszterhazy.hu/hefoppalyazat/nevtars/7_lecke_a_csaldi_nevels_s_az_iskolzs.html</a:t>
            </a:r>
          </a:p>
        </p:txBody>
      </p:sp>
      <p:sp>
        <p:nvSpPr>
          <p:cNvPr id="3" name="Téglalap 2"/>
          <p:cNvSpPr/>
          <p:nvPr/>
        </p:nvSpPr>
        <p:spPr>
          <a:xfrm>
            <a:off x="3180162" y="221968"/>
            <a:ext cx="58961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Családi és iskolai nyelvhasználat</a:t>
            </a:r>
            <a:endParaRPr lang="hu-HU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85" y="3338146"/>
            <a:ext cx="5286375" cy="30480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124" y="3364340"/>
            <a:ext cx="5372100" cy="302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73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51742" y="1056696"/>
            <a:ext cx="1061231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családi és az intézményes nevelés kapcsolatának, egymásra épülésének  szempontjából a családi funkciók közül kiemelt jelentőséggel bír a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szocializáció, a személyiségformálás,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hiszen ezen tevékenységek gyakorlása közben tanulja meg a kisgyermek a társadalmi együttéléshez szükséges elvárásokat, normákat, szabályokat.</a:t>
            </a:r>
          </a:p>
          <a:p>
            <a:pPr lvl="0" algn="ctr" defTabSz="457200"/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Ahány család létezik, annyiféle családi mintázattal, hatással, nevelési módszerrel találkozhatnak azok a szakemberek, akik a kisgyermekek nevelését, fejlesztését választották hivatásul.</a:t>
            </a:r>
          </a:p>
          <a:p>
            <a:pPr lvl="0" algn="ctr" defTabSz="457200"/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/>
            <a:r>
              <a:rPr lang="hu-H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Országonként eltérő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lehet a családi nevelés jelentőségének a hangsúlyozása. Európában a közgondolkodásban és a politikában is az a gyakorlat , hogy a szülők szerepkörét részesítik előnyben és ehhez megfelelő támogató rendszer is kapcsolódik.</a:t>
            </a:r>
          </a:p>
        </p:txBody>
      </p:sp>
      <p:sp>
        <p:nvSpPr>
          <p:cNvPr id="3" name="Téglalap 2"/>
          <p:cNvSpPr/>
          <p:nvPr/>
        </p:nvSpPr>
        <p:spPr>
          <a:xfrm>
            <a:off x="1046285" y="246185"/>
            <a:ext cx="100232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családi és az intézményes nevelés kapcsolati rendszere</a:t>
            </a:r>
            <a:endParaRPr lang="hu-HU" sz="3200" dirty="0">
              <a:solidFill>
                <a:srgbClr val="00B050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17186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112434" y="120852"/>
            <a:ext cx="5748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Társas kapcsolatok alakulása 1.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281355" y="958361"/>
            <a:ext cx="762293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„A gyermekek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kortársaikhoz fűződő viszonya a kapcsolatok kialakulásától a serdülőkor végéig jellemző változásokat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mutat.</a:t>
            </a: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társas kapcsolatokban a felnőttek mellett korai életkortól kezdve szerepet játszanak a kortársak is.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Már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év alatti csecsemők is felélénkülési reakciót adnak a gyerektársak jelenlétében. Egyéves kor után már interakcióba is lépnek egymással. </a:t>
            </a:r>
            <a:endParaRPr lang="hu-H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kortárskapcsolatok fokozatosan nyerik el egyre nagyobb szerepüket a gyermekek életében. Az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óvodáskorra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még a felnőttek szerepének dominanciája jellemző, mind az együttesen eltöltött idő, mind a normatív befolyás szempontjából. </a:t>
            </a:r>
            <a:endParaRPr lang="hu-H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hu-H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Forrás: N. Kollár Katalin, Szabó Éva: Pszichológia pedagógusoknak.</a:t>
            </a:r>
            <a:endParaRPr lang="hu-H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931" y="958361"/>
            <a:ext cx="3856892" cy="289266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816" y="3989463"/>
            <a:ext cx="4267566" cy="234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55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45809" y="164813"/>
            <a:ext cx="5748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Társas kapcsolatok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alakulása 2.</a:t>
            </a:r>
            <a:endParaRPr lang="hu-HU" dirty="0">
              <a:solidFill>
                <a:prstClr val="black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71854" y="1001284"/>
            <a:ext cx="5550877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6-10 éves korosztály az ideje nagyobbik részét már a kortársak körében tölti, a normatív befolyás szempontjából azonban még mindig a felnőttek játsszák a meghatározó szerepet. </a:t>
            </a:r>
            <a:endParaRPr lang="hu-H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hu-HU" sz="1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13-15 éves korban következik be a teljes átpártolás. Ettől a kortól kezdődően a kortársak nemcsak szabadidős partnerekként a legfontosabbak, hanem a társas befolyásolásuk is sok területen nagyobb a felnőttekénél.”</a:t>
            </a:r>
          </a:p>
          <a:p>
            <a:pPr lvl="0" algn="ctr"/>
            <a:r>
              <a:rPr lang="hu-HU" sz="1400" b="1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hu-HU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N. Kollár Katalin, Szabó Éva: Pszichológia pedagógusoknak.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614" y="875436"/>
            <a:ext cx="4389617" cy="293766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39" y="3938951"/>
            <a:ext cx="4967165" cy="279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35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67813" y="182398"/>
            <a:ext cx="58512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Társas kapcsolatok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alakulása 3. 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509" y="3618717"/>
            <a:ext cx="4888821" cy="2778480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395654" y="852854"/>
            <a:ext cx="634804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kamaszkorban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megnő a kortársak, kortárscsoportok jelentősége.</a:t>
            </a:r>
          </a:p>
          <a:p>
            <a:pPr algn="ctr"/>
            <a:endParaRPr lang="hu-H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az életkori szakasz senkinek 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könnyű, sem 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szülőnek, </a:t>
            </a: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 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gyermeknek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 a pedagógusnak, hiszen 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ilyenkor bekövetkező változások komoly feszültséget okoznak a félig felnőtt, félig még gyerek személyiségében, ami miatt gyakran a kamasz se tudja, hogy mit kezdjen az érzelmeivel</a:t>
            </a: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 biztos, hogy függetlenül attól, hogy melyik gyerek hogyan viselkedik kamaszkorban, a szeretet és a 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türelem, a higgadtság, az őszinte kommunikáció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ennek az átvészelésében is segíthet.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509" y="1189533"/>
            <a:ext cx="4847492" cy="213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8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36657" y="191190"/>
            <a:ext cx="113934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Két régi magyar pedagógiai gondolkodó az életkori szakaszokról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2" y="1250441"/>
            <a:ext cx="2469007" cy="3255101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756314" y="4578551"/>
            <a:ext cx="23407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Nagy László</a:t>
            </a:r>
            <a:endParaRPr lang="hu-HU" dirty="0"/>
          </a:p>
        </p:txBody>
      </p:sp>
      <p:sp>
        <p:nvSpPr>
          <p:cNvPr id="5" name="Téglalap 4"/>
          <p:cNvSpPr/>
          <p:nvPr/>
        </p:nvSpPr>
        <p:spPr>
          <a:xfrm>
            <a:off x="8371109" y="4578550"/>
            <a:ext cx="35589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Karácsony Sándor 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9671" y="1355521"/>
            <a:ext cx="2237426" cy="3200677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9288828" y="5196638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hu-HU" sz="2400" b="1" dirty="0">
                <a:solidFill>
                  <a:srgbClr val="C00000"/>
                </a:solidFill>
                <a:latin typeface="Times New Roman"/>
              </a:rPr>
              <a:t>(1891-1952)</a:t>
            </a:r>
          </a:p>
        </p:txBody>
      </p:sp>
      <p:sp>
        <p:nvSpPr>
          <p:cNvPr id="8" name="Téglalap 7"/>
          <p:cNvSpPr/>
          <p:nvPr/>
        </p:nvSpPr>
        <p:spPr>
          <a:xfrm>
            <a:off x="1116187" y="5163325"/>
            <a:ext cx="1620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hu-HU" sz="2400" b="1" dirty="0">
                <a:solidFill>
                  <a:srgbClr val="C00000"/>
                </a:solidFill>
                <a:latin typeface="Times New Roman"/>
              </a:rPr>
              <a:t>(</a:t>
            </a:r>
            <a:r>
              <a:rPr lang="hu-HU" sz="2400" b="1" dirty="0" smtClean="0">
                <a:solidFill>
                  <a:srgbClr val="C00000"/>
                </a:solidFill>
                <a:latin typeface="Times New Roman"/>
              </a:rPr>
              <a:t>1857-1931</a:t>
            </a:r>
            <a:endParaRPr lang="hu-HU" sz="24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516" y="1355521"/>
            <a:ext cx="2228385" cy="3223029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502" y="1205873"/>
            <a:ext cx="2395530" cy="3418673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9469" y="4686537"/>
            <a:ext cx="1518036" cy="2030144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1755" y="4683920"/>
            <a:ext cx="1663423" cy="2044997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5900" y="4624546"/>
            <a:ext cx="1577406" cy="209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78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267124"/>
              </p:ext>
            </p:extLst>
          </p:nvPr>
        </p:nvGraphicFramePr>
        <p:xfrm>
          <a:off x="439616" y="1055077"/>
          <a:ext cx="11447584" cy="5585517"/>
        </p:xfrm>
        <a:graphic>
          <a:graphicData uri="http://schemas.openxmlformats.org/drawingml/2006/table">
            <a:tbl>
              <a:tblPr firstRow="1" firstCol="1" bandRow="1"/>
              <a:tblGrid>
                <a:gridCol w="2861264">
                  <a:extLst>
                    <a:ext uri="{9D8B030D-6E8A-4147-A177-3AD203B41FA5}">
                      <a16:colId xmlns:a16="http://schemas.microsoft.com/office/drawing/2014/main" val="2383001650"/>
                    </a:ext>
                  </a:extLst>
                </a:gridCol>
                <a:gridCol w="2861264">
                  <a:extLst>
                    <a:ext uri="{9D8B030D-6E8A-4147-A177-3AD203B41FA5}">
                      <a16:colId xmlns:a16="http://schemas.microsoft.com/office/drawing/2014/main" val="2842403525"/>
                    </a:ext>
                  </a:extLst>
                </a:gridCol>
                <a:gridCol w="2862528">
                  <a:extLst>
                    <a:ext uri="{9D8B030D-6E8A-4147-A177-3AD203B41FA5}">
                      <a16:colId xmlns:a16="http://schemas.microsoft.com/office/drawing/2014/main" val="3559601095"/>
                    </a:ext>
                  </a:extLst>
                </a:gridCol>
                <a:gridCol w="2862528">
                  <a:extLst>
                    <a:ext uri="{9D8B030D-6E8A-4147-A177-3AD203B41FA5}">
                      <a16:colId xmlns:a16="http://schemas.microsoft.com/office/drawing/2014/main" val="3432717351"/>
                    </a:ext>
                  </a:extLst>
                </a:gridCol>
              </a:tblGrid>
              <a:tr h="783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Kor</a:t>
                      </a:r>
                      <a:endParaRPr lang="hu-H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Domináló funkciók</a:t>
                      </a:r>
                      <a:endParaRPr lang="hu-H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Foglalkoztatás</a:t>
                      </a:r>
                      <a:endParaRPr lang="hu-H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Módszer</a:t>
                      </a:r>
                      <a:endParaRPr lang="hu-H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374890"/>
                  </a:ext>
                </a:extLst>
              </a:tr>
              <a:tr h="12489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7-8 év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szubjektív </a:t>
                      </a:r>
                      <a:endParaRPr lang="hu-HU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érdeklődés </a:t>
                      </a: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kora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Izolált képzetek fantasztikus szintézise. Érdeklődés: szubjektív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Beleélő fantázia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gyermeki kedélyélet szubjektív kapcsolata családi és természeti környezetéhez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Utánzás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Beleélés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Élmény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Cselekvő szemlélet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898705"/>
                  </a:ext>
                </a:extLst>
              </a:tr>
              <a:tr h="11540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9-10 év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Az objektív tapasztalatszerzés kora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Felfogás: konkrét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Érdeklődés: objektív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Gondolkozás: analitikus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természet és a föld életének konkrét tapasztalatokon nyugvó megfigyelése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Megfigyelés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Kísérletezés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Mérés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Önálló kutatás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792724"/>
                  </a:ext>
                </a:extLst>
              </a:tr>
              <a:tr h="12920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11-12 év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gyakorlati </a:t>
                      </a:r>
                      <a:endParaRPr lang="hu-HU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cselekvések </a:t>
                      </a: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kora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Konkrét és objektív érdeklődés gyakorlati irányú tevékenységet követel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természettudományok alapján gyakorlati munkák és konstrukciók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Kísérlet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Gyűjtés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Rendezés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Technikai gyakorlatok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9293169"/>
                  </a:ext>
                </a:extLst>
              </a:tr>
              <a:tr h="10872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13-14 év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Az etikai és szociális érdeklődés kora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Absztrakt képzetek objektiválása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szociális és etikai én alakítása történelmi és irodalmi élmények nyomán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Az intuitív beleélés foglalkoztatása</a:t>
                      </a:r>
                    </a:p>
                  </a:txBody>
                  <a:tcPr marL="46425" marR="46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13261"/>
                  </a:ext>
                </a:extLst>
              </a:tr>
            </a:tbl>
          </a:graphicData>
        </a:graphic>
      </p:graphicFrame>
      <p:sp>
        <p:nvSpPr>
          <p:cNvPr id="3" name="Téglalap 2"/>
          <p:cNvSpPr/>
          <p:nvPr/>
        </p:nvSpPr>
        <p:spPr>
          <a:xfrm>
            <a:off x="747346" y="228601"/>
            <a:ext cx="10752992" cy="60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42900">
              <a:defRPr/>
            </a:pPr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Nagy László: Didaktika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gyermekfejlődéstani </a:t>
            </a:r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alapon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(1921)</a:t>
            </a:r>
            <a:endParaRPr lang="hu-HU" sz="3200" dirty="0">
              <a:solidFill>
                <a:srgbClr val="00B050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26894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6" y="828244"/>
            <a:ext cx="11585333" cy="4781248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3074743" y="243469"/>
            <a:ext cx="64988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Karácsony Sándor fejlődéslélektana</a:t>
            </a:r>
            <a:endParaRPr kumimoji="0" lang="hu-HU" sz="18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239717" y="5794157"/>
            <a:ext cx="9442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Forrás: Deme Tamás: Karácsony Sándor fejlődéslélektana a mai pszichológia tükrében.</a:t>
            </a:r>
            <a:endParaRPr kumimoji="0" lang="hu-HU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64330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16523" y="175846"/>
            <a:ext cx="11623431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A csoport </a:t>
            </a:r>
            <a:endParaRPr lang="hu-HU" sz="3200" b="1" dirty="0" smtClean="0">
              <a:solidFill>
                <a:srgbClr val="00B050"/>
              </a:solidFill>
              <a:latin typeface="Times New Roman" panose="02020603050405020304" pitchFamily="18" charset="0"/>
            </a:endParaRPr>
          </a:p>
          <a:p>
            <a:pPr algn="just"/>
            <a:endParaRPr lang="hu-H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hu-H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„A </a:t>
            </a:r>
            <a:r>
              <a:rPr lang="hu-HU" sz="2600" b="1" dirty="0" smtClean="0">
                <a:solidFill>
                  <a:srgbClr val="00B050"/>
                </a:solidFill>
                <a:latin typeface="Times New Roman" panose="02020603050405020304" pitchFamily="18" charset="0"/>
              </a:rPr>
              <a:t>csoport</a:t>
            </a:r>
            <a:r>
              <a:rPr lang="hu-H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 szociálpszichológiai </a:t>
            </a:r>
            <a:r>
              <a:rPr lang="hu-HU" sz="2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értelemben az egymással tartósan interakcióban lévő személyeket jelenti. </a:t>
            </a:r>
            <a:endParaRPr lang="hu-HU" sz="26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hu-HU" sz="2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A </a:t>
            </a:r>
            <a: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közös cél, együttes tevékenység, kohézió, csoportstruktúra </a:t>
            </a:r>
            <a:endParaRPr lang="hu-HU" sz="2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hu-HU" sz="26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jellemzi</a:t>
            </a:r>
            <a:r>
              <a:rPr lang="hu-HU" sz="2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ezek működését. </a:t>
            </a:r>
            <a:endParaRPr lang="hu-HU" sz="2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hu-H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Különböző </a:t>
            </a:r>
            <a:r>
              <a:rPr lang="hu-HU" sz="2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csoportoknak vagyunk tagjai. </a:t>
            </a:r>
            <a:endParaRPr lang="hu-HU" sz="26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hu-HU" sz="26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Életünk </a:t>
            </a:r>
            <a:r>
              <a:rPr lang="hu-HU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különböző szakaszaiban ezek változnak, átalakulnak, számuk bővül vagy akár </a:t>
            </a:r>
            <a:r>
              <a:rPr lang="hu-HU" sz="26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csökken.”</a:t>
            </a:r>
            <a:endParaRPr lang="hu-HU" sz="2600" b="1" dirty="0">
              <a:solidFill>
                <a:srgbClr val="C0000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055077" y="6312878"/>
            <a:ext cx="104892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N. Kollár Katalin, Szabó Éva: Pszichológia pedagógusoknak.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3" y="3593918"/>
            <a:ext cx="3790891" cy="252849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658" y="3515009"/>
            <a:ext cx="3228975" cy="28384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43" y="3817148"/>
            <a:ext cx="1592616" cy="230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85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8937" y="193430"/>
            <a:ext cx="1172893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</a:rPr>
              <a:t>A csoportszerveződés típusai</a:t>
            </a:r>
          </a:p>
          <a:p>
            <a:pPr algn="ctr"/>
            <a:endParaRPr lang="hu-HU" sz="1000" b="1" dirty="0">
              <a:solidFill>
                <a:srgbClr val="00B05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hu-H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személyre gyakorolt jelentőség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szerint: 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elsődleges és másodlagos </a:t>
            </a:r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csoport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 csoportszervezés típusa alapján </a:t>
            </a:r>
            <a:r>
              <a:rPr lang="hu-H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formális és informális csoport</a:t>
            </a:r>
            <a:r>
              <a:rPr lang="hu-H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formális kívülről létrehozott, míg az informális önkéntes alapon szerveződő csoporttagság, </a:t>
            </a:r>
            <a:endParaRPr lang="hu-HU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 csoporttagság </a:t>
            </a:r>
            <a:r>
              <a:rPr lang="hu-HU" sz="28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eredete</a:t>
            </a:r>
            <a:r>
              <a:rPr lang="hu-H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alapján szerzett és veleszületett </a:t>
            </a:r>
            <a:r>
              <a:rPr lang="hu-H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csoporttagság,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hu-HU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méret</a:t>
            </a:r>
            <a:r>
              <a:rPr lang="hu-H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alapján </a:t>
            </a:r>
            <a:r>
              <a:rPr lang="hu-H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kiscsoport, nagycsoport </a:t>
            </a:r>
            <a:r>
              <a:rPr lang="hu-H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tömeg. </a:t>
            </a:r>
            <a:endParaRPr lang="hu-HU" sz="1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877" y="4176932"/>
            <a:ext cx="3781060" cy="251533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92" y="4155317"/>
            <a:ext cx="3411416" cy="255856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005" y="4211051"/>
            <a:ext cx="3616272" cy="245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958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39614" y="272561"/>
            <a:ext cx="1121898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3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Mondjon minél több példát arra, hogy az eddigi élete során milyen csoportokhoz tartozott!</a:t>
            </a:r>
          </a:p>
          <a:p>
            <a:pPr algn="ctr"/>
            <a:r>
              <a:rPr lang="hu-H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Ezek az előző tipizálás szerint milyen szerveződési formák voltak?</a:t>
            </a:r>
            <a:endParaRPr lang="hu-HU" sz="3000" dirty="0">
              <a:solidFill>
                <a:srgbClr val="002060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911" y="2721220"/>
            <a:ext cx="4428392" cy="332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75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49896" y="224182"/>
            <a:ext cx="11204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Percepciós különbségek a saját és a másik csoport észlelésében </a:t>
            </a:r>
            <a:endParaRPr lang="hu-H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37392" y="931985"/>
            <a:ext cx="1164101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Társainkat másoktól eltérő módon látjuk, ha csoporttársainkként, illetve külső csoportok tagjaiként definiáljuk őket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1.) </a:t>
            </a:r>
            <a:r>
              <a:rPr lang="hu-H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Egyneműsítési</a:t>
            </a:r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hatás: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másik csoport tagjait hajlamosabbak vagyunk egyformábbnak észlelni, mint a saját csoporthoz tartozó egyéneket. </a:t>
            </a:r>
            <a:endParaRPr lang="hu-H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jelenség egyik kézenfekvő magyarázata az, hogy amíg a másik csoport tagjaira alapvetően mint a csoportjellemzők képviselőire gondolunk, és a csoportra vonatkozó címkét és sztereotípiákat használjuk a megítéléshez, addig a saját csoport tagjait hajlamosabbak vagyunk az egyéni jellemzők alapján megítélni (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Aronson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2002).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2.) A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saját csoport pozitívabb észlelésének is vannak kísérleti bizonyítékai. </a:t>
            </a:r>
            <a:endParaRPr lang="hu-H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Pl.: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„A b-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bénák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 „Az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a-sok nagyképűek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480" y="5148524"/>
            <a:ext cx="1524366" cy="152436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10" y="5086362"/>
            <a:ext cx="1802057" cy="164869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231" y="5196392"/>
            <a:ext cx="1300725" cy="142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505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768397" y="268142"/>
            <a:ext cx="4528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csoportfejlődés fázisai </a:t>
            </a:r>
            <a:endParaRPr lang="hu-H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93431" y="1143000"/>
            <a:ext cx="1155309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alakulás 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forming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személyek egymás megismerésével és önmaguk bemutatásával vannak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elfoglalva,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viharzás 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storming</a:t>
            </a:r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pozíciókért és szerepekért vívott harc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fázisa,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normaképzés 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norming</a:t>
            </a:r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kialakulnak 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csoportra jellemző értékek, viselkedési stílus és a csoport által elvárt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szabályok,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működés 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performing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csak az előző három szakasz lezárulásával következik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be,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megszűnés szakasza 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(ending)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4116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2224" y="896814"/>
            <a:ext cx="730640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„Olyan 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könnyen megragadható jellegzetességeket nevezünk sztereotípiáknak, amelyekről feltételezzük, hogy egy egész csoportra igazak</a:t>
            </a:r>
            <a:r>
              <a:rPr lang="hu-H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Például: „A 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skótok fukarok, az olaszok szenvedélyesek” – </a:t>
            </a:r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mondják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és ezek a kijelentések a </a:t>
            </a:r>
            <a:r>
              <a:rPr lang="hu-HU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minősítésen és kategorizáláson</a:t>
            </a:r>
            <a:r>
              <a:rPr lang="hu-H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kívül az értékelést is magukba foglalják</a:t>
            </a:r>
            <a:r>
              <a:rPr lang="hu-H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sztereotípiák tehát nem mindig negatívak, nem mindig szólnak kisebbségi csoportról és nem is mindig hamisak. </a:t>
            </a:r>
            <a:endParaRPr lang="hu-H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Fontos </a:t>
            </a:r>
            <a:r>
              <a:rPr lang="hu-H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jellemzőjük viszont, hogy a változással szemben ellenálló, </a:t>
            </a:r>
            <a:r>
              <a:rPr lang="hu-HU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rögzült látásmódot</a:t>
            </a:r>
            <a:r>
              <a:rPr lang="hu-H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jelenítenek meg</a:t>
            </a:r>
            <a:r>
              <a:rPr lang="hu-H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hu-H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008873" y="147228"/>
            <a:ext cx="38144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 az a sztereotípia?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605114" y="6291715"/>
            <a:ext cx="6500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://www.nkp.hu/tankonyv/etika_8/lecke_01_008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678" y="1416682"/>
            <a:ext cx="4237864" cy="423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160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37392" y="758379"/>
            <a:ext cx="634218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sztereotípia könnyen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vezethet </a:t>
            </a:r>
            <a:r>
              <a:rPr lang="hu-HU" sz="2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előítélet</a:t>
            </a:r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megjelenéséhez, ami nem más, mint hibás vagy merev általánosításokon alapuló,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előre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kialakított vélemény. </a:t>
            </a:r>
            <a:endParaRPr lang="hu-H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előítélet</a:t>
            </a:r>
            <a: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része egy adott személlyel szemben érzett </a:t>
            </a:r>
            <a:r>
              <a:rPr lang="hu-HU" sz="26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idegenkedés</a:t>
            </a:r>
            <a: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vagy </a:t>
            </a:r>
            <a:r>
              <a:rPr lang="hu-HU" sz="26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ellenségesség,</a:t>
            </a:r>
            <a: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„amelynek alapja pusztán annyi, hogy </a:t>
            </a:r>
            <a:r>
              <a:rPr lang="hu-HU" sz="26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illető egy adott csoporthoz tartozik, és ezért feltételezik róla, hogy a csoportnak tulajdonított negatív tulajdonságokkal ő is rendelkezik.”</a:t>
            </a:r>
            <a:r>
              <a:rPr lang="hu-H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Gordon W. </a:t>
            </a:r>
            <a:r>
              <a:rPr lang="hu-H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Allport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Az előítélet)</a:t>
            </a:r>
          </a:p>
        </p:txBody>
      </p:sp>
      <p:sp>
        <p:nvSpPr>
          <p:cNvPr id="3" name="Téglalap 2"/>
          <p:cNvSpPr/>
          <p:nvPr/>
        </p:nvSpPr>
        <p:spPr>
          <a:xfrm>
            <a:off x="4038656" y="163467"/>
            <a:ext cx="42905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Sztereotípiából előítélet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237392" y="6200772"/>
            <a:ext cx="66206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000" b="1" i="1" dirty="0">
                <a:solidFill>
                  <a:srgbClr val="ED7D31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https://www.nkp.hu/tankonyv/etika_8/lecke_01_008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869" y="919671"/>
            <a:ext cx="5266593" cy="539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8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42900" y="905608"/>
            <a:ext cx="11597054" cy="2290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Diszkriminációról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akkor beszélünk, ha a csoporthoz tartozás az </a:t>
            </a:r>
            <a:r>
              <a:rPr lang="hu-H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egyenlőtlen bánásmód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alapjává válik. </a:t>
            </a:r>
            <a:endParaRPr lang="hu-H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Azaz </a:t>
            </a:r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csoport tagja a csoporthoz való tartozás révén élvez bizonyos előnyt, míg egy másik csoport tagja számára az előny azért nem elérhető, mert nem ugyanahhoz a csoporthoz tartozik.</a:t>
            </a:r>
          </a:p>
        </p:txBody>
      </p:sp>
      <p:sp>
        <p:nvSpPr>
          <p:cNvPr id="3" name="Téglalap 2"/>
          <p:cNvSpPr/>
          <p:nvPr/>
        </p:nvSpPr>
        <p:spPr>
          <a:xfrm>
            <a:off x="4715395" y="243944"/>
            <a:ext cx="2852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Diszkrimináció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18" y="3343357"/>
            <a:ext cx="4478215" cy="332215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368" y="3475451"/>
            <a:ext cx="5324458" cy="305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1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01160" y="298938"/>
            <a:ext cx="11095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 tehetünk a diszkrimináció ellen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hu-HU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515" y="3130258"/>
            <a:ext cx="2149855" cy="2969372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3277354" y="6099630"/>
            <a:ext cx="55435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hu-HU" sz="2400" b="1" dirty="0">
                <a:solidFill>
                  <a:srgbClr val="ED7D31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http://egymasralepnitilos.hu/online-jatek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1733" y="1201676"/>
            <a:ext cx="3215421" cy="168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24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" y="1780494"/>
            <a:ext cx="11010900" cy="4429125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3934945" y="358578"/>
            <a:ext cx="4200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Mi az esélyegyenlőség?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407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008" y="90716"/>
            <a:ext cx="8557343" cy="660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0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986585" y="318682"/>
            <a:ext cx="16209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/>
            <a:r>
              <a:rPr lang="hu-HU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</a:t>
            </a:r>
            <a:r>
              <a:rPr lang="hu-HU" sz="32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hu-HU" sz="32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509955" y="1001248"/>
            <a:ext cx="109024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 </a:t>
            </a:r>
          </a:p>
          <a:p>
            <a:pPr algn="ctr"/>
            <a:r>
              <a:rPr lang="hu-HU" sz="24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Csavard </a:t>
            </a:r>
            <a:r>
              <a:rPr lang="hu-HU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be, mint </a:t>
            </a:r>
            <a:r>
              <a:rPr lang="hu-HU" sz="24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Beckham </a:t>
            </a:r>
            <a:r>
              <a:rPr lang="hu-H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című filmet!</a:t>
            </a:r>
          </a:p>
          <a:p>
            <a:pPr algn="ctr"/>
            <a:r>
              <a:rPr lang="hu-H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angol–német–amerikai film, 2002, </a:t>
            </a:r>
            <a:r>
              <a:rPr lang="hu-H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rendezte: </a:t>
            </a:r>
            <a:r>
              <a:rPr lang="hu-HU" sz="24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Gurinder</a:t>
            </a:r>
            <a:r>
              <a:rPr lang="hu-H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Chadha</a:t>
            </a:r>
            <a:r>
              <a:rPr lang="hu-H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hu-H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történik, ha </a:t>
            </a:r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valaki focirajongó,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lány, ráadásul indiai származású?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053" y="2730245"/>
            <a:ext cx="2784019" cy="392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244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78069" y="422032"/>
            <a:ext cx="11175023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További felhasznált irodalom</a:t>
            </a:r>
          </a:p>
          <a:p>
            <a:pPr algn="ctr"/>
            <a:endParaRPr lang="hu-HU" sz="2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Deme </a:t>
            </a:r>
            <a:r>
              <a:rPr lang="hu-HU" sz="24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Tamás (2016): </a:t>
            </a:r>
            <a:r>
              <a:rPr lang="hu-HU" sz="2400" b="1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Karácsony Sándor fejlődéslélektana a mai pszichológia </a:t>
            </a:r>
            <a:r>
              <a:rPr lang="hu-HU" sz="24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tükrében. </a:t>
            </a:r>
            <a:r>
              <a:rPr lang="hu-HU" sz="2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Magyar Szemle, </a:t>
            </a:r>
            <a:r>
              <a:rPr lang="hu-HU" sz="24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11-12. sz. 55-69.</a:t>
            </a:r>
          </a:p>
          <a:p>
            <a:pPr algn="ctr"/>
            <a:endParaRPr lang="hu-HU" sz="1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n-NO" sz="2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Kron</a:t>
            </a:r>
            <a:r>
              <a:rPr lang="nn-NO" sz="2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F, W. (2000): </a:t>
            </a:r>
            <a:r>
              <a:rPr lang="nn-NO" sz="23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Pedagógia. </a:t>
            </a:r>
            <a:r>
              <a:rPr lang="nn-NO" sz="2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Osiris, Budapest</a:t>
            </a:r>
            <a:r>
              <a:rPr lang="nn-NO" sz="2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3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Kollár Katalin, Szabó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Éva (</a:t>
            </a:r>
            <a:r>
              <a:rPr lang="hu-H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szerk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2004):</a:t>
            </a:r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Pszichológia pedagógusoknak</a:t>
            </a:r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Osiris, Budapest.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3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92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7252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</TotalTime>
  <Words>2271</Words>
  <Application>Microsoft Office PowerPoint</Application>
  <PresentationFormat>Szélesvásznú</PresentationFormat>
  <Paragraphs>248</Paragraphs>
  <Slides>37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Century Gothic</vt:lpstr>
      <vt:lpstr>Times New Roman</vt:lpstr>
      <vt:lpstr>Wingdings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Windows-felhasználó</dc:creator>
  <cp:lastModifiedBy>Kéri Katalin</cp:lastModifiedBy>
  <cp:revision>95</cp:revision>
  <dcterms:created xsi:type="dcterms:W3CDTF">2022-02-17T08:36:45Z</dcterms:created>
  <dcterms:modified xsi:type="dcterms:W3CDTF">2023-03-08T17:09:32Z</dcterms:modified>
</cp:coreProperties>
</file>