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  <p:sldMasterId id="2147483677" r:id="rId3"/>
  </p:sldMasterIdLst>
  <p:sldIdLst>
    <p:sldId id="256" r:id="rId4"/>
    <p:sldId id="299" r:id="rId5"/>
    <p:sldId id="284" r:id="rId6"/>
    <p:sldId id="279" r:id="rId7"/>
    <p:sldId id="281" r:id="rId8"/>
    <p:sldId id="257" r:id="rId9"/>
    <p:sldId id="259" r:id="rId10"/>
    <p:sldId id="300" r:id="rId11"/>
    <p:sldId id="301" r:id="rId12"/>
    <p:sldId id="302" r:id="rId13"/>
    <p:sldId id="303" r:id="rId14"/>
    <p:sldId id="304" r:id="rId15"/>
    <p:sldId id="305" r:id="rId16"/>
    <p:sldId id="278" r:id="rId17"/>
    <p:sldId id="297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96" r:id="rId31"/>
    <p:sldId id="280" r:id="rId32"/>
    <p:sldId id="298" r:id="rId33"/>
    <p:sldId id="291" r:id="rId34"/>
    <p:sldId id="277" r:id="rId35"/>
    <p:sldId id="288" r:id="rId36"/>
    <p:sldId id="283" r:id="rId37"/>
    <p:sldId id="258" r:id="rId38"/>
    <p:sldId id="263" r:id="rId39"/>
    <p:sldId id="295" r:id="rId40"/>
    <p:sldId id="294" r:id="rId41"/>
    <p:sldId id="286" r:id="rId42"/>
    <p:sldId id="293" r:id="rId43"/>
    <p:sldId id="264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BF71-38B7-8642-BFCE-EDAE9BD0CBAF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289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981CDE-9BE7-C544-8ACB-7077DFC4270F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9576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BA285-9698-1B45-8319-D90A8C63F150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220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86CD42-43FF-B740-998F-DCC3802C4CE3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626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0FFBD-2EE4-8547-BBAE-A1AC91C8D77E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983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A2352-D7AC-F242-9256-A4477BCBF354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64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CFC6A-9AE6-404D-9FDD-168B477B9C90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767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FCDFD-B4CF-A241-8D71-E814B10BEAF4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685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7B589-FD4B-7E46-869A-CBADC5FC564E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3875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B025CB-9D18-264E-A945-2D020344C9DA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0479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EFB6C-7E96-8F41-8872-189CA1C59F84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992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3BF71-38B7-8642-BFCE-EDAE9BD0CBAF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149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981CDE-9BE7-C544-8ACB-7077DFC4270F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464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BA285-9698-1B45-8319-D90A8C63F150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2127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86CD42-43FF-B740-998F-DCC3802C4CE3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1224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0FFBD-2EE4-8547-BBAE-A1AC91C8D77E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969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A2352-D7AC-F242-9256-A4477BCBF354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98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CFC6A-9AE6-404D-9FDD-168B477B9C90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0241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FCDFD-B4CF-A241-8D71-E814B10BEAF4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83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7B589-FD4B-7E46-869A-CBADC5FC564E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0609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B025CB-9D18-264E-A945-2D020344C9DA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2213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EFB6C-7E96-8F41-8872-189CA1C59F84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69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D8A92E-5FF9-8143-81B3-CCB531513398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1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D8A92E-5FF9-8143-81B3-CCB531513398}" type="datetimeFigureOut"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3/8/2023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FA534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FA534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16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525464" y="3789484"/>
            <a:ext cx="997487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pszichológia </a:t>
            </a:r>
            <a:endParaRPr lang="hu-HU" sz="32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társaslélektan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tükrében. </a:t>
            </a:r>
            <a:endParaRPr lang="hu-HU" sz="32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Tanulási stílusok, stratégiák, elméletek.</a:t>
            </a:r>
            <a:endParaRPr lang="hu-H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teljesítménye, tulajdonságai és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személyisége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1389184" y="263771"/>
            <a:ext cx="99792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5FA5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edukációs folyamat pedagógiai-pszichológiai </a:t>
            </a:r>
            <a:r>
              <a:rPr lang="hu-HU" sz="2800" b="1" dirty="0" smtClean="0">
                <a:solidFill>
                  <a:srgbClr val="5FA5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aspektusai</a:t>
            </a:r>
          </a:p>
          <a:p>
            <a:pPr lvl="0" algn="ctr"/>
            <a:r>
              <a:rPr lang="hu-H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diasor</a:t>
            </a:r>
            <a:endParaRPr lang="hu-H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284332" y="6017857"/>
            <a:ext cx="4188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buClr>
                <a:srgbClr val="E78712"/>
              </a:buClr>
            </a:pPr>
            <a:r>
              <a:rPr lang="hu-HU" sz="2800" b="1" i="1" dirty="0">
                <a:solidFill>
                  <a:srgbClr val="5FA53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Összeállította: Kéri Katalin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541" y="1545686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50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1222131" y="483578"/>
            <a:ext cx="7025053" cy="5962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gyerek tudja, még a legkisebb is, hogy rossznak lenni sokkal mulatságosabb, mint jónak lenni. Folyton jónak lenni iszonyúan unalmas, és amellett fárasztó is. Minden gyerek tudja, még a legkisebb is, hogy felnőttnek lenni sokkal jobb! A felnőtt azt a ruhát veszi fel, amelyik eszébe jut, ha tűzoltószirénát hall, nyugodtan kihajolhat az ablakon, akármennyire kimelegedett, mindig ihat vizet, olyan halkan köszönhet, ahogy csak akar, és nem kell akkor lefeküdnie, amikor a legérdekesebb a tévé. De ez még nem minden.</a:t>
            </a:r>
          </a:p>
          <a:p>
            <a:pPr algn="ctr"/>
            <a:endParaRPr lang="hu-H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felnőtt azt csinál, amit akar, a gyereknek pedig azt kell csinálnia, amit a felnőtt akar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Én egészen másmilyen felnőtt volnék, és annyi mindennek örülnék</a:t>
            </a: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hu-H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184" y="1582616"/>
            <a:ext cx="3759580" cy="41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4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916" y="594226"/>
            <a:ext cx="4018451" cy="603371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32" y="650632"/>
            <a:ext cx="3813520" cy="597730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930" y="2444585"/>
            <a:ext cx="3496408" cy="261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48" y="1051839"/>
            <a:ext cx="4189168" cy="558785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4105719" y="270321"/>
            <a:ext cx="49301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Gyerekek, tanulók </a:t>
            </a:r>
            <a:r>
              <a:rPr lang="hu-HU" alt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régen…</a:t>
            </a:r>
            <a:endParaRPr lang="hu-HU" altLang="hu-HU" sz="3200" dirty="0">
              <a:solidFill>
                <a:srgbClr val="002060"/>
              </a:solidFill>
              <a:latin typeface="Calibri" panose="020F0502020204030204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484" y="1606062"/>
            <a:ext cx="6096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20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63869" y="228600"/>
            <a:ext cx="6523893" cy="645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Milyenek a mai gyerekek?</a:t>
            </a:r>
          </a:p>
          <a:p>
            <a:pPr marL="342900" lvl="0" indent="-342900" algn="ctr" defTabSz="9144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endParaRPr lang="hu-HU" sz="1000" b="1" dirty="0" smtClean="0">
              <a:solidFill>
                <a:srgbClr val="4E3B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hu-HU" sz="2600" b="1" dirty="0" smtClean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Megváltozott </a:t>
            </a:r>
            <a:r>
              <a:rPr lang="hu-HU" sz="26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intelligencia-struktúra: memória, figyelem kárára, a kutató-kereső készség javára</a:t>
            </a:r>
          </a:p>
          <a:p>
            <a:pPr marL="342900" lvl="0" indent="-342900" algn="ctr" defTabSz="9144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Audiovizuális nyelv: aktív – passzív szótár</a:t>
            </a:r>
          </a:p>
          <a:p>
            <a:pPr marL="342900" lvl="0" indent="-342900" algn="ctr" defTabSz="9144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hu-HU" sz="2600" b="1" dirty="0" err="1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Fonematikus</a:t>
            </a:r>
            <a:r>
              <a:rPr lang="hu-HU" sz="26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hallás</a:t>
            </a:r>
          </a:p>
          <a:p>
            <a:pPr marL="342900" lvl="0" indent="-342900" algn="ctr" defTabSz="9144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hu-H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Kreativitás: rugalmasság, alkotókészség</a:t>
            </a:r>
          </a:p>
          <a:p>
            <a:pPr marL="342900" lvl="0" indent="-342900" algn="ctr" defTabSz="9144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hu-HU" sz="2600" b="1" dirty="0" err="1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Pszichomotoros</a:t>
            </a:r>
            <a:r>
              <a:rPr lang="hu-HU" sz="26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tempó: hiperaktív, </a:t>
            </a:r>
            <a:r>
              <a:rPr lang="hu-HU" sz="2600" b="1" dirty="0" smtClean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„Csipkerózsika</a:t>
            </a:r>
            <a:r>
              <a:rPr lang="hu-HU" sz="26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lvl="0" algn="ctr" defTabSz="9144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hu-HU" sz="2600" b="1" i="1" dirty="0" smtClean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Sokkal </a:t>
            </a:r>
            <a:r>
              <a:rPr lang="hu-HU" sz="2600" b="1" i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gyorsabban fejlődik az észlelés, elmélkedés és az orientáció képessége (ez azonban nem egyértelmű előny, mert a lassúbb fejlődés stabilabb és jobban irányítható)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762" y="3659967"/>
            <a:ext cx="4572000" cy="284378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762" y="228600"/>
            <a:ext cx="4502186" cy="3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6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35" y="240962"/>
            <a:ext cx="5369903" cy="646866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588" y="240962"/>
            <a:ext cx="6170314" cy="345537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969" y="3744423"/>
            <a:ext cx="3953608" cy="296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43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61" y="215045"/>
            <a:ext cx="8765931" cy="605945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633047" y="6383215"/>
            <a:ext cx="11394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</a:t>
            </a:r>
            <a:r>
              <a:rPr lang="hu-H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://www.origo.hu/egeszseg/20160422-gyerekek-egeszseg-szulok-stressz-kutatas.html</a:t>
            </a:r>
          </a:p>
        </p:txBody>
      </p:sp>
    </p:spTree>
    <p:extLst>
      <p:ext uri="{BB962C8B-B14F-4D97-AF65-F5344CB8AC3E}">
        <p14:creationId xmlns:p14="http://schemas.microsoft.com/office/powerpoint/2010/main" val="51563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57299" y="1160584"/>
            <a:ext cx="10339754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gyerekek, a tanulók új nemzedékei nőnek fel az </a:t>
            </a:r>
            <a:r>
              <a:rPr lang="hu-HU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 technológiák 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használatával.</a:t>
            </a:r>
          </a:p>
          <a:p>
            <a:pPr lvl="0" algn="ctr" defTabSz="914400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Természetes módon és sokat használják az </a:t>
            </a:r>
            <a:r>
              <a:rPr lang="hu-HU" sz="2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internetet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megtalálhatók a </a:t>
            </a:r>
            <a:r>
              <a:rPr lang="hu-H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közösségi portálok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on, az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internetes kommunikáció 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300" b="1" dirty="0">
                <a:solidFill>
                  <a:srgbClr val="DCAB3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angol nyelv hatása 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megnyilvánul a mindennapos, szóbeli társalgásukban is.</a:t>
            </a:r>
          </a:p>
          <a:p>
            <a:pPr lvl="0" algn="ctr" defTabSz="914400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célratörő, gyors, pörgős kommunikáció</a:t>
            </a:r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 szoktak;</a:t>
            </a:r>
          </a:p>
          <a:p>
            <a:pPr lvl="0" algn="ctr" defTabSz="914400"/>
            <a:endParaRPr lang="hu-H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hu-H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Másképp dolgozzák fel az információkat, </a:t>
            </a:r>
          </a:p>
          <a:p>
            <a:pPr lvl="0" algn="ctr" defTabSz="914400"/>
            <a:r>
              <a:rPr lang="hu-HU" sz="2300" b="1" dirty="0">
                <a:solidFill>
                  <a:srgbClr val="D26D2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digitális nyelvet „anyanyelvi” szinten beszélik.</a:t>
            </a:r>
            <a:endParaRPr lang="hu-HU" dirty="0">
              <a:solidFill>
                <a:prstClr val="black"/>
              </a:solidFill>
              <a:latin typeface="Palatino Linotype" panose="02040502050505030304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576021" y="316523"/>
            <a:ext cx="97023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„Digitális bevándorlók” és „digitális bennszülöttek”</a:t>
            </a:r>
            <a:endParaRPr lang="hu-HU" sz="3200" dirty="0">
              <a:solidFill>
                <a:srgbClr val="002060"/>
              </a:solidFill>
              <a:latin typeface="Palatino Linotype" panose="02040502050505030304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66" y="4451469"/>
            <a:ext cx="3392285" cy="206846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7" y="4803792"/>
            <a:ext cx="3352800" cy="13620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103" y="4451469"/>
            <a:ext cx="3109229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6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638" y="366171"/>
            <a:ext cx="9948403" cy="592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36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96814" y="1244272"/>
            <a:ext cx="10770577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információs társadalomban az informatikai forradalom </a:t>
            </a:r>
          </a:p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kihívást jelent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óvodák, iskolák számára;</a:t>
            </a:r>
          </a:p>
          <a:p>
            <a:pPr marL="171450" lvl="0" indent="-171450" algn="ctr" defTabSz="914400">
              <a:buFont typeface="Wingdings" panose="05000000000000000000" pitchFamily="2" charset="2"/>
              <a:buChar char="Ø"/>
            </a:pPr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 és tanítás szervezeti és intézményi </a:t>
            </a:r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keretei folyamatosan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változnak;</a:t>
            </a:r>
          </a:p>
          <a:p>
            <a:pPr marL="171450" lvl="0" indent="-171450" algn="ctr" defTabSz="914400">
              <a:buFont typeface="Wingdings" panose="05000000000000000000" pitchFamily="2" charset="2"/>
              <a:buChar char="Ø"/>
            </a:pPr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tudás jellege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megváltozik: mind jobban </a:t>
            </a:r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multimediális</a:t>
            </a:r>
          </a:p>
          <a:p>
            <a:pPr lvl="0" algn="ctr" defTabSz="914400"/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gyakorlatias lesz;</a:t>
            </a:r>
          </a:p>
          <a:p>
            <a:pPr marL="171450" lvl="0" indent="-171450" algn="ctr" defTabSz="914400">
              <a:buFont typeface="Wingdings" panose="05000000000000000000" pitchFamily="2" charset="2"/>
              <a:buChar char="Ø"/>
            </a:pPr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nyomtatott </a:t>
            </a:r>
            <a:r>
              <a:rPr lang="hu-HU" sz="2600" b="1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írás teret veszít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kommunikációs médiumok között; </a:t>
            </a:r>
          </a:p>
          <a:p>
            <a:pPr marL="171450" lvl="0" indent="-171450" algn="ctr" defTabSz="914400">
              <a:buFont typeface="Wingdings" panose="05000000000000000000" pitchFamily="2" charset="2"/>
              <a:buChar char="Ø"/>
            </a:pPr>
            <a:endParaRPr lang="hu-H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Mindennapossá válik a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virtuális tanulás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lvl="0" indent="-171450" algn="ctr" defTabSz="914400">
              <a:buFont typeface="Wingdings" panose="05000000000000000000" pitchFamily="2" charset="2"/>
              <a:buChar char="Ø"/>
            </a:pPr>
            <a:endParaRPr lang="hu-HU" sz="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 defTabSz="914400">
              <a:buFont typeface="Wingdings" panose="05000000000000000000" pitchFamily="2" charset="2"/>
              <a:buChar char="Ø"/>
            </a:pPr>
            <a:r>
              <a:rPr lang="hu-HU" sz="2600" b="1" dirty="0" smtClean="0">
                <a:solidFill>
                  <a:srgbClr val="97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rgbClr val="97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személyes kommunikáció azonban továbbra sem mellőzhető.</a:t>
            </a:r>
          </a:p>
        </p:txBody>
      </p:sp>
      <p:sp>
        <p:nvSpPr>
          <p:cNvPr id="3" name="Téglalap 2"/>
          <p:cNvSpPr/>
          <p:nvPr/>
        </p:nvSpPr>
        <p:spPr>
          <a:xfrm>
            <a:off x="958361" y="167054"/>
            <a:ext cx="109815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Változások a tanár-diák kommunikációban a technikai fejlődés hatására</a:t>
            </a:r>
            <a:endParaRPr lang="hu-HU" sz="3200" dirty="0">
              <a:solidFill>
                <a:srgbClr val="002060"/>
              </a:solidFill>
              <a:latin typeface="Palatino Linotype" panose="02040502050505030304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477107" y="5662246"/>
            <a:ext cx="99440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Nyíri, 2009.</a:t>
            </a:r>
          </a:p>
          <a:p>
            <a:pPr lvl="0" algn="ctr" defTabSz="914400"/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https://ofi.oh.gov.hu/tudastar/iskola-informatika/nyiri-kristof-virtualis</a:t>
            </a:r>
          </a:p>
        </p:txBody>
      </p:sp>
    </p:spTree>
    <p:extLst>
      <p:ext uri="{BB962C8B-B14F-4D97-AF65-F5344CB8AC3E}">
        <p14:creationId xmlns:p14="http://schemas.microsoft.com/office/powerpoint/2010/main" val="14512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/>
          </p:nvPr>
        </p:nvGraphicFramePr>
        <p:xfrm>
          <a:off x="70339" y="97911"/>
          <a:ext cx="11254154" cy="1158826"/>
        </p:xfrm>
        <a:graphic>
          <a:graphicData uri="http://schemas.openxmlformats.org/drawingml/2006/table">
            <a:tbl>
              <a:tblPr/>
              <a:tblGrid>
                <a:gridCol w="1215574">
                  <a:extLst>
                    <a:ext uri="{9D8B030D-6E8A-4147-A177-3AD203B41FA5}">
                      <a16:colId xmlns:a16="http://schemas.microsoft.com/office/drawing/2014/main" val="1063420482"/>
                    </a:ext>
                  </a:extLst>
                </a:gridCol>
                <a:gridCol w="4862405">
                  <a:extLst>
                    <a:ext uri="{9D8B030D-6E8A-4147-A177-3AD203B41FA5}">
                      <a16:colId xmlns:a16="http://schemas.microsoft.com/office/drawing/2014/main" val="2992117406"/>
                    </a:ext>
                  </a:extLst>
                </a:gridCol>
                <a:gridCol w="5176175">
                  <a:extLst>
                    <a:ext uri="{9D8B030D-6E8A-4147-A177-3AD203B41FA5}">
                      <a16:colId xmlns:a16="http://schemas.microsoft.com/office/drawing/2014/main" val="2463876194"/>
                    </a:ext>
                  </a:extLst>
                </a:gridCol>
              </a:tblGrid>
              <a:tr h="1158826">
                <a:tc>
                  <a:txBody>
                    <a:bodyPr/>
                    <a:lstStyle/>
                    <a:p>
                      <a:endParaRPr lang="hu-HU" dirty="0">
                        <a:effectLst/>
                      </a:endParaRPr>
                    </a:p>
                  </a:txBody>
                  <a:tcPr marL="114300" marR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Tévénézés gyakorisága</a:t>
                      </a:r>
                      <a:endParaRPr lang="hu-HU" sz="3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Internetes oldalak </a:t>
                      </a:r>
                      <a:endParaRPr lang="hu-HU" sz="32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hu-HU" sz="3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olvasásának gyakorisága</a:t>
                      </a:r>
                      <a:r>
                        <a:rPr lang="hu-HU" sz="3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  <a:endParaRPr lang="hu-HU" sz="3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709104"/>
                  </a:ext>
                </a:extLst>
              </a:tr>
            </a:tbl>
          </a:graphicData>
        </a:graphic>
      </p:graphicFrame>
      <p:graphicFrame>
        <p:nvGraphicFramePr>
          <p:cNvPr id="3" name="Táblázat 2"/>
          <p:cNvGraphicFramePr>
            <a:graphicFrameLocks noGrp="1"/>
          </p:cNvGraphicFramePr>
          <p:nvPr>
            <p:extLst/>
          </p:nvPr>
        </p:nvGraphicFramePr>
        <p:xfrm>
          <a:off x="782519" y="1327639"/>
          <a:ext cx="11206154" cy="4500534"/>
        </p:xfrm>
        <a:graphic>
          <a:graphicData uri="http://schemas.openxmlformats.org/drawingml/2006/table">
            <a:tbl>
              <a:tblPr/>
              <a:tblGrid>
                <a:gridCol w="1335329">
                  <a:extLst>
                    <a:ext uri="{9D8B030D-6E8A-4147-A177-3AD203B41FA5}">
                      <a16:colId xmlns:a16="http://schemas.microsoft.com/office/drawing/2014/main" val="792826430"/>
                    </a:ext>
                  </a:extLst>
                </a:gridCol>
                <a:gridCol w="1210634">
                  <a:extLst>
                    <a:ext uri="{9D8B030D-6E8A-4147-A177-3AD203B41FA5}">
                      <a16:colId xmlns:a16="http://schemas.microsoft.com/office/drawing/2014/main" val="3377141930"/>
                    </a:ext>
                  </a:extLst>
                </a:gridCol>
                <a:gridCol w="1257073">
                  <a:extLst>
                    <a:ext uri="{9D8B030D-6E8A-4147-A177-3AD203B41FA5}">
                      <a16:colId xmlns:a16="http://schemas.microsoft.com/office/drawing/2014/main" val="4282921583"/>
                    </a:ext>
                  </a:extLst>
                </a:gridCol>
                <a:gridCol w="1233853">
                  <a:extLst>
                    <a:ext uri="{9D8B030D-6E8A-4147-A177-3AD203B41FA5}">
                      <a16:colId xmlns:a16="http://schemas.microsoft.com/office/drawing/2014/main" val="43550613"/>
                    </a:ext>
                  </a:extLst>
                </a:gridCol>
                <a:gridCol w="1233853">
                  <a:extLst>
                    <a:ext uri="{9D8B030D-6E8A-4147-A177-3AD203B41FA5}">
                      <a16:colId xmlns:a16="http://schemas.microsoft.com/office/drawing/2014/main" val="803080274"/>
                    </a:ext>
                  </a:extLst>
                </a:gridCol>
                <a:gridCol w="1233853">
                  <a:extLst>
                    <a:ext uri="{9D8B030D-6E8A-4147-A177-3AD203B41FA5}">
                      <a16:colId xmlns:a16="http://schemas.microsoft.com/office/drawing/2014/main" val="2080069451"/>
                    </a:ext>
                  </a:extLst>
                </a:gridCol>
                <a:gridCol w="1233853">
                  <a:extLst>
                    <a:ext uri="{9D8B030D-6E8A-4147-A177-3AD203B41FA5}">
                      <a16:colId xmlns:a16="http://schemas.microsoft.com/office/drawing/2014/main" val="1550918572"/>
                    </a:ext>
                  </a:extLst>
                </a:gridCol>
                <a:gridCol w="1233853">
                  <a:extLst>
                    <a:ext uri="{9D8B030D-6E8A-4147-A177-3AD203B41FA5}">
                      <a16:colId xmlns:a16="http://schemas.microsoft.com/office/drawing/2014/main" val="3184350561"/>
                    </a:ext>
                  </a:extLst>
                </a:gridCol>
                <a:gridCol w="1233853">
                  <a:extLst>
                    <a:ext uri="{9D8B030D-6E8A-4147-A177-3AD203B41FA5}">
                      <a16:colId xmlns:a16="http://schemas.microsoft.com/office/drawing/2014/main" val="1846091458"/>
                    </a:ext>
                  </a:extLst>
                </a:gridCol>
              </a:tblGrid>
              <a:tr h="61242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endParaRPr lang="hu-HU" sz="1900" b="1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hu-HU" sz="19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Korcsoport</a:t>
                      </a:r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9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18–29​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30–39​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endParaRPr lang="hu-HU" sz="1900" b="1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hu-HU" sz="19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b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9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Átlagosan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18–29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30-39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40+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9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​Átlagosan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579386"/>
                  </a:ext>
                </a:extLst>
              </a:tr>
              <a:tr h="2387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naponta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346012"/>
                  </a:ext>
                </a:extLst>
              </a:tr>
              <a:tr h="73641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hetente</a:t>
                      </a:r>
                      <a:b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többször</a:t>
                      </a:r>
                      <a:b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31557"/>
                  </a:ext>
                </a:extLst>
              </a:tr>
              <a:tr h="2387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hetente​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078153"/>
                  </a:ext>
                </a:extLst>
              </a:tr>
              <a:tr h="73641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havonta</a:t>
                      </a:r>
                      <a:b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többször</a:t>
                      </a:r>
                      <a:b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6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568464"/>
                  </a:ext>
                </a:extLst>
              </a:tr>
              <a:tr h="5664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ritkábban</a:t>
                      </a:r>
                      <a:b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6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78978"/>
                  </a:ext>
                </a:extLst>
              </a:tr>
              <a:tr h="2387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soha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588608"/>
                  </a:ext>
                </a:extLst>
              </a:tr>
              <a:tr h="5664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Összesen</a:t>
                      </a:r>
                      <a:br>
                        <a:rPr lang="hu-H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hu-HU" sz="16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 panose="02040502050505030304"/>
                        </a:defRPr>
                      </a:lvl9pPr>
                    </a:lstStyle>
                    <a:p>
                      <a:r>
                        <a:rPr lang="hu-H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​100%</a:t>
                      </a:r>
                    </a:p>
                  </a:txBody>
                  <a:tcPr marL="50730" marR="50730" marT="25365" marB="253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818131"/>
                  </a:ext>
                </a:extLst>
              </a:tr>
            </a:tbl>
          </a:graphicData>
        </a:graphic>
      </p:graphicFrame>
      <p:sp>
        <p:nvSpPr>
          <p:cNvPr id="4" name="Téglalap 3"/>
          <p:cNvSpPr/>
          <p:nvPr/>
        </p:nvSpPr>
        <p:spPr>
          <a:xfrm>
            <a:off x="1283677" y="5969977"/>
            <a:ext cx="10366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Forrás: https://www.kortarsmuveszet.com/szocs-lorant-vlogolas-mint-szakmai-kommunikacios-lehetoseg.html </a:t>
            </a:r>
            <a:r>
              <a:rPr kumimoji="0" lang="hu-H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(2015)</a:t>
            </a:r>
            <a:endParaRPr kumimoji="0" lang="hu-HU" sz="18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41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33146" y="254977"/>
            <a:ext cx="10225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elektronikus tanulási környezet hatásrendszere</a:t>
            </a:r>
          </a:p>
        </p:txBody>
      </p:sp>
      <p:sp>
        <p:nvSpPr>
          <p:cNvPr id="3" name="Téglalap 2"/>
          <p:cNvSpPr/>
          <p:nvPr/>
        </p:nvSpPr>
        <p:spPr>
          <a:xfrm>
            <a:off x="1362807" y="1180318"/>
            <a:ext cx="50292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Offline tanulás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esetében: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valós idejű kommunikáció </a:t>
            </a:r>
          </a:p>
          <a:p>
            <a:pPr lvl="0" algn="ctr" defTabSz="914400"/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jön létre (pl.: a diák az internetről letöltött tananyagból tanul, a kommunikáció pl. e-mail útján történik.)</a:t>
            </a:r>
          </a:p>
          <a:p>
            <a:pPr lvl="0" algn="ctr" defTabSz="914400"/>
            <a:endParaRPr lang="hu-H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 tanulás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esetén: </a:t>
            </a:r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valós idejű kommunikáció </a:t>
            </a:r>
          </a:p>
          <a:p>
            <a:pPr lvl="0" algn="ctr" defTabSz="914400"/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jön létre. (pl.: weboldalak segítségével; vitafórumok, chat-rendszer segítségével stb.)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335" y="1302336"/>
            <a:ext cx="5096698" cy="3822523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6151684" y="558744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/>
            <a:r>
              <a:rPr lang="hu-H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https://regi.tankonyvtar.hu/hu/tartalom/tamop412b2/2013-0002_tanari_kommunikacio/tananyag/JEGYZET-35-5.3._Valtozasok_a_tanar-diak_.html</a:t>
            </a:r>
          </a:p>
        </p:txBody>
      </p:sp>
    </p:spTree>
    <p:extLst>
      <p:ext uri="{BB962C8B-B14F-4D97-AF65-F5344CB8AC3E}">
        <p14:creationId xmlns:p14="http://schemas.microsoft.com/office/powerpoint/2010/main" val="1975713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18338" y="208600"/>
            <a:ext cx="6096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/>
            <a:r>
              <a:rPr lang="hu-HU" sz="2800" b="1" i="1" dirty="0">
                <a:solidFill>
                  <a:srgbClr val="DCAB3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lvl="0" algn="ctr" defTabSz="914400"/>
            <a:endParaRPr lang="hu-HU" sz="1600" b="1" dirty="0">
              <a:solidFill>
                <a:srgbClr val="DCAB3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Nézze meg az alábbi TED-es előadást, </a:t>
            </a:r>
          </a:p>
          <a:p>
            <a:pPr lvl="0" algn="ctr" defTabSz="914400"/>
            <a:r>
              <a:rPr lang="hu-H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foglalja össze, a jövő technikai újdonságai, pl. a kiterjesztett valóság hogyan fogják megváltoztatni a </a:t>
            </a:r>
            <a:endParaRPr lang="hu-HU" sz="2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tanulási és  tanítási módszereket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hu-HU" dirty="0">
              <a:solidFill>
                <a:srgbClr val="C00000"/>
              </a:solidFill>
              <a:latin typeface="Palatino Linotype" panose="02040502050505030304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672706" y="3170317"/>
            <a:ext cx="4987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hu-H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https://youtu.be/1cQbMP3I5Sk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60" y="3902906"/>
            <a:ext cx="5539154" cy="260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5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30193" y="164811"/>
            <a:ext cx="6330579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Tanulási stílusok, stratégiák</a:t>
            </a:r>
          </a:p>
          <a:p>
            <a:pPr algn="ctr"/>
            <a:endParaRPr lang="hu-H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Feladat:</a:t>
            </a:r>
          </a:p>
          <a:p>
            <a:pPr algn="ctr"/>
            <a:r>
              <a:rPr lang="hu-H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Töltse ki és értelmezze a kérdőívet!</a:t>
            </a:r>
            <a:endParaRPr lang="hu-H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142" y="2798173"/>
            <a:ext cx="5744681" cy="2680851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1503485" y="5917223"/>
            <a:ext cx="102166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másik kérdőív: https</a:t>
            </a:r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://jatekbank.ro/tanulj-magadrol/sajat-tanulasi-stilus</a:t>
            </a:r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hu-H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987061" y="2129141"/>
            <a:ext cx="83493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https://www.eltereader.hu/media/2015/11/IP36_READER1.pdf</a:t>
            </a:r>
          </a:p>
        </p:txBody>
      </p:sp>
    </p:spTree>
    <p:extLst>
      <p:ext uri="{BB962C8B-B14F-4D97-AF65-F5344CB8AC3E}">
        <p14:creationId xmlns:p14="http://schemas.microsoft.com/office/powerpoint/2010/main" val="3316359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59523" y="307732"/>
            <a:ext cx="986496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tanulási stílusok értelmezése</a:t>
            </a:r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hu-HU" sz="12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Számoljon </a:t>
            </a: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százalékot. A 3 legmagasabb értékű tanulási stílus a jellemző </a:t>
            </a:r>
            <a:r>
              <a:rPr lang="hu-HU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Önre.</a:t>
            </a:r>
          </a:p>
          <a:p>
            <a:pPr algn="ctr"/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Auditív – hallás utáni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tanulás;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Vizuális – látás utáni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tanulás;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Mozgásos – járkálva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tanulás;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Társas vagy kooperatív – valakivel együtt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tanulás;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Csend – fontos a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tanuláshoz;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Impulzív – azonnali reakció, mérlegelés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nélkül;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Mechanikus –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magolás.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485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62707" y="149470"/>
            <a:ext cx="11377245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Vizuális típus</a:t>
            </a:r>
            <a:endParaRPr lang="hu-H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                             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látható ingereken keresztül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 tanulni;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olvasáskor inkább egy képet, vagy rajzfilmet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képzel maga elé;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inkább a látottakat </a:t>
            </a:r>
            <a:r>
              <a:rPr lang="hu-HU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jegyzi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meg,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nem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szóban elhangzottakat;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felidézéskor is a képek, ábrák ugranak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neki.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Tanácsok:</a:t>
            </a: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minél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ábra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grafikon használata;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lényeg szövegkiemelő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filccel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történő kiemelése;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mindig gondolattérkép, szófelhő,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színes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vázlat készítése;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szellős 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jegyzetelés,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nagyobb betűk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használata;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versek, memoriterek mellé rajzok, ábrák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készítése;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fogalmak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vagy szabályok tanulásakor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rajzos szókártyák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tanulókártyák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használata;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prezentációk, multimédiás eszközök használata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inkább, </a:t>
            </a:r>
          </a:p>
          <a:p>
            <a:pPr algn="ctr"/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mint egyszerű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nyomtatott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szövegé;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videók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megtekintése.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693" y="213946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9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778" y="255343"/>
            <a:ext cx="8832228" cy="633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40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562" y="254977"/>
            <a:ext cx="1180807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Auditív típus</a:t>
            </a:r>
            <a:endParaRPr lang="hu-H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                              </a:t>
            </a:r>
            <a:endParaRPr lang="hu-H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hallás után könnyebben </a:t>
            </a:r>
            <a:r>
              <a:rPr lang="hu-HU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jegyzi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 az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információt;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 zene, a ritmus sokat segít a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tanuláskor;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gyorsan fel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tudja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dolgozni a hallott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szöveget;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írott szövegnél amikor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olvassa, hallja is magában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szavakat;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olvasáskor gyakran a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szája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mozog.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Figyeljen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órákon!!!!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Mivel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elsősorban a hallott szöveget </a:t>
            </a:r>
            <a:r>
              <a:rPr lang="hu-H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jegyzi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meg,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nagyon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fontos, hogy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figyeljen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tanár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magyarázatára.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Tanuljon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csendes helyen, vagy instrumentális (szöveg nélküli) zene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szóljon.</a:t>
            </a:r>
            <a:endParaRPr lang="hu-HU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Tanuljon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hangosan: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olvassa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magának és mondja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el magának hangosan a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tananyagot.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Telefonba mondja el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anyagot,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sokszor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hallgassa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meg, aztán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ismételje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hangosan.</a:t>
            </a:r>
            <a:endParaRPr lang="hu-HU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Alakítson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 tanulócsoportot, ahol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átbeszélik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megvitatják </a:t>
            </a: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tanulni </a:t>
            </a: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valót.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csoportban gyakorolják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tananyagot úgy, hogy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elmagyarázzák </a:t>
            </a:r>
            <a:r>
              <a:rPr lang="hu-H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egymásnak a </a:t>
            </a:r>
            <a:r>
              <a:rPr lang="hu-H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lényegét.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121" y="254977"/>
            <a:ext cx="1483702" cy="198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93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62706" y="175848"/>
            <a:ext cx="1128932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Mozgásos típus</a:t>
            </a:r>
            <a:endParaRPr lang="hu-H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b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mozgás és a fizikai tevékenység során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tanul jobban;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yakran fogdossa, markolássza, gyűrögeti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könyvét, füzetét;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zeret </a:t>
            </a:r>
            <a:r>
              <a:rPr lang="hu-HU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kézműveskedni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építős, kirakós játékoknál előbb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szereti maga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megoldani a feladatot, minthogy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elolvassa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útmutatót;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szeret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helyben ülni és hosszas beszélgetéseket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folytatni.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egít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hintázik,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 fel-le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mászkál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tanulás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közben.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egyen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kéznél egy babzsák, vagy egy stresszlabda, amit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nyomkodhat, </a:t>
            </a:r>
            <a:r>
              <a:rPr lang="hu-HU" sz="2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gyurmázhat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közben.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inél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több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érzékszervét használja.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Óraközi szünetekben végezzen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mozgásos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gyakorlatokat.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Készítsen </a:t>
            </a:r>
            <a:r>
              <a:rPr lang="hu-HU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lapbook-okat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jegyzeteket.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memoriterekhez társítson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mozgást, vagy helyezd el a megtanulandót a szobában,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testén.</a:t>
            </a:r>
            <a:endParaRPr lang="hu-HU" sz="2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6461" y="79132"/>
            <a:ext cx="2250323" cy="145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99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3432" y="158261"/>
            <a:ext cx="1163222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Csendes stílusú</a:t>
            </a:r>
            <a:endParaRPr lang="hu-H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</a:t>
            </a:r>
            <a:endParaRPr lang="hu-H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avarja,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zaj, beszélgetés van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körülötte;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Jobban szereti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egyedül feldolgozni a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tananyagot;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Csapatmunkánál leblokkol,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az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ötletei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előbb jönnek, ha először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félrevonul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„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megemészti”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feladatot;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önnyen belemélyed a tanulásba;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Szereti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egyedül felkutatni a probléma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megoldását;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Saját magát motiválja,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erős a belső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„szurkolótábora”.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Tanácsok:</a:t>
            </a: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Csendben tanuljon,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szóljon se zene, se TV 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háttérben.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tananyag felidézésekor az érzéseire koncentráljon.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3215" y="263769"/>
            <a:ext cx="1547446" cy="154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44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60585" y="0"/>
            <a:ext cx="1046284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pPr algn="ctr"/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 stílus</a:t>
            </a:r>
            <a:endParaRPr lang="hu-H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</a:t>
            </a:r>
            <a:endParaRPr lang="hu-H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 zavarja,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zaj, beszélgetés van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körülötte;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Szívesen vesz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részt páros-, vagy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csapatmunkában;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Inspirálódik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többiektől, úgy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érzi,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így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neki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több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ötlete lesz.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Tanácsok:</a:t>
            </a:r>
          </a:p>
          <a:p>
            <a:pPr algn="ctr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Alakítson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 tanulócsoportot,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keressen tanulópárt.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úgy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tapasztalja,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segít a zenehallgatás, csakis szöveg nélküli zenét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hallgasson.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magyarázatot nem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mindenképp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keressen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másikat,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mert számára nagyban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segít, ha egy problémát több oldalról is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megközelíthet.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72" y="127075"/>
            <a:ext cx="2182690" cy="142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27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14400" y="219809"/>
            <a:ext cx="928174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pPr algn="ctr"/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Impulzív típus</a:t>
            </a:r>
          </a:p>
          <a:p>
            <a:pPr algn="ctr"/>
            <a:endParaRPr lang="hu-H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</a:t>
            </a:r>
            <a:endParaRPr lang="hu-H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Nagyon gyorsan reagál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információra;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Előbb beszél, aztán gondolkodik!”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Szívesen vitázik, érvel;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Szereti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csoportmunkát;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Inkább ráérez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megoldásra;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Egyből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kimondja,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eszébe jut.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Tanácsok: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Használjon ötletfelhőt.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Legyen vitapartnere,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akivel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gyakorolhatja, hogyan építheti fel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érvelés logikai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hátterét.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915" y="219808"/>
            <a:ext cx="2250831" cy="183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65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52955" y="378069"/>
            <a:ext cx="842303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hu-H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Reflektív típus</a:t>
            </a:r>
          </a:p>
          <a:p>
            <a:pPr algn="ctr"/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 jellemzői: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hu-H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információra lassabban reagál;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Gondolkozik,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mielőtt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megszólal;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        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roblémamegoldás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előtt </a:t>
            </a:r>
            <a:r>
              <a:rPr lang="hu-H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elemzi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megemészti),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logikai egységbe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foglalja az információkat.</a:t>
            </a:r>
          </a:p>
          <a:p>
            <a:pPr algn="ctr"/>
            <a:endParaRPr lang="hu-H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Tanácsok</a:t>
            </a:r>
            <a:r>
              <a:rPr lang="hu-H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anulás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közben bátran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tegyen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 kérdéseket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magának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tananyaggal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kapcsolatban.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nkább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egyedül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tanuljon.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5308" y="296740"/>
            <a:ext cx="2145323" cy="158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73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02323" y="184638"/>
            <a:ext cx="10920045" cy="6054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tevékeny alapstílus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jellemzői</a:t>
            </a:r>
          </a:p>
          <a:p>
            <a:pPr algn="ctr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tevékeny emberek fenntartás nélkül vetik magukat az új elméleti és gyakorlati ismeretek megszerzésének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folyamatába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Mindig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tettre készek, élvezik a pillanatot, melyben a közvetlen tapasztalatot megszerzik.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Nyitottak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bizakodóak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lelkesednek minden új dolog iránt.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Filozófiájuk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„Mindent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 kell próbálni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Egész napjuk tevékeny, ha az újdonság izgalma megszűnik, azonnal új kihívást keresnek.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megvalósítás unalmas számukra, nem lelik örömüket a hosszú precíz munkában.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Társas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emberek, szeretnek az érdeklődés középpontjában állni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szívesen tanulnak könyvből, a hosszadalmas, bonyolult tananyagon nehezen rágják át magukat. </a:t>
            </a:r>
            <a:endParaRPr lang="hu-H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szorgalmasan gyűjtögetett tudásmorzsákból építkeznek, hanem a hirtelen megvilágosodás pillanataiban látják meg a az összefüggéseket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81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62808" y="254978"/>
            <a:ext cx="1046284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töprengő alapstílus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jellemzői</a:t>
            </a:r>
          </a:p>
          <a:p>
            <a:pPr lvl="0" algn="ctr"/>
            <a:endParaRPr lang="hu-H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töprengő  emberek szeretnek sokat mérlegelni akár elméleti, </a:t>
            </a:r>
            <a:endParaRPr lang="hu-H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akár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gyakorlati feladatot kell megoldaniuk. </a:t>
            </a:r>
            <a:endParaRPr lang="hu-H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különböző szempontokat szívesen összehasonlítják, sok adatot gyűjtenek és ezeket gondosan kiértékelik.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Gyakran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teljes adathalmaz részletes elemzése sem elég a döntéshozatalhoz, elhalasztják azt és újabb adatokat várnak. </a:t>
            </a:r>
            <a:endParaRPr lang="hu-H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Filozófiájuk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„Légy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óvatos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Alapos emberek, szeretnek minden irányból tájékozódni, mielőtt cselekszenek</a:t>
            </a: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Hallgatnak másokra, szívesen beépítik mások véleményét a sajátjukba. </a:t>
            </a: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Távolságtartók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toleránsak, higgadtak. </a:t>
            </a:r>
            <a:endParaRPr lang="hu-H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Szeretnek </a:t>
            </a:r>
            <a:r>
              <a:rPr lang="hu-H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magányosan könyvből tanulni, szeretik a szívós munkával megoldható feladatokat. </a:t>
            </a:r>
            <a:endParaRPr lang="hu-H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Magabiztosak</a:t>
            </a:r>
            <a:r>
              <a:rPr lang="hu-H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nem lelkesek.</a:t>
            </a:r>
          </a:p>
        </p:txBody>
      </p:sp>
    </p:spTree>
    <p:extLst>
      <p:ext uri="{BB962C8B-B14F-4D97-AF65-F5344CB8AC3E}">
        <p14:creationId xmlns:p14="http://schemas.microsoft.com/office/powerpoint/2010/main" val="1644563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5800" y="202222"/>
            <a:ext cx="11210193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elméleti alapstílus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jellemzői</a:t>
            </a:r>
          </a:p>
          <a:p>
            <a:pPr algn="ctr"/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Folyamatos megfigyelők, minden új 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ismeretet</a:t>
            </a:r>
          </a:p>
          <a:p>
            <a:pPr algn="ctr"/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igyekeznek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beilleszteni saját logikai rendszerükbe. </a:t>
            </a:r>
            <a:endParaRPr lang="hu-HU" sz="2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problémákat lépésről lépésre alaposan átgondolják  </a:t>
            </a:r>
            <a:endParaRPr lang="hu-HU" sz="23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egységes elméletbe foglalják. </a:t>
            </a:r>
            <a:endParaRPr lang="hu-HU" sz="23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Törekszenek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tökéletességre, csak akkor pihennek, ha már minden beleillik racionális sémájukba. Szeretik az analízist és a szintézist. </a:t>
            </a:r>
            <a:endParaRPr lang="hu-HU" sz="2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Szívesen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gondolkodnak elméleti modellekben, de a megvalósítás nem nagyon érdekli őket.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Gyakori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kérdéseik: Mi az oka? Mi az értelme? Hogyan illeszkedik ez </a:t>
            </a:r>
            <a:r>
              <a:rPr lang="hu-HU" sz="2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ide?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Előnyben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részesítik az objektív valóságot a szubjektív dolgokkal szemben. Logikájuk következetes, visszautasítanak mindent, ami nem illik bele saját logikai rendszerükbe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toleránsak, szeretnek vitatkozni és csak észérvekkel győzhetők meg. Az elmélet egysége sokkal többet jelent számukra, mint a hasznossága. </a:t>
            </a:r>
            <a:endParaRPr lang="hu-HU" sz="23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logikus felépítésű tananyagot erőfeszítés nélkül könnyen megtanulják, de a rendszertelen, leíró jellegű ismereteket nehezen fogadják be</a:t>
            </a:r>
            <a:r>
              <a:rPr lang="hu-H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108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3485" y="465992"/>
            <a:ext cx="1011115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gyakorlati alapstílus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jellemzői</a:t>
            </a:r>
          </a:p>
          <a:p>
            <a:pPr lvl="0" algn="ctr"/>
            <a:endParaRPr lang="hu-H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elméletet szívesen kipróbálnak a gyakorlatban, hogy lássák működik-e. </a:t>
            </a:r>
            <a:endParaRPr lang="hu-H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Sokat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kísérleteznek, az új ismereteiket a gyakorlatból merítik. </a:t>
            </a:r>
            <a:endParaRPr lang="hu-HU" sz="2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elmélet csak addig érdekli őket, amíg gyakorlati haszna van. </a:t>
            </a:r>
            <a:endParaRPr lang="hu-H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szeretnek elvi problémákon gondolkozni, lényegre </a:t>
            </a: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törők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földön járó emberek. </a:t>
            </a:r>
            <a:endParaRPr lang="hu-HU" sz="2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Gyorsan </a:t>
            </a:r>
            <a:r>
              <a:rPr lang="hu-H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könnyen hoznak döntéseket. </a:t>
            </a:r>
            <a:endParaRPr lang="hu-HU" sz="2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§"/>
            </a:pP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tanulásban szélsőségesek, az elméleti levezetésekben, fejtegetésekben csak gyengén teljesítenek, de a gyakorlatias munkákban </a:t>
            </a: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kiválók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3324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01" y="130321"/>
            <a:ext cx="11667491" cy="5953956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164930" y="6321670"/>
            <a:ext cx="100232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Forrás: </a:t>
            </a:r>
            <a:r>
              <a:rPr lang="hu-H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Szitó</a:t>
            </a:r>
            <a:r>
              <a:rPr lang="hu-H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Imre kutatása, https</a:t>
            </a:r>
            <a:r>
              <a:rPr lang="hu-H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://www.eltereader.hu/media/2015/11/IP36_READER1.pdf</a:t>
            </a:r>
          </a:p>
        </p:txBody>
      </p:sp>
    </p:spTree>
    <p:extLst>
      <p:ext uri="{BB962C8B-B14F-4D97-AF65-F5344CB8AC3E}">
        <p14:creationId xmlns:p14="http://schemas.microsoft.com/office/powerpoint/2010/main" val="2324723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1692" y="1494664"/>
            <a:ext cx="6565463" cy="4378597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118159" y="217567"/>
            <a:ext cx="83669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8+2 intelligenciatípus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Howard </a:t>
            </a:r>
            <a:r>
              <a:rPr lang="hu-HU" sz="3200" b="1" dirty="0" smtClean="0">
                <a:solidFill>
                  <a:srgbClr val="A53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Gardner szerint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805247" y="879231"/>
            <a:ext cx="51435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Nyelvi </a:t>
            </a:r>
            <a:r>
              <a:rPr lang="hu-HU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intelligencia;</a:t>
            </a:r>
          </a:p>
          <a:p>
            <a:pPr algn="ctr"/>
            <a:r>
              <a:rPr lang="hu-H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Logikai-matematikai </a:t>
            </a:r>
            <a:r>
              <a:rPr lang="hu-H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intelligencia;</a:t>
            </a:r>
          </a:p>
          <a:p>
            <a:pPr algn="ctr"/>
            <a:r>
              <a:rPr lang="hu-H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Zenei </a:t>
            </a:r>
            <a:r>
              <a:rPr lang="hu-HU" sz="2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intelligencia;</a:t>
            </a:r>
          </a:p>
          <a:p>
            <a:pPr algn="ctr"/>
            <a:r>
              <a:rPr lang="hu-HU" sz="2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Térbeli, vizuális intelligencia;</a:t>
            </a:r>
          </a:p>
          <a:p>
            <a:pPr algn="ctr"/>
            <a:r>
              <a:rPr lang="hu-HU" sz="2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Testi-kinesztéziás </a:t>
            </a:r>
            <a:r>
              <a:rPr lang="hu-HU" sz="2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intelligencia;</a:t>
            </a:r>
          </a:p>
          <a:p>
            <a:pPr algn="ctr"/>
            <a:r>
              <a:rPr lang="hu-HU" sz="2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Interperszonális </a:t>
            </a:r>
            <a:r>
              <a:rPr lang="hu-HU" sz="26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intelligencia;</a:t>
            </a:r>
          </a:p>
          <a:p>
            <a:pPr algn="ctr"/>
            <a:r>
              <a:rPr lang="hu-HU" sz="2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Intraperszonális</a:t>
            </a:r>
            <a:r>
              <a:rPr lang="hu-H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intelligencia;</a:t>
            </a:r>
          </a:p>
          <a:p>
            <a:pPr algn="ctr"/>
            <a:r>
              <a:rPr lang="hu-HU" sz="26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Naturalista (természeti) intelligencia;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kettő:</a:t>
            </a:r>
          </a:p>
          <a:p>
            <a:pPr algn="ctr"/>
            <a:r>
              <a:rPr lang="hu-H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Pedagógiai intelligencia;</a:t>
            </a:r>
          </a:p>
          <a:p>
            <a:pPr algn="ctr"/>
            <a:r>
              <a:rPr lang="hu-H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Egzisztenciális (filozófiai) intelligencia.</a:t>
            </a:r>
            <a:endParaRPr lang="hu-HU" sz="2400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207" y="1537117"/>
            <a:ext cx="6304085" cy="4221486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552538" y="296698"/>
            <a:ext cx="53799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32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Kolb</a:t>
            </a:r>
            <a:r>
              <a:rPr lang="hu-HU" sz="3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-féle modell a tanulásról </a:t>
            </a:r>
            <a:endParaRPr lang="hu-HU" dirty="0">
              <a:solidFill>
                <a:schemeClr val="accent1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934309" y="6096748"/>
            <a:ext cx="81944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https://szervezetfejlesztes-trening.hu/od/modszerek_tapasztalati-tanulas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91" y="1587743"/>
            <a:ext cx="5497377" cy="412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16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40876" y="1055206"/>
            <a:ext cx="894177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feladatmegoldások során két fő típusát különböztetjük meg a gondolkodási módnak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konvergens </a:t>
            </a:r>
          </a:p>
          <a:p>
            <a:pPr marL="457200" marR="0" lvl="0" indent="-4572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ivergens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konvergens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megoldásmódra jellemző, hogy szűkítő irányú, nem képes a megoldás során irányváltoztatásokra 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egy 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megoldású.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divergens 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módszerrel az adott információk alapján új variációkat keresünk, iránya széttartó 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több </a:t>
            </a: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megoldású.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009042" y="114300"/>
            <a:ext cx="840544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D26D23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Konvergens és divergens problémamegoldások 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  <a:t/>
            </a:r>
            <a:b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</a:b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103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468315" y="96716"/>
            <a:ext cx="91791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Carl Rogers </a:t>
            </a: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szerint a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tanulás 10 </a:t>
            </a: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alapelve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57198" y="852854"/>
            <a:ext cx="1138603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hu-H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inden </a:t>
            </a: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emberrel vele születik a készség, arra hogy </a:t>
            </a:r>
            <a:r>
              <a:rPr kumimoji="0" lang="hu-H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tanuljon; </a:t>
            </a: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értelmes tanulás csak úgy lehetséges, ha a megtanulandó anyagot </a:t>
            </a:r>
            <a:endParaRPr kumimoji="0" lang="hu-HU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maga számára fontosnak tartja az, aki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tanulja;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azok a tanulási folyamatok, amelyek személyiségváltozással járnak ellenállást váltanak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ki; 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saját énünket fenyegető tartalmakat könnyebben tanuljuk meg és tesszük magunkévá, </a:t>
            </a:r>
            <a:endParaRPr kumimoji="0" lang="hu-HU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külső nyomás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minimális;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D26D23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 a személy fenyegetettsége csekély, akkor differenciált módon képes </a:t>
            </a:r>
            <a:endParaRPr kumimoji="0" lang="hu-HU" sz="2000" b="1" i="0" u="none" strike="noStrike" kern="1200" cap="none" spc="0" normalizeH="0" baseline="0" noProof="0" dirty="0" smtClean="0">
              <a:ln>
                <a:noFill/>
              </a:ln>
              <a:solidFill>
                <a:srgbClr val="D26D23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26D23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tapasztalatokat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D26D23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szerezni és könnyen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26D23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tanul;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D26D23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5FA53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értelmes tanulás gyakran cselekvéssel van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A53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egybekötve;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5FA534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2FB6C6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legalaposabb és a legtartósabb az a tanulás, amit a személy maga kezdeményez és egész személyiségével - mind érzelmeivel, mind intellektusával részt vesz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FB6C6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benne;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2FB6C6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97232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ahhoz, hogy az önértékelés és az önkritika megelőzze a külső értékelést, </a:t>
            </a:r>
            <a:endParaRPr kumimoji="0" lang="hu-HU" sz="2000" b="1" i="0" u="none" strike="noStrike" kern="1200" cap="none" spc="0" normalizeH="0" baseline="0" noProof="0" dirty="0" smtClean="0">
              <a:ln>
                <a:noFill/>
              </a:ln>
              <a:solidFill>
                <a:srgbClr val="972323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232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függetlennek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97232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kreatívnak és magabiztosnak kell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232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lenni; 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972323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rgbClr val="EDEBE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tanulási folyamatot megkönnyíti a tanulók felelős részvétele a </a:t>
            </a:r>
            <a:r>
              <a:rPr kumimoji="0" lang="hu-H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EBE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tanulásban;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EDEBE7">
                  <a:lumMod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társadalmi szempontból nagyon lényeges, hogy olyan stratégiákat dolgozzunk ki és sajátítsunk el, hogy nyitottak maradjunk az újabb tapasztalatokra és </a:t>
            </a:r>
            <a:r>
              <a:rPr kumimoji="0" lang="hu-H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változásokra.</a:t>
            </a:r>
            <a:endParaRPr kumimoji="0" lang="hu-HU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125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207" y="158261"/>
            <a:ext cx="8018585" cy="6013939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556237" y="6286499"/>
            <a:ext cx="9460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https://sites.google.com/site/otthonoktatok/iskolakritika</a:t>
            </a:r>
          </a:p>
        </p:txBody>
      </p:sp>
    </p:spTree>
    <p:extLst>
      <p:ext uri="{BB962C8B-B14F-4D97-AF65-F5344CB8AC3E}">
        <p14:creationId xmlns:p14="http://schemas.microsoft.com/office/powerpoint/2010/main" val="3303003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69" y="311305"/>
            <a:ext cx="8475785" cy="627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50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53404" y="474785"/>
            <a:ext cx="76082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felmérések tanúságai szerint a mostani generáció az előzőnél világszerte hajlamosabb az érzelmi zavarokra: magányra, depresszióra, dühre, féktelenségre, idegességre, szorongásra, indulatosságra, agresszióra.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534" y="3930161"/>
            <a:ext cx="3744015" cy="249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12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6431" y="448408"/>
            <a:ext cx="10295793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tipp a szorongó gyermek megnyugtatására</a:t>
            </a:r>
            <a:endParaRPr lang="hu-H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Amikor a pedagógus/szülő </a:t>
            </a:r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látja, hogy </a:t>
            </a:r>
            <a:r>
              <a:rPr lang="hu-H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gyermek </a:t>
            </a:r>
            <a:r>
              <a:rPr lang="hu-H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szenved a stressztől, de nem tudja, mit mondjon neki, az alábbi hívószavak segíthetnek a beszélgetés elindításában:</a:t>
            </a:r>
          </a:p>
          <a:p>
            <a:pPr algn="ctr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Játsszunk </a:t>
            </a:r>
            <a:r>
              <a:rPr lang="hu-H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színházasdit</a:t>
            </a:r>
            <a:r>
              <a:rPr lang="hu-H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hu-HU" sz="9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Plüssállatkákkal </a:t>
            </a:r>
            <a:r>
              <a:rPr lang="hu-H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bábozva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 bármilyen szerepjáték révén vegyük sorra, mi minden történt vagy történhet meg, majd különféle módokon válaszoljunk a kihívásokra.</a:t>
            </a:r>
          </a:p>
          <a:p>
            <a:pPr algn="ctr"/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szerepjáték a legbonyolultabb helyzetekre is csodásan felkészíti a gyereket</a:t>
            </a:r>
            <a:r>
              <a:rPr lang="hu-H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hu-H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Lerajzolod nekem</a:t>
            </a:r>
            <a:r>
              <a:rPr lang="hu-H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hu-H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 meg, hogy színekkel és formákkal fejezze ki, ami a szívét nyomja. Túl azon, hogy talán sikerül megosztania az érzéseit, a kreativitásnak nyugtató hatása van.</a:t>
            </a:r>
          </a:p>
          <a:p>
            <a:pPr algn="ctr"/>
            <a:r>
              <a:rPr lang="hu-H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gyerekek rajzzal néha jobban ki tudják magukat fejezni, mint szavakkal.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52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48508" y="140677"/>
            <a:ext cx="10761784" cy="6608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Minden pillanatban szeretlek.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állandó kölcsönös szeretettől akkor is biztonságban érzi magát, amikor nem vagy vele (például az iskolában).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ölelés, simogatás enyhíti a szorongását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Akármit elmondhatsz nekem, megígérem, hogy nem haragszom meg érte és nem is ellenkezem veled.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Néha amiatt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stresszel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gyerek, mert úgy érzi, hogy nem értik őt meg. Ezért átmenetileg tedd félre a véleményedet és egyszerűen csak hallgasd meg.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te </a:t>
            </a:r>
            <a:r>
              <a:rPr lang="hu-HU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stresszelsz</a:t>
            </a:r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attól a valamitől, ezért inkább figyelmesen hallgasd meg, hogy ő mit érez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Tegyük félre a gondodat, és csak akkor vegyük elő, ha már jól kiszórakoztuk magunkat!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Futkározzunk kicsit, mozgassuk át a testünket, ami endorfint, azaz boldogsághormont szabadít fel. Akkor térjünk vissza a problémára, amikor már jobban érzi magát.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Menjünk el sétálni, biciklizni, tornázzunk vagy csak táncoljunk egy kicsit! A testmozgás oldja a nyugtalanságot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Nézzünk ennek utána együtt!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Vegyük együtt szemügyre a tényeket, hogy kiderüljön, mi lehet az érzelmeinek a valóságalapja. Így megtudhatjuk, mire számítsunk, és jobban fel tudunk készülni a különféle helyzetekre.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tudás mindenkinek biztonságot ad, így a gyereknek is.</a:t>
            </a:r>
            <a:endParaRPr lang="hu-H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7167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90247" y="158262"/>
            <a:ext cx="1081453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Ha én ideges vagyok vagy félek…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gyereknek jólesik tudni, hogy nincs egyedül ezekkel a nyomasztó érzésekkel. 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Meséld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el, hogy te mit szoktál tenni a saját megnyugtatásodra. 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Mondd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neki,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 hasonló helyzetben mélyeket lélegzel,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sétálsz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vagy beszélgetsz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barátoddal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Sokat </a:t>
            </a:r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segíthet, ha tudja, te mihez kezdesz, ha ideges vagy, ráadásul kevésbé érzi magát egyedül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hu-HU" sz="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Készítsünk listát arról, miket szeretünk!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Soroljátok fel, kiket szerettek a legjobban, mik a kedvenc tevékenységeitek, ételeitek, milyen tulajdonságok tetszenek a leginkább valakiben stb. Ez pozitív energiát ad neki ahhoz, hogy új szemszögből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lásson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neki a probléma megoldásának.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kellemes dolgokra gondolunk, az optimistábbá tesz, így könnyebben legyőzhetjük a nehézségeket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Már azért is büszke vagyok rád, hogy megpróbálod.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Méltányold a bátorságát, azt, hogy hajlandó kipróbálni egy új dolgot, vagy képes szembenézni valami nehézséggel. Ebből látni fogja, hogy nem kell (még azért is) izgulnia, hogy neked megfeleljen, hiszen te máris 100%-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osan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mögötte állsz.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Hidd el, csodákat tesz, ha megdicséred azért, amit csinál, és biztosítod őt a támogatásodról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Melyik módszert vessük be a megnyugtatására?</a:t>
            </a:r>
            <a:endParaRPr lang="hu-H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Soroljátok fel azokat a módszereket, amelyeket együtt alkalmaztatok, és jegyezd is fel őket emlékeztetőül.</a:t>
            </a:r>
          </a:p>
          <a:p>
            <a:pPr algn="ctr"/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Hagyd, hogy a gyerek válassza ki, melyik módszert </a:t>
            </a:r>
            <a:r>
              <a:rPr lang="hu-H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gyakoroljátok, érezze, hogy </a:t>
            </a:r>
            <a:r>
              <a:rPr lang="hu-H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 a helyzetnek.</a:t>
            </a:r>
            <a:endParaRPr lang="hu-H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236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08" y="158261"/>
            <a:ext cx="2816492" cy="658952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303" y="327704"/>
            <a:ext cx="7667258" cy="62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57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85" y="256852"/>
            <a:ext cx="4544822" cy="648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24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28699" y="378069"/>
            <a:ext cx="10594731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Főbb felhasznált </a:t>
            </a: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irodalom</a:t>
            </a: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hu-H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hu-HU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hu-HU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Holik</a:t>
            </a:r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Ildikó – Sanda István Dániel: </a:t>
            </a:r>
            <a:r>
              <a:rPr lang="hu-H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kommunikáció</a:t>
            </a:r>
            <a:r>
              <a:rPr lang="hu-H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Typotop</a:t>
            </a:r>
            <a:r>
              <a:rPr lang="hu-H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Budapest, 2016. </a:t>
            </a:r>
            <a:r>
              <a:rPr lang="hu-H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https://regi.tankonyvtar.hu/hu/tartalom/tamop412b2/2013-0002_tanari_kommunikacio/adatok.html</a:t>
            </a:r>
          </a:p>
          <a:p>
            <a:pPr algn="ctr"/>
            <a:endParaRPr lang="hu-HU" sz="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Nyíri Kristóf: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Virtuális pedagógia  A 21. század tanulási környezete. 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2009)</a:t>
            </a:r>
          </a:p>
          <a:p>
            <a:pPr algn="ctr"/>
            <a:r>
              <a:rPr lang="hu-H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https://ofi.oh.gov.hu/tudastar/iskola-informatika/nyiri-kristof-virtualis</a:t>
            </a:r>
          </a:p>
          <a:p>
            <a:pPr algn="ctr"/>
            <a:endParaRPr lang="hu-H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Gyermeknevelés. Sokszínű digitális kultúra.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2020/2. </a:t>
            </a:r>
            <a:r>
              <a:rPr lang="hu-H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hu-H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ojs.elte.hu/gyermekneveles/issue/view/87/29</a:t>
            </a:r>
          </a:p>
          <a:p>
            <a:pPr algn="ctr"/>
            <a:endParaRPr lang="hu-HU" sz="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Miért </a:t>
            </a:r>
            <a:r>
              <a:rPr lang="hu-H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szoronganak annyit a mai gyerekek? – 10 ötlet, hogyan segíthetünk </a:t>
            </a:r>
            <a:r>
              <a:rPr lang="hu-H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nekik.</a:t>
            </a:r>
          </a:p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https://www.gyerekkelvagyunk.hu/test-es-lelek/2021/06/16/miert-szoronganak-annyit-a-mai-gyerekek-10-otlet-hogyan-segithetunk-nekik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algn="ctr"/>
            <a:endParaRPr lang="hu-H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Bernáth L. – N. Kollár K. – Németh L.: </a:t>
            </a:r>
            <a:r>
              <a:rPr lang="hu-H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tanulási stílus mérése.</a:t>
            </a:r>
          </a:p>
          <a:p>
            <a:pPr algn="ctr"/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Eötvös Kiadó, ELTE, Bp., 2015. </a:t>
            </a:r>
          </a:p>
          <a:p>
            <a:pPr algn="ctr"/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://www.eltereader.hu/media/2015/11/IP36_READER1.pdf</a:t>
            </a:r>
            <a:endParaRPr lang="hu-H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b="1" dirty="0"/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895018577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3.xml><?xml version="1.0" encoding="utf-8"?>
<a:theme xmlns:a="http://schemas.openxmlformats.org/drawingml/2006/main" name="1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2059</TotalTime>
  <Words>2262</Words>
  <Application>Microsoft Office PowerPoint</Application>
  <PresentationFormat>Szélesvásznú</PresentationFormat>
  <Paragraphs>406</Paragraphs>
  <Slides>41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3</vt:i4>
      </vt:variant>
      <vt:variant>
        <vt:lpstr>Diacímek</vt:lpstr>
      </vt:variant>
      <vt:variant>
        <vt:i4>41</vt:i4>
      </vt:variant>
    </vt:vector>
  </HeadingPairs>
  <TitlesOfParts>
    <vt:vector size="52" baseType="lpstr">
      <vt:lpstr>Arial</vt:lpstr>
      <vt:lpstr>Calibri</vt:lpstr>
      <vt:lpstr>Century Gothic</vt:lpstr>
      <vt:lpstr>Palatino Linotype</vt:lpstr>
      <vt:lpstr>Times New Roman</vt:lpstr>
      <vt:lpstr>Wingdings</vt:lpstr>
      <vt:lpstr>Wingdings 2</vt:lpstr>
      <vt:lpstr>Wingdings 3</vt:lpstr>
      <vt:lpstr>Szálak</vt:lpstr>
      <vt:lpstr>Gallery</vt:lpstr>
      <vt:lpstr>1_Gallery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Kéri Katalin</dc:creator>
  <cp:lastModifiedBy>Kéri Katalin</cp:lastModifiedBy>
  <cp:revision>43</cp:revision>
  <dcterms:created xsi:type="dcterms:W3CDTF">2023-02-07T17:31:08Z</dcterms:created>
  <dcterms:modified xsi:type="dcterms:W3CDTF">2023-03-08T17:00:09Z</dcterms:modified>
</cp:coreProperties>
</file>