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7EC1-B3C8-41C4-8DB2-3202BE7EB3C8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9E147-781C-4FA6-AB8A-73690FC8E12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08569-18D3-45B5-B7E0-18F9A2BE5558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74C1B-7802-47A4-BCA8-A0964BF11A9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54D3F-33B4-47F2-9B77-011A68819A1A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3764C-4F3E-4E4A-9618-77DA18E2F83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35C7F-BCD9-4021-894B-BCCD51D7581F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DF0BB-95EB-44E7-8442-9910BBA1BD8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C2B2A-2752-44D7-B2E3-9909AB733AF7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E73EF-33A6-4F97-A80A-548D8B4B2A7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6E994-CB2F-4AFC-A26A-59C1984ABDEC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DE147-E2E9-4849-9C3E-B194EEBF7D1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9F0EB-CE27-4C65-B21C-76590CB1B951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6D0EA-4CE6-4A76-954D-59EBABF231F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91216-A5B7-49E7-9DB5-02332ED05DBA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5840C-52EA-4CF9-A47A-82E6970B5D8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erékszögű háromszög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4417-1469-474A-8805-1E4ECEE5448C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B3BB8-1FD3-47D4-8251-056A143FCBF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81593-B01F-42D0-AD95-BAA6942AE7E0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F7D10-DE2B-4DD5-84EF-F25DBD4F243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69273-9F74-432F-BE3F-5AB30D8F1FD6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34B60-42B1-419A-B37E-CD45B8BBA22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CEA374-4AB6-4FE1-8697-7DF446322ED5}" type="datetimeFigureOut">
              <a:rPr lang="sk-SK"/>
              <a:pPr>
                <a:defRPr/>
              </a:pPr>
              <a:t>31. 3. 2011</a:t>
            </a:fld>
            <a:endParaRPr lang="sk-SK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933048-9F73-4FCC-8DD9-F96C6913083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72" r:id="rId9"/>
    <p:sldLayoutId id="2147483663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di-int.hu/REND/kepz091026Csal&#225;d/Csaladi%20jatszmak.pdf" TargetMode="External"/><Relationship Id="rId2" Type="http://schemas.openxmlformats.org/officeDocument/2006/relationships/hyperlink" Target="http://mek.niif.hu/05400/05461/05461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A diszfunkcionálisan működő család</a:t>
            </a:r>
            <a:endParaRPr lang="sk-SK" dirty="0"/>
          </a:p>
        </p:txBody>
      </p:sp>
      <p:sp>
        <p:nvSpPr>
          <p:cNvPr id="13314" name="Alcím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hu-HU" smtClean="0"/>
              <a:t>Tantárgy: Család és iskola</a:t>
            </a:r>
          </a:p>
          <a:p>
            <a:pPr marR="0"/>
            <a:r>
              <a:rPr lang="hu-HU" smtClean="0"/>
              <a:t>Név: Gábor Angelika</a:t>
            </a:r>
          </a:p>
          <a:p>
            <a:pPr marR="0"/>
            <a:r>
              <a:rPr lang="hu-HU" smtClean="0"/>
              <a:t>Évf.: Mgr.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sk-SK" dirty="0"/>
          </a:p>
        </p:txBody>
      </p:sp>
      <p:sp>
        <p:nvSpPr>
          <p:cNvPr id="14338" name="Tartalom helye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r>
              <a:rPr lang="hu-HU" smtClean="0"/>
              <a:t>Családi diszfunkciónak minősül minden olyan állapot, amely az egészséges családi működés zavarát eredményezi.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a problémák állandóak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a gyerekek bizonyos dolgokban szükséget szenvednek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negatív viselkedésminták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/>
        </p:nvGraphicFramePr>
        <p:xfrm>
          <a:off x="0" y="0"/>
          <a:ext cx="9144000" cy="7589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767"/>
                <a:gridCol w="3168352"/>
                <a:gridCol w="3491881"/>
              </a:tblGrid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CSALÁDI</a:t>
                      </a:r>
                      <a:r>
                        <a:rPr lang="hu-HU" baseline="0" dirty="0" smtClean="0"/>
                        <a:t> JELLEMZŐK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EGÉSZSÉGES CSALÁDOK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DISZFUNKCIONÁLIS</a:t>
                      </a:r>
                      <a:r>
                        <a:rPr lang="hu-HU" baseline="0" dirty="0" smtClean="0"/>
                        <a:t> CSALÁDOK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HATÁROK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Világos, rugalmas, átjárható.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Sérült, kaotikus, rugalmatlan.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SZEREPEK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Egyértelmű</a:t>
                      </a:r>
                    </a:p>
                    <a:p>
                      <a:r>
                        <a:rPr lang="hu-HU" dirty="0" smtClean="0"/>
                        <a:t>Minden</a:t>
                      </a:r>
                      <a:r>
                        <a:rPr lang="hu-HU" baseline="0" dirty="0" smtClean="0"/>
                        <a:t> a maga helyén!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Felcserélt</a:t>
                      </a:r>
                      <a:r>
                        <a:rPr lang="hu-HU" baseline="0" dirty="0" smtClean="0"/>
                        <a:t> szerepek.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STRUKTÚRA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Ép, világos.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Sérült, instabil, átláthatatlan.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HIERARCHIA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A</a:t>
                      </a:r>
                      <a:r>
                        <a:rPr lang="hu-HU" baseline="0" dirty="0" smtClean="0"/>
                        <a:t> szülőnek van tekintélye.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A szülőnek nincs tekintélye.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KOMMUNIKÁCIÓ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Nyílt, kölcsönös, minden megbeszélhető.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Tabuk, veszélyes zónák.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ÉRTÉKEK, SZABÁLYRENDSZER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Világos, a család</a:t>
                      </a:r>
                      <a:r>
                        <a:rPr lang="hu-HU" baseline="0" dirty="0" smtClean="0"/>
                        <a:t> minden tagja által tiszteletben tartott, számon kérhető.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Kiismerhetetlen, ellentmondásos, nem számon kérhető.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FELELŐSSÉG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Megosztott, mindenkinek meg van a maga feladata.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Egyesek</a:t>
                      </a:r>
                      <a:r>
                        <a:rPr lang="hu-HU" baseline="0" dirty="0" smtClean="0"/>
                        <a:t> túl nagy felelősséget vállalnak, mások felelősség nélküliek.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BIZALOM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Egészséges,</a:t>
                      </a:r>
                      <a:r>
                        <a:rPr lang="hu-HU" baseline="0" dirty="0" smtClean="0"/>
                        <a:t> őszinte.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Nincs bizalom.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ÉRZELMEK,</a:t>
                      </a:r>
                      <a:r>
                        <a:rPr lang="hu-HU" baseline="0" dirty="0" smtClean="0"/>
                        <a:t> INDULATOK KEZELÉSE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Természetes, kívánatos,</a:t>
                      </a:r>
                      <a:r>
                        <a:rPr lang="hu-HU" baseline="0" dirty="0" smtClean="0"/>
                        <a:t> megfelelően kontrolált.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Tiltott,</a:t>
                      </a:r>
                      <a:r>
                        <a:rPr lang="hu-HU" baseline="0" dirty="0" smtClean="0"/>
                        <a:t> veszélyes, túl- vagy alulkontrolált.</a:t>
                      </a:r>
                      <a:endParaRPr lang="sk-SK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hu-HU" dirty="0" smtClean="0"/>
                        <a:t>INTIMITÁS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Lehetséges, sőt kívánatos.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Az egyik tag fejlődése veszélyt</a:t>
                      </a:r>
                      <a:r>
                        <a:rPr lang="hu-HU" baseline="0" dirty="0" smtClean="0"/>
                        <a:t> jelenthet  a többiekre nézve.</a:t>
                      </a:r>
                      <a:endParaRPr lang="sk-SK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Homeosztatikus mechanizmusok</a:t>
            </a:r>
            <a:endParaRPr lang="sk-SK" dirty="0"/>
          </a:p>
        </p:txBody>
      </p:sp>
      <p:sp>
        <p:nvSpPr>
          <p:cNvPr id="16386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Fenntartják az érzelmi és viselkedési egyensúlyt.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Kevés figyelmet szentelnek az egyes családtagok egyéni, érzékenységére, véleményére.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„Hiedelmekhez” ragaszkodnak: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„A felnőttnek mindig igaza van”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„Csak úgy lehet csinálni, ahogy én mondom”</a:t>
            </a:r>
          </a:p>
          <a:p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sk-SK" dirty="0"/>
          </a:p>
        </p:txBody>
      </p:sp>
      <p:sp>
        <p:nvSpPr>
          <p:cNvPr id="17410" name="Tartalom helye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r>
              <a:rPr lang="hu-HU" smtClean="0"/>
              <a:t>Érzelmi kötelékek hiányoznak, torzulnak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A család nem tekinthető biztonságos érzelmi bázisnak.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Szülők közötti kölcsönös viszony hiányzik.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Nevelési eljárások is hiányoznak, vagy szélsőséges formákban működnek.</a:t>
            </a:r>
          </a:p>
          <a:p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A szülő gyermek felé irányuló viszonya:</a:t>
            </a:r>
            <a:endParaRPr lang="sk-SK" dirty="0"/>
          </a:p>
        </p:txBody>
      </p:sp>
      <p:sp>
        <p:nvSpPr>
          <p:cNvPr id="18434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Meleg- engedékeny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Meleg-korlátozó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Hideg-engedékeny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Hideg-korlátozó</a:t>
            </a:r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A szülők egymás iránti érzelmeik:</a:t>
            </a:r>
            <a:endParaRPr lang="sk-SK" dirty="0"/>
          </a:p>
        </p:txBody>
      </p:sp>
      <p:sp>
        <p:nvSpPr>
          <p:cNvPr id="19458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Nem megfelelő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Vagy egymás iránt túlzottan motiváltak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Vagy a szülők alulmotiváltak egymással kapcsolatban</a:t>
            </a:r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sk-SK" dirty="0"/>
          </a:p>
        </p:txBody>
      </p:sp>
      <p:sp>
        <p:nvSpPr>
          <p:cNvPr id="20482" name="Tartalom helye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r>
              <a:rPr lang="hu-HU" smtClean="0"/>
              <a:t>Rejtett érzelmi elhanyagolás 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endParaRPr lang="hu-HU" smtClean="0"/>
          </a:p>
          <a:p>
            <a:endParaRPr lang="hu-HU" smtClean="0"/>
          </a:p>
          <a:p>
            <a:r>
              <a:rPr lang="hu-HU" smtClean="0"/>
              <a:t>Kettős kötés</a:t>
            </a:r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Játszmák:</a:t>
            </a:r>
            <a:endParaRPr lang="sk-SK" smtClean="0"/>
          </a:p>
        </p:txBody>
      </p:sp>
      <p:sp>
        <p:nvSpPr>
          <p:cNvPr id="21506" name="Tartalom helye 2"/>
          <p:cNvSpPr>
            <a:spLocks noGrp="1"/>
          </p:cNvSpPr>
          <p:nvPr>
            <p:ph idx="1"/>
          </p:nvPr>
        </p:nvSpPr>
        <p:spPr>
          <a:xfrm>
            <a:off x="468313" y="2060575"/>
            <a:ext cx="8229600" cy="4389438"/>
          </a:xfrm>
        </p:spPr>
        <p:txBody>
          <a:bodyPr/>
          <a:lstStyle/>
          <a:p>
            <a:r>
              <a:rPr lang="hu-HU" smtClean="0"/>
              <a:t>A társas együttlét egyik formája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Rejtett tranzakciók sorozata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Sztereotip módon ismétlődő lépésekből áll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„mintha-helyzet”, amely alapvetően nem őszinte, tisztességtelen</a:t>
            </a:r>
          </a:p>
          <a:p>
            <a:pPr>
              <a:buFont typeface="Wingdings 2" pitchFamily="18" charset="2"/>
              <a:buNone/>
            </a:pPr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Fajtái:</a:t>
            </a:r>
            <a:endParaRPr lang="sk-SK" smtClean="0"/>
          </a:p>
        </p:txBody>
      </p:sp>
      <p:sp>
        <p:nvSpPr>
          <p:cNvPr id="22530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Felnőtt, szülő problémája: szenvedélybetegség, feldolgozatlan gyász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Felnőttek párkapcsolatának súlyos problémája: szenvedély kiüresedése, szexuális probléma, szenvedélybetegség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szülő-gyerek kapcsolat problémája:</a:t>
            </a:r>
            <a:r>
              <a:rPr lang="sk-SK" smtClean="0"/>
              <a:t> érzelmi elutasítás, büntetés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A válás hatása a gyerekekre:</a:t>
            </a:r>
            <a:endParaRPr lang="sk-SK" smtClean="0"/>
          </a:p>
        </p:txBody>
      </p:sp>
      <p:sp>
        <p:nvSpPr>
          <p:cNvPr id="23554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Apa- vagy anyahiány kezdete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Egyik szülőt „elveszti”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Így egyik fél sem biztos pont többé a gyermek számára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Elfojtott érzelmek</a:t>
            </a:r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A gyerek pszichológiai feladatai:</a:t>
            </a:r>
            <a:endParaRPr lang="sk-SK" smtClean="0"/>
          </a:p>
        </p:txBody>
      </p:sp>
      <p:sp>
        <p:nvSpPr>
          <p:cNvPr id="24578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Elfogadni a házasság felbomlásának tényét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Feldolgozni a veszteséget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Feldolgozni a haragot és az önvádat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Elfogadni a válás állandóságának tényét</a:t>
            </a:r>
          </a:p>
          <a:p>
            <a:pPr>
              <a:buFont typeface="Wingdings 2" pitchFamily="18" charset="2"/>
              <a:buNone/>
            </a:pPr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Szülői rivalizálás:</a:t>
            </a:r>
            <a:endParaRPr lang="sk-SK" smtClean="0"/>
          </a:p>
        </p:txBody>
      </p:sp>
      <p:sp>
        <p:nvSpPr>
          <p:cNvPr id="25602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A korábbihoz képest engedékenyebbek, türelmesebbek</a:t>
            </a:r>
          </a:p>
          <a:p>
            <a:r>
              <a:rPr lang="hu-HU" smtClean="0"/>
              <a:t>Állandó ajándékozás, erősebb anyagi támogatás</a:t>
            </a:r>
          </a:p>
          <a:p>
            <a:r>
              <a:rPr lang="hu-HU" smtClean="0"/>
              <a:t>Nem korlátozza, nem bünteti, nem tiltja a gyermek nem megfelelő viselkedését</a:t>
            </a:r>
          </a:p>
          <a:p>
            <a:r>
              <a:rPr lang="hu-HU" smtClean="0"/>
              <a:t>Amit az egyik megenged, azt a másik megtiltja</a:t>
            </a:r>
          </a:p>
          <a:p>
            <a:r>
              <a:rPr lang="hu-HU" smtClean="0"/>
              <a:t>Az egyik szülő gátolja a másikkal való kapcsolattartást</a:t>
            </a:r>
          </a:p>
          <a:p>
            <a:r>
              <a:rPr lang="hu-HU" smtClean="0"/>
              <a:t>Érzelmi zsarolás</a:t>
            </a:r>
            <a:endParaRPr lang="sk-S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Felhasznált irodalom:</a:t>
            </a:r>
            <a:endParaRPr lang="sk-SK" smtClean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Bodonyi Edit, </a:t>
            </a:r>
            <a:r>
              <a:rPr lang="hu-HU" dirty="0" err="1" smtClean="0"/>
              <a:t>Busi</a:t>
            </a:r>
            <a:r>
              <a:rPr lang="hu-HU" dirty="0" smtClean="0"/>
              <a:t> Etelka, Hegedűs Judit, Magyar Erzsébet, </a:t>
            </a:r>
            <a:r>
              <a:rPr lang="hu-HU" dirty="0" err="1" smtClean="0"/>
              <a:t>Vizely</a:t>
            </a:r>
            <a:r>
              <a:rPr lang="hu-HU" dirty="0" smtClean="0"/>
              <a:t> Ágnes (2006): A gyakorlati pedagógia néhány alapkérdése. Család, gyerek, társadalom. Bölcsész Konzorcium, Budapest. URL: </a:t>
            </a:r>
            <a:r>
              <a:rPr lang="hu-HU" u="sng" dirty="0" smtClean="0">
                <a:hlinkClick r:id="rId2"/>
              </a:rPr>
              <a:t>http://mek.niif.hu/05400/05461/05461.pdf</a:t>
            </a:r>
            <a:endParaRPr lang="hu-HU" u="sng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Komáromi Éva: Szülői </a:t>
            </a:r>
            <a:r>
              <a:rPr lang="hu-HU" dirty="0" err="1" smtClean="0"/>
              <a:t>traumatizáció</a:t>
            </a:r>
            <a:r>
              <a:rPr lang="hu-HU" dirty="0" smtClean="0"/>
              <a:t>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</a:t>
            </a:r>
            <a:r>
              <a:rPr lang="hu-HU" sz="2200" dirty="0" err="1" smtClean="0"/>
              <a:t>www.ndi-int.hu</a:t>
            </a:r>
            <a:r>
              <a:rPr lang="hu-HU" sz="2200" dirty="0" smtClean="0"/>
              <a:t>/.../</a:t>
            </a:r>
            <a:r>
              <a:rPr lang="hu-HU" sz="2200" b="1" dirty="0" smtClean="0"/>
              <a:t>Komáromi</a:t>
            </a:r>
            <a:r>
              <a:rPr lang="hu-HU" sz="2200" dirty="0" smtClean="0"/>
              <a:t>%20Éva%20előadása%20-%20Szülői%20</a:t>
            </a:r>
            <a:r>
              <a:rPr lang="hu-HU" sz="2200" b="1" dirty="0" smtClean="0"/>
              <a:t>traumatizáció</a:t>
            </a:r>
            <a:r>
              <a:rPr lang="hu-HU" sz="2200" dirty="0" smtClean="0"/>
              <a:t>.pdf </a:t>
            </a:r>
            <a:endParaRPr lang="sk-SK" sz="22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/>
              <a:t>Komáromi Éva: Családi játszmák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/>
              <a:t>	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www.ndi-int.hu/REND/kepz091026</a:t>
            </a:r>
            <a:r>
              <a:rPr lang="sk-SK" sz="24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Család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sk-SK" sz="24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Csalad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i%20jatszmak.pdf</a:t>
            </a:r>
            <a:endParaRPr lang="sk-SK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/>
              <a:t>Köszönöm a figyelmet!</a:t>
            </a:r>
            <a:endParaRPr lang="sk-SK" dirty="0"/>
          </a:p>
        </p:txBody>
      </p:sp>
      <p:sp>
        <p:nvSpPr>
          <p:cNvPr id="27650" name="Alcím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hu-H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440</TotalTime>
  <Words>399</Words>
  <Application>Microsoft Office PowerPoint</Application>
  <PresentationFormat>Diavetítés a képernyőre (4:3 oldalarány)</PresentationFormat>
  <Paragraphs>121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Tervezősablon</vt:lpstr>
      </vt:variant>
      <vt:variant>
        <vt:i4>2</vt:i4>
      </vt:variant>
      <vt:variant>
        <vt:lpstr>Diacímek</vt:lpstr>
      </vt:variant>
      <vt:variant>
        <vt:i4>15</vt:i4>
      </vt:variant>
    </vt:vector>
  </HeadingPairs>
  <TitlesOfParts>
    <vt:vector size="22" baseType="lpstr">
      <vt:lpstr>Constantia</vt:lpstr>
      <vt:lpstr>Arial</vt:lpstr>
      <vt:lpstr>Calibri</vt:lpstr>
      <vt:lpstr>Wingdings 2</vt:lpstr>
      <vt:lpstr>Times New Roman</vt:lpstr>
      <vt:lpstr>Áramlás</vt:lpstr>
      <vt:lpstr>Áramlás</vt:lpstr>
      <vt:lpstr>1. dia</vt:lpstr>
      <vt:lpstr>2. dia</vt:lpstr>
      <vt:lpstr>3. dia</vt:lpstr>
      <vt:lpstr>Homeosztatikus mechanizmusok</vt:lpstr>
      <vt:lpstr>5. dia</vt:lpstr>
      <vt:lpstr>A szülő gyermek felé irányuló viszonya:</vt:lpstr>
      <vt:lpstr>A szülők egymás iránti érzelmeik:</vt:lpstr>
      <vt:lpstr>8. dia</vt:lpstr>
      <vt:lpstr>Játszmák:</vt:lpstr>
      <vt:lpstr>Fajtái:</vt:lpstr>
      <vt:lpstr>A válás hatása a gyerekekre:</vt:lpstr>
      <vt:lpstr>A gyerek pszichológiai feladatai:</vt:lpstr>
      <vt:lpstr>Szülői rivalizálás:</vt:lpstr>
      <vt:lpstr>Felhasznált irodalom:</vt:lpstr>
      <vt:lpstr>15.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diszfunkcionálisan működő család</dc:title>
  <dc:creator>Gina</dc:creator>
  <cp:lastModifiedBy>PB</cp:lastModifiedBy>
  <cp:revision>8</cp:revision>
  <dcterms:created xsi:type="dcterms:W3CDTF">2011-04-01T06:13:50Z</dcterms:created>
  <dcterms:modified xsi:type="dcterms:W3CDTF">2011-03-31T20:30:34Z</dcterms:modified>
</cp:coreProperties>
</file>